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1.JPG" ContentType="image/jpeg"/>
  <Override PartName="/ppt/media/image12.JPG" ContentType="image/jpeg"/>
  <Override PartName="/ppt/media/image20.JPG" ContentType="image/jpeg"/>
  <Override PartName="/ppt/media/image23.JPG" ContentType="image/jpeg"/>
  <Override PartName="/ppt/media/image24.JPG" ContentType="image/jpeg"/>
  <Override PartName="/ppt/media/image27.JPG" ContentType="image/jpeg"/>
  <Override PartName="/ppt/media/image28.JPG" ContentType="image/jpeg"/>
  <Override PartName="/ppt/media/image2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4"/>
  </p:notesMasterIdLst>
  <p:sldIdLst>
    <p:sldId id="257" r:id="rId2"/>
    <p:sldId id="256" r:id="rId3"/>
    <p:sldId id="28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1" r:id="rId16"/>
    <p:sldId id="270" r:id="rId17"/>
    <p:sldId id="276" r:id="rId18"/>
    <p:sldId id="272" r:id="rId19"/>
    <p:sldId id="273" r:id="rId20"/>
    <p:sldId id="275" r:id="rId21"/>
    <p:sldId id="277" r:id="rId22"/>
    <p:sldId id="278" r:id="rId23"/>
    <p:sldId id="280" r:id="rId24"/>
    <p:sldId id="279" r:id="rId25"/>
    <p:sldId id="281" r:id="rId26"/>
    <p:sldId id="282" r:id="rId27"/>
    <p:sldId id="283" r:id="rId28"/>
    <p:sldId id="284" r:id="rId29"/>
    <p:sldId id="285" r:id="rId30"/>
    <p:sldId id="288" r:id="rId31"/>
    <p:sldId id="286" r:id="rId32"/>
    <p:sldId id="287" r:id="rId3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7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725F5-47C8-409B-A1D9-6ACBEF57EEF2}" type="datetimeFigureOut">
              <a:rPr kumimoji="1" lang="ja-JP" altLang="en-US" smtClean="0"/>
              <a:t>2020/2/6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D35A6-134E-4DD3-B3EB-C6A3ACE8BA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364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5FC05C-5006-42BB-944F-816E3ACF4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AE7DAB6-532D-4268-9EA2-57B0FD6B0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7C9E3B-C5CD-4B56-885F-62B08AA22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2BA2-DFAB-4F78-8775-92299FA8D046}" type="datetimeFigureOut">
              <a:rPr kumimoji="1" lang="ja-JP" altLang="en-US" smtClean="0"/>
              <a:t>2020/2/6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72FB6-D746-4D49-9849-ABA04BD07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5713C6-651A-431A-9DDC-5D5AA45AE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40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09B36F-44CF-4554-829D-AA5A25872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A03D38-6036-4DA3-95F9-92FA428E7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1E9208-8042-4967-9D8B-688EE6F2C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2BA2-DFAB-4F78-8775-92299FA8D046}" type="datetimeFigureOut">
              <a:rPr kumimoji="1" lang="ja-JP" altLang="en-US" smtClean="0"/>
              <a:t>2020/2/6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4DD835-1271-424F-8753-53FCFF09E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B756AC-13A2-40B7-BC6C-A96FF9C6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07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47CB09C-9F32-4CB4-9444-70DC768184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3D0221E-8C38-4432-A622-EC17E8E75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148F89-C64A-456E-B2B6-1871E7981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2BA2-DFAB-4F78-8775-92299FA8D046}" type="datetimeFigureOut">
              <a:rPr kumimoji="1" lang="ja-JP" altLang="en-US" smtClean="0"/>
              <a:t>2020/2/6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1B25DA-F1AA-4DCD-B14A-1F232DDA2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2AFFF1-0B75-42F0-A73C-CADB45DF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298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9F7EC6-DCF8-45C8-9FE1-0BAEA094F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403431-4176-43B8-8E8C-32729CB69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852558-2676-4339-8562-59717EFD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2BA2-DFAB-4F78-8775-92299FA8D046}" type="datetimeFigureOut">
              <a:rPr kumimoji="1" lang="ja-JP" altLang="en-US" smtClean="0"/>
              <a:t>2020/2/6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9E0F29-0FD4-4C6D-AB89-E612D6455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46C4BB-3276-4880-BE6D-569C0F58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110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1AFC90-DD50-4505-B68A-9B8C1F231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987E467-D0D1-4056-B618-E5F3301B8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391ED8-A67F-4627-90E2-F2368B425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2BA2-DFAB-4F78-8775-92299FA8D046}" type="datetimeFigureOut">
              <a:rPr kumimoji="1" lang="ja-JP" altLang="en-US" smtClean="0"/>
              <a:t>2020/2/6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E5168F-03E7-498E-A524-4DEBA5EAC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A36FA7-31E2-4F74-AB6F-5447E9925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719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60F1A1-28B5-4F42-9731-51E2A4882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04AF23-D45A-4633-AF7F-D5AD40F89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81061E5-01EE-4F5C-A522-B6C092D82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A929267-369C-4D6C-B236-240EBB64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2BA2-DFAB-4F78-8775-92299FA8D046}" type="datetimeFigureOut">
              <a:rPr kumimoji="1" lang="ja-JP" altLang="en-US" smtClean="0"/>
              <a:t>2020/2/6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95D81D9-21FC-4AE5-BD78-07F65E6CB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6BE6613-7771-4F79-B829-327D3FD1B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41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AF2218-7DBE-4780-9387-D47F41FE9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E861D09-A693-49C6-B6DA-5203B1F91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CD393C7-3DBA-4DB0-93C4-F69C6B6B1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32AAB8B-F132-4A40-897B-0CB61A91F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6921F48-9687-470D-8E0C-8FDA187F2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C3A5FAC-837B-4FE3-A69F-F4C08F8EF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2BA2-DFAB-4F78-8775-92299FA8D046}" type="datetimeFigureOut">
              <a:rPr kumimoji="1" lang="ja-JP" altLang="en-US" smtClean="0"/>
              <a:t>2020/2/6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5E3A68B-B07D-4FD2-B7E9-9F20DA58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6898447-29F0-4A9B-A00A-EC833CA48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03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0F8854-A0A6-41EE-9858-7AB0E7849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584E3B9-E8C9-4C25-9AAD-B04D33B56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2BA2-DFAB-4F78-8775-92299FA8D046}" type="datetimeFigureOut">
              <a:rPr kumimoji="1" lang="ja-JP" altLang="en-US" smtClean="0"/>
              <a:t>2020/2/6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2904557-D8B7-470F-BCA6-793479051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89ADDBD-3261-4809-9CB9-E1DE890F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506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5DFD2C7-C0E5-4E0A-B9FB-34424533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2BA2-DFAB-4F78-8775-92299FA8D046}" type="datetimeFigureOut">
              <a:rPr kumimoji="1" lang="ja-JP" altLang="en-US" smtClean="0"/>
              <a:t>2020/2/6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2C6EC96-A13E-498A-90DD-D448E4A59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E641F3-F0D3-44BF-86B3-290F60BC6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976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628AE5-18D0-4C86-80A9-8BCDB605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4F5140-5B9D-483B-B555-BC8C23018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13F1E5F-9F68-470C-9C45-8FF2728C0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44D18D3-9377-4706-B7BD-49AE4ADD5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2BA2-DFAB-4F78-8775-92299FA8D046}" type="datetimeFigureOut">
              <a:rPr kumimoji="1" lang="ja-JP" altLang="en-US" smtClean="0"/>
              <a:t>2020/2/6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780791B-FF87-48E2-9626-E0DCF390A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BF52DD5-46BE-4B6E-BDD6-8539F368E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275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F86740-DDF1-4A05-A97B-549E10A2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7DD0A-8383-4036-9498-7B4C33E44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15878DE-3141-47D9-9B13-DC84609DB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70E92D8-3C72-4DD3-B765-A024D216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2BA2-DFAB-4F78-8775-92299FA8D046}" type="datetimeFigureOut">
              <a:rPr kumimoji="1" lang="ja-JP" altLang="en-US" smtClean="0"/>
              <a:t>2020/2/6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EE8C43D-4620-4A94-B08C-383DE0C8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8916BAC-C6A3-44AA-B9C0-EB6DDA8EC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681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7D23EBD-7DC8-41A9-82C1-1C042E849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8ED10D5-724B-42CA-911C-9B2B1CA5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152567-5AE9-40F1-9D26-43B286EE8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22BA2-DFAB-4F78-8775-92299FA8D046}" type="datetimeFigureOut">
              <a:rPr kumimoji="1" lang="ja-JP" altLang="en-US" smtClean="0"/>
              <a:t>2020/2/6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9655AA-D1AA-409A-B474-8A3EB9D4E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E20B39-51BD-4EDD-8983-4A50D782B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2006" y="63681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13FC-93FD-491F-9FB7-9F094D22287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855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38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B8ACEF-D8DA-4319-BED0-2C56931F8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562" y="1041400"/>
            <a:ext cx="10836876" cy="23876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演劇表現を導入した</a:t>
            </a:r>
            <a:br>
              <a:rPr kumimoji="1"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プレゼンテーション話法について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B4D7F1B-0971-4BF6-9AFC-5784ADA9A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19184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静岡大学 情報学部行動情報学科</a:t>
            </a:r>
            <a:endParaRPr kumimoji="1" lang="en-US" altLang="ja-JP" dirty="0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  <a:p>
            <a:r>
              <a:rPr lang="ja-JP" altLang="en-US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湯浦研究室 </a:t>
            </a:r>
            <a:r>
              <a:rPr lang="en-US" altLang="ja-JP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4</a:t>
            </a:r>
            <a:r>
              <a:rPr lang="ja-JP" altLang="en-US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年</a:t>
            </a:r>
            <a:endParaRPr lang="en-US" altLang="ja-JP" dirty="0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  <a:p>
            <a:endParaRPr lang="en-US" altLang="ja-JP" dirty="0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  <a:p>
            <a:r>
              <a:rPr lang="ja-JP" altLang="en-US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石井 智也</a:t>
            </a:r>
            <a:endParaRPr lang="en-US" altLang="ja-JP" dirty="0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121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5A72BA-D9FB-4D20-9B6B-DA94B154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9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D08C823-587F-4F77-A6F3-E074C588CD82}"/>
              </a:ext>
            </a:extLst>
          </p:cNvPr>
          <p:cNvCxnSpPr>
            <a:cxnSpLocks/>
          </p:cNvCxnSpPr>
          <p:nvPr/>
        </p:nvCxnSpPr>
        <p:spPr>
          <a:xfrm>
            <a:off x="370703" y="574476"/>
            <a:ext cx="114052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4ECD9C-DB89-4ECC-8CAC-EEA17E0F5A1B}"/>
              </a:ext>
            </a:extLst>
          </p:cNvPr>
          <p:cNvSpPr txBox="1"/>
          <p:nvPr/>
        </p:nvSpPr>
        <p:spPr>
          <a:xfrm>
            <a:off x="370703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目次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CB57C7-342D-4233-84B9-2A9D6222FF17}"/>
              </a:ext>
            </a:extLst>
          </p:cNvPr>
          <p:cNvSpPr txBox="1"/>
          <p:nvPr/>
        </p:nvSpPr>
        <p:spPr>
          <a:xfrm>
            <a:off x="1202726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背景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21B927-B92A-4AE7-ADE4-69E1A096EF5D}"/>
              </a:ext>
            </a:extLst>
          </p:cNvPr>
          <p:cNvSpPr txBox="1"/>
          <p:nvPr/>
        </p:nvSpPr>
        <p:spPr>
          <a:xfrm>
            <a:off x="2034749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目的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FAA9468-5A03-45CC-8535-3B52F5EEEBBB}"/>
              </a:ext>
            </a:extLst>
          </p:cNvPr>
          <p:cNvSpPr txBox="1"/>
          <p:nvPr/>
        </p:nvSpPr>
        <p:spPr>
          <a:xfrm>
            <a:off x="160252" y="6221209"/>
            <a:ext cx="6750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演劇とプレゼンテーションの共通点</a:t>
            </a:r>
            <a:endParaRPr kumimoji="1" lang="ja-JP" altLang="en-US" sz="3200" dirty="0">
              <a:solidFill>
                <a:srgbClr val="00B05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FF20C98-FC9A-4085-97F0-C77014416D08}"/>
              </a:ext>
            </a:extLst>
          </p:cNvPr>
          <p:cNvCxnSpPr/>
          <p:nvPr/>
        </p:nvCxnSpPr>
        <p:spPr>
          <a:xfrm>
            <a:off x="0" y="6221209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BDA8D27-6AB3-4E30-B267-635CCB89031C}"/>
              </a:ext>
            </a:extLst>
          </p:cNvPr>
          <p:cNvSpPr txBox="1"/>
          <p:nvPr/>
        </p:nvSpPr>
        <p:spPr>
          <a:xfrm>
            <a:off x="4199998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00B050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演劇表現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3890FD-86BA-4977-B7F1-1C0E45C9E9FF}"/>
              </a:ext>
            </a:extLst>
          </p:cNvPr>
          <p:cNvSpPr txBox="1"/>
          <p:nvPr/>
        </p:nvSpPr>
        <p:spPr>
          <a:xfrm>
            <a:off x="5534294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実験</a:t>
            </a:r>
            <a:endParaRPr kumimoji="1" lang="ja-JP" altLang="en-US" sz="2000" b="1" dirty="0">
              <a:solidFill>
                <a:schemeClr val="bg1">
                  <a:lumMod val="65000"/>
                </a:schemeClr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7FD00B2-81C3-46CD-8FDB-B7F5374202F3}"/>
              </a:ext>
            </a:extLst>
          </p:cNvPr>
          <p:cNvSpPr txBox="1"/>
          <p:nvPr/>
        </p:nvSpPr>
        <p:spPr>
          <a:xfrm>
            <a:off x="6366317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結論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507A331-9D92-4035-A5FE-414B5E0F57B4}"/>
              </a:ext>
            </a:extLst>
          </p:cNvPr>
          <p:cNvSpPr txBox="1"/>
          <p:nvPr/>
        </p:nvSpPr>
        <p:spPr>
          <a:xfrm>
            <a:off x="7197270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課題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85B0B21-9B31-4DEB-B260-366CECF2AA04}"/>
              </a:ext>
            </a:extLst>
          </p:cNvPr>
          <p:cNvSpPr txBox="1"/>
          <p:nvPr/>
        </p:nvSpPr>
        <p:spPr>
          <a:xfrm>
            <a:off x="2865702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先行研究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A9E2A0A-51CC-4F58-98A1-9F5E4A610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960" y="1877106"/>
            <a:ext cx="6678675" cy="310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34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5A72BA-D9FB-4D20-9B6B-DA94B154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10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D08C823-587F-4F77-A6F3-E074C588CD82}"/>
              </a:ext>
            </a:extLst>
          </p:cNvPr>
          <p:cNvCxnSpPr>
            <a:cxnSpLocks/>
          </p:cNvCxnSpPr>
          <p:nvPr/>
        </p:nvCxnSpPr>
        <p:spPr>
          <a:xfrm>
            <a:off x="370703" y="574476"/>
            <a:ext cx="114052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4ECD9C-DB89-4ECC-8CAC-EEA17E0F5A1B}"/>
              </a:ext>
            </a:extLst>
          </p:cNvPr>
          <p:cNvSpPr txBox="1"/>
          <p:nvPr/>
        </p:nvSpPr>
        <p:spPr>
          <a:xfrm>
            <a:off x="370703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目次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CB57C7-342D-4233-84B9-2A9D6222FF17}"/>
              </a:ext>
            </a:extLst>
          </p:cNvPr>
          <p:cNvSpPr txBox="1"/>
          <p:nvPr/>
        </p:nvSpPr>
        <p:spPr>
          <a:xfrm>
            <a:off x="1202726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背景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21B927-B92A-4AE7-ADE4-69E1A096EF5D}"/>
              </a:ext>
            </a:extLst>
          </p:cNvPr>
          <p:cNvSpPr txBox="1"/>
          <p:nvPr/>
        </p:nvSpPr>
        <p:spPr>
          <a:xfrm>
            <a:off x="2034749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目的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FAA9468-5A03-45CC-8535-3B52F5EEEBBB}"/>
              </a:ext>
            </a:extLst>
          </p:cNvPr>
          <p:cNvSpPr txBox="1"/>
          <p:nvPr/>
        </p:nvSpPr>
        <p:spPr>
          <a:xfrm>
            <a:off x="160252" y="622120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スキット</a:t>
            </a:r>
            <a:endParaRPr kumimoji="1" lang="ja-JP" altLang="en-US" sz="3200" dirty="0">
              <a:solidFill>
                <a:srgbClr val="00B05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FF20C98-FC9A-4085-97F0-C77014416D08}"/>
              </a:ext>
            </a:extLst>
          </p:cNvPr>
          <p:cNvCxnSpPr/>
          <p:nvPr/>
        </p:nvCxnSpPr>
        <p:spPr>
          <a:xfrm>
            <a:off x="0" y="6221209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BDA8D27-6AB3-4E30-B267-635CCB89031C}"/>
              </a:ext>
            </a:extLst>
          </p:cNvPr>
          <p:cNvSpPr txBox="1"/>
          <p:nvPr/>
        </p:nvSpPr>
        <p:spPr>
          <a:xfrm>
            <a:off x="4199998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00B050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演劇表現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3890FD-86BA-4977-B7F1-1C0E45C9E9FF}"/>
              </a:ext>
            </a:extLst>
          </p:cNvPr>
          <p:cNvSpPr txBox="1"/>
          <p:nvPr/>
        </p:nvSpPr>
        <p:spPr>
          <a:xfrm>
            <a:off x="5534294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実験</a:t>
            </a:r>
            <a:endParaRPr kumimoji="1" lang="ja-JP" altLang="en-US" sz="2000" b="1" dirty="0">
              <a:solidFill>
                <a:schemeClr val="bg1">
                  <a:lumMod val="65000"/>
                </a:schemeClr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7FD00B2-81C3-46CD-8FDB-B7F5374202F3}"/>
              </a:ext>
            </a:extLst>
          </p:cNvPr>
          <p:cNvSpPr txBox="1"/>
          <p:nvPr/>
        </p:nvSpPr>
        <p:spPr>
          <a:xfrm>
            <a:off x="6366317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結論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507A331-9D92-4035-A5FE-414B5E0F57B4}"/>
              </a:ext>
            </a:extLst>
          </p:cNvPr>
          <p:cNvSpPr txBox="1"/>
          <p:nvPr/>
        </p:nvSpPr>
        <p:spPr>
          <a:xfrm>
            <a:off x="7197270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課題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85B0B21-9B31-4DEB-B260-366CECF2AA04}"/>
              </a:ext>
            </a:extLst>
          </p:cNvPr>
          <p:cNvSpPr txBox="1"/>
          <p:nvPr/>
        </p:nvSpPr>
        <p:spPr>
          <a:xfrm>
            <a:off x="2865702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先行研究</a:t>
            </a:r>
          </a:p>
        </p:txBody>
      </p:sp>
      <p:pic>
        <p:nvPicPr>
          <p:cNvPr id="4" name="グラフィックス 3" descr="プロジェクター スクリーン">
            <a:extLst>
              <a:ext uri="{FF2B5EF4-FFF2-40B4-BE49-F238E27FC236}">
                <a16:creationId xmlns:a16="http://schemas.microsoft.com/office/drawing/2014/main" id="{263ABF0B-ED36-46D5-A682-FFD743508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3875" y="1914325"/>
            <a:ext cx="2529777" cy="2529777"/>
          </a:xfrm>
          <a:prstGeom prst="rect">
            <a:avLst/>
          </a:prstGeom>
        </p:spPr>
      </p:pic>
      <p:pic>
        <p:nvPicPr>
          <p:cNvPr id="7" name="グラフィックス 6" descr="混乱した人">
            <a:extLst>
              <a:ext uri="{FF2B5EF4-FFF2-40B4-BE49-F238E27FC236}">
                <a16:creationId xmlns:a16="http://schemas.microsoft.com/office/drawing/2014/main" id="{2E12A537-B1F7-4C2D-859A-1E217A62C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7270" y="2545494"/>
            <a:ext cx="1641776" cy="1841150"/>
          </a:xfrm>
          <a:prstGeom prst="rect">
            <a:avLst/>
          </a:prstGeom>
        </p:spPr>
      </p:pic>
      <p:pic>
        <p:nvPicPr>
          <p:cNvPr id="13" name="グラフィックス 12" descr="女性">
            <a:extLst>
              <a:ext uri="{FF2B5EF4-FFF2-40B4-BE49-F238E27FC236}">
                <a16:creationId xmlns:a16="http://schemas.microsoft.com/office/drawing/2014/main" id="{273BBE3C-0D4F-46B5-930A-BE831274CA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47556" y="2825107"/>
            <a:ext cx="1618995" cy="1618995"/>
          </a:xfrm>
          <a:prstGeom prst="rect">
            <a:avLst/>
          </a:prstGeom>
        </p:spPr>
      </p:pic>
      <p:pic>
        <p:nvPicPr>
          <p:cNvPr id="16" name="グラフィックス 15" descr="講演者">
            <a:extLst>
              <a:ext uri="{FF2B5EF4-FFF2-40B4-BE49-F238E27FC236}">
                <a16:creationId xmlns:a16="http://schemas.microsoft.com/office/drawing/2014/main" id="{92C74925-2ADA-4720-A640-C8FA3730F2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3867" y="3634606"/>
            <a:ext cx="2044456" cy="2044456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83DEAC0-6776-4579-B193-637A21974038}"/>
              </a:ext>
            </a:extLst>
          </p:cNvPr>
          <p:cNvSpPr txBox="1"/>
          <p:nvPr/>
        </p:nvSpPr>
        <p:spPr>
          <a:xfrm>
            <a:off x="340951" y="563643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ナレーター</a:t>
            </a:r>
            <a:endParaRPr kumimoji="1" lang="ja-JP" altLang="en-US" sz="2400" dirty="0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B24144A-21F8-4CEA-8CDB-434FF33B4A23}"/>
              </a:ext>
            </a:extLst>
          </p:cNvPr>
          <p:cNvSpPr txBox="1"/>
          <p:nvPr/>
        </p:nvSpPr>
        <p:spPr>
          <a:xfrm>
            <a:off x="3349167" y="43866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ユーザー</a:t>
            </a:r>
            <a:endParaRPr kumimoji="1" lang="ja-JP" altLang="en-US" sz="2400" dirty="0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919C0E7-FBBB-402D-B3DA-8C914AFE3A54}"/>
              </a:ext>
            </a:extLst>
          </p:cNvPr>
          <p:cNvSpPr txBox="1"/>
          <p:nvPr/>
        </p:nvSpPr>
        <p:spPr>
          <a:xfrm>
            <a:off x="7294199" y="435605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ユーザー</a:t>
            </a:r>
            <a:endParaRPr kumimoji="1" lang="ja-JP" altLang="en-US" sz="2400" dirty="0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0E649CF-78E3-45C6-B18F-B8FFBB09516D}"/>
              </a:ext>
            </a:extLst>
          </p:cNvPr>
          <p:cNvSpPr txBox="1"/>
          <p:nvPr/>
        </p:nvSpPr>
        <p:spPr>
          <a:xfrm>
            <a:off x="4963100" y="168349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プロトタイプ</a:t>
            </a:r>
            <a:endParaRPr kumimoji="1" lang="ja-JP" altLang="en-US" sz="2400" dirty="0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9963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5A72BA-D9FB-4D20-9B6B-DA94B154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11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D08C823-587F-4F77-A6F3-E074C588CD82}"/>
              </a:ext>
            </a:extLst>
          </p:cNvPr>
          <p:cNvCxnSpPr>
            <a:cxnSpLocks/>
          </p:cNvCxnSpPr>
          <p:nvPr/>
        </p:nvCxnSpPr>
        <p:spPr>
          <a:xfrm>
            <a:off x="370703" y="574476"/>
            <a:ext cx="114052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4ECD9C-DB89-4ECC-8CAC-EEA17E0F5A1B}"/>
              </a:ext>
            </a:extLst>
          </p:cNvPr>
          <p:cNvSpPr txBox="1"/>
          <p:nvPr/>
        </p:nvSpPr>
        <p:spPr>
          <a:xfrm>
            <a:off x="370703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目次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CB57C7-342D-4233-84B9-2A9D6222FF17}"/>
              </a:ext>
            </a:extLst>
          </p:cNvPr>
          <p:cNvSpPr txBox="1"/>
          <p:nvPr/>
        </p:nvSpPr>
        <p:spPr>
          <a:xfrm>
            <a:off x="1202726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背景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21B927-B92A-4AE7-ADE4-69E1A096EF5D}"/>
              </a:ext>
            </a:extLst>
          </p:cNvPr>
          <p:cNvSpPr txBox="1"/>
          <p:nvPr/>
        </p:nvSpPr>
        <p:spPr>
          <a:xfrm>
            <a:off x="2034749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目的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FAA9468-5A03-45CC-8535-3B52F5EEEBBB}"/>
              </a:ext>
            </a:extLst>
          </p:cNvPr>
          <p:cNvSpPr txBox="1"/>
          <p:nvPr/>
        </p:nvSpPr>
        <p:spPr>
          <a:xfrm>
            <a:off x="160252" y="6221209"/>
            <a:ext cx="4105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演劇表現</a:t>
            </a:r>
            <a:r>
              <a:rPr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  <a:r>
              <a:rPr lang="en-US" altLang="ja-JP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8</a:t>
            </a:r>
            <a:r>
              <a:rPr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つの要素</a:t>
            </a:r>
            <a:endParaRPr kumimoji="1" lang="ja-JP" altLang="en-US" sz="3200" dirty="0">
              <a:solidFill>
                <a:srgbClr val="00B05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FF20C98-FC9A-4085-97F0-C77014416D08}"/>
              </a:ext>
            </a:extLst>
          </p:cNvPr>
          <p:cNvCxnSpPr/>
          <p:nvPr/>
        </p:nvCxnSpPr>
        <p:spPr>
          <a:xfrm>
            <a:off x="0" y="6221209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BDA8D27-6AB3-4E30-B267-635CCB89031C}"/>
              </a:ext>
            </a:extLst>
          </p:cNvPr>
          <p:cNvSpPr txBox="1"/>
          <p:nvPr/>
        </p:nvSpPr>
        <p:spPr>
          <a:xfrm>
            <a:off x="4199998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00B050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演劇表現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3890FD-86BA-4977-B7F1-1C0E45C9E9FF}"/>
              </a:ext>
            </a:extLst>
          </p:cNvPr>
          <p:cNvSpPr txBox="1"/>
          <p:nvPr/>
        </p:nvSpPr>
        <p:spPr>
          <a:xfrm>
            <a:off x="5534294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実験</a:t>
            </a:r>
            <a:endParaRPr kumimoji="1" lang="ja-JP" altLang="en-US" sz="2000" b="1" dirty="0">
              <a:solidFill>
                <a:schemeClr val="bg1">
                  <a:lumMod val="65000"/>
                </a:schemeClr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7FD00B2-81C3-46CD-8FDB-B7F5374202F3}"/>
              </a:ext>
            </a:extLst>
          </p:cNvPr>
          <p:cNvSpPr txBox="1"/>
          <p:nvPr/>
        </p:nvSpPr>
        <p:spPr>
          <a:xfrm>
            <a:off x="6366317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結論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507A331-9D92-4035-A5FE-414B5E0F57B4}"/>
              </a:ext>
            </a:extLst>
          </p:cNvPr>
          <p:cNvSpPr txBox="1"/>
          <p:nvPr/>
        </p:nvSpPr>
        <p:spPr>
          <a:xfrm>
            <a:off x="7197270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課題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85B0B21-9B31-4DEB-B260-366CECF2AA04}"/>
              </a:ext>
            </a:extLst>
          </p:cNvPr>
          <p:cNvSpPr txBox="1"/>
          <p:nvPr/>
        </p:nvSpPr>
        <p:spPr>
          <a:xfrm>
            <a:off x="2865702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先行研究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A9E2A0A-51CC-4F58-98A1-9F5E4A610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960" y="1877106"/>
            <a:ext cx="6678675" cy="310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86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5A72BA-D9FB-4D20-9B6B-DA94B154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12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D08C823-587F-4F77-A6F3-E074C588CD82}"/>
              </a:ext>
            </a:extLst>
          </p:cNvPr>
          <p:cNvCxnSpPr>
            <a:cxnSpLocks/>
          </p:cNvCxnSpPr>
          <p:nvPr/>
        </p:nvCxnSpPr>
        <p:spPr>
          <a:xfrm>
            <a:off x="370703" y="574476"/>
            <a:ext cx="114052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4ECD9C-DB89-4ECC-8CAC-EEA17E0F5A1B}"/>
              </a:ext>
            </a:extLst>
          </p:cNvPr>
          <p:cNvSpPr txBox="1"/>
          <p:nvPr/>
        </p:nvSpPr>
        <p:spPr>
          <a:xfrm>
            <a:off x="370703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目次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CB57C7-342D-4233-84B9-2A9D6222FF17}"/>
              </a:ext>
            </a:extLst>
          </p:cNvPr>
          <p:cNvSpPr txBox="1"/>
          <p:nvPr/>
        </p:nvSpPr>
        <p:spPr>
          <a:xfrm>
            <a:off x="1202726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背景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21B927-B92A-4AE7-ADE4-69E1A096EF5D}"/>
              </a:ext>
            </a:extLst>
          </p:cNvPr>
          <p:cNvSpPr txBox="1"/>
          <p:nvPr/>
        </p:nvSpPr>
        <p:spPr>
          <a:xfrm>
            <a:off x="2034749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目的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FAA9468-5A03-45CC-8535-3B52F5EEEBBB}"/>
              </a:ext>
            </a:extLst>
          </p:cNvPr>
          <p:cNvSpPr txBox="1"/>
          <p:nvPr/>
        </p:nvSpPr>
        <p:spPr>
          <a:xfrm>
            <a:off x="160252" y="6221209"/>
            <a:ext cx="4105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演劇表現の</a:t>
            </a:r>
            <a:r>
              <a:rPr lang="en-US" altLang="ja-JP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8</a:t>
            </a:r>
            <a:r>
              <a:rPr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つの要素</a:t>
            </a:r>
            <a:endParaRPr kumimoji="1" lang="ja-JP" altLang="en-US" sz="3200" dirty="0">
              <a:solidFill>
                <a:srgbClr val="00B05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FF20C98-FC9A-4085-97F0-C77014416D08}"/>
              </a:ext>
            </a:extLst>
          </p:cNvPr>
          <p:cNvCxnSpPr/>
          <p:nvPr/>
        </p:nvCxnSpPr>
        <p:spPr>
          <a:xfrm>
            <a:off x="0" y="6221209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BDA8D27-6AB3-4E30-B267-635CCB89031C}"/>
              </a:ext>
            </a:extLst>
          </p:cNvPr>
          <p:cNvSpPr txBox="1"/>
          <p:nvPr/>
        </p:nvSpPr>
        <p:spPr>
          <a:xfrm>
            <a:off x="4199998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00B050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演劇表現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3890FD-86BA-4977-B7F1-1C0E45C9E9FF}"/>
              </a:ext>
            </a:extLst>
          </p:cNvPr>
          <p:cNvSpPr txBox="1"/>
          <p:nvPr/>
        </p:nvSpPr>
        <p:spPr>
          <a:xfrm>
            <a:off x="5534294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実験</a:t>
            </a:r>
            <a:endParaRPr kumimoji="1" lang="ja-JP" altLang="en-US" sz="2000" b="1" dirty="0">
              <a:solidFill>
                <a:schemeClr val="bg1">
                  <a:lumMod val="65000"/>
                </a:schemeClr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7FD00B2-81C3-46CD-8FDB-B7F5374202F3}"/>
              </a:ext>
            </a:extLst>
          </p:cNvPr>
          <p:cNvSpPr txBox="1"/>
          <p:nvPr/>
        </p:nvSpPr>
        <p:spPr>
          <a:xfrm>
            <a:off x="6366317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結論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507A331-9D92-4035-A5FE-414B5E0F57B4}"/>
              </a:ext>
            </a:extLst>
          </p:cNvPr>
          <p:cNvSpPr txBox="1"/>
          <p:nvPr/>
        </p:nvSpPr>
        <p:spPr>
          <a:xfrm>
            <a:off x="7197270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課題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85B0B21-9B31-4DEB-B260-366CECF2AA04}"/>
              </a:ext>
            </a:extLst>
          </p:cNvPr>
          <p:cNvSpPr txBox="1"/>
          <p:nvPr/>
        </p:nvSpPr>
        <p:spPr>
          <a:xfrm>
            <a:off x="2865702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先行研究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06284E1-83E4-4A1E-9D9A-2683FC46493F}"/>
              </a:ext>
            </a:extLst>
          </p:cNvPr>
          <p:cNvSpPr/>
          <p:nvPr/>
        </p:nvSpPr>
        <p:spPr>
          <a:xfrm>
            <a:off x="436291" y="1615491"/>
            <a:ext cx="2494547" cy="14117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発声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822BC9AA-C9E7-4249-8119-5AAD64E4E1A2}"/>
              </a:ext>
            </a:extLst>
          </p:cNvPr>
          <p:cNvSpPr/>
          <p:nvPr/>
        </p:nvSpPr>
        <p:spPr>
          <a:xfrm>
            <a:off x="3339912" y="1615491"/>
            <a:ext cx="2494547" cy="14117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滑舌</a:t>
            </a: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19A92123-C5DE-4772-94DE-039EACB2C730}"/>
              </a:ext>
            </a:extLst>
          </p:cNvPr>
          <p:cNvSpPr/>
          <p:nvPr/>
        </p:nvSpPr>
        <p:spPr>
          <a:xfrm>
            <a:off x="6243533" y="1616205"/>
            <a:ext cx="2494547" cy="14117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抑揚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4359BE3F-7312-4629-AF8F-BB5962FD05F9}"/>
              </a:ext>
            </a:extLst>
          </p:cNvPr>
          <p:cNvSpPr/>
          <p:nvPr/>
        </p:nvSpPr>
        <p:spPr>
          <a:xfrm>
            <a:off x="9151164" y="1615491"/>
            <a:ext cx="2494547" cy="141170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間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C9C7E02A-5994-4664-B8B4-AF1A1193AC21}"/>
              </a:ext>
            </a:extLst>
          </p:cNvPr>
          <p:cNvSpPr/>
          <p:nvPr/>
        </p:nvSpPr>
        <p:spPr>
          <a:xfrm>
            <a:off x="436291" y="3767772"/>
            <a:ext cx="2494547" cy="141170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焦点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E1A96522-3ABE-4B68-BFA2-279FB4650C6E}"/>
              </a:ext>
            </a:extLst>
          </p:cNvPr>
          <p:cNvSpPr/>
          <p:nvPr/>
        </p:nvSpPr>
        <p:spPr>
          <a:xfrm>
            <a:off x="3339912" y="3767772"/>
            <a:ext cx="2494547" cy="1411706"/>
          </a:xfrm>
          <a:prstGeom prst="roundRect">
            <a:avLst/>
          </a:prstGeom>
          <a:solidFill>
            <a:srgbClr val="FE9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姿勢</a:t>
            </a:r>
            <a:endParaRPr kumimoji="1" lang="ja-JP" altLang="en-US" sz="36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69E32C62-7E4F-4AB3-9E4C-B2A5AC9FF083}"/>
              </a:ext>
            </a:extLst>
          </p:cNvPr>
          <p:cNvSpPr/>
          <p:nvPr/>
        </p:nvSpPr>
        <p:spPr>
          <a:xfrm>
            <a:off x="6243533" y="3768486"/>
            <a:ext cx="2494547" cy="141170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表情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4287CDCE-DE87-4B49-9188-237626DDA6A9}"/>
              </a:ext>
            </a:extLst>
          </p:cNvPr>
          <p:cNvSpPr/>
          <p:nvPr/>
        </p:nvSpPr>
        <p:spPr>
          <a:xfrm>
            <a:off x="9151164" y="3767772"/>
            <a:ext cx="2494547" cy="14117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手振り</a:t>
            </a:r>
          </a:p>
        </p:txBody>
      </p:sp>
    </p:spTree>
    <p:extLst>
      <p:ext uri="{BB962C8B-B14F-4D97-AF65-F5344CB8AC3E}">
        <p14:creationId xmlns:p14="http://schemas.microsoft.com/office/powerpoint/2010/main" val="531482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5A72BA-D9FB-4D20-9B6B-DA94B154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13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D08C823-587F-4F77-A6F3-E074C588CD82}"/>
              </a:ext>
            </a:extLst>
          </p:cNvPr>
          <p:cNvCxnSpPr>
            <a:cxnSpLocks/>
          </p:cNvCxnSpPr>
          <p:nvPr/>
        </p:nvCxnSpPr>
        <p:spPr>
          <a:xfrm>
            <a:off x="370703" y="574476"/>
            <a:ext cx="114052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4ECD9C-DB89-4ECC-8CAC-EEA17E0F5A1B}"/>
              </a:ext>
            </a:extLst>
          </p:cNvPr>
          <p:cNvSpPr txBox="1"/>
          <p:nvPr/>
        </p:nvSpPr>
        <p:spPr>
          <a:xfrm>
            <a:off x="370703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目次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CB57C7-342D-4233-84B9-2A9D6222FF17}"/>
              </a:ext>
            </a:extLst>
          </p:cNvPr>
          <p:cNvSpPr txBox="1"/>
          <p:nvPr/>
        </p:nvSpPr>
        <p:spPr>
          <a:xfrm>
            <a:off x="1202726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背景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21B927-B92A-4AE7-ADE4-69E1A096EF5D}"/>
              </a:ext>
            </a:extLst>
          </p:cNvPr>
          <p:cNvSpPr txBox="1"/>
          <p:nvPr/>
        </p:nvSpPr>
        <p:spPr>
          <a:xfrm>
            <a:off x="2034749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目的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FAA9468-5A03-45CC-8535-3B52F5EEEBBB}"/>
              </a:ext>
            </a:extLst>
          </p:cNvPr>
          <p:cNvSpPr txBox="1"/>
          <p:nvPr/>
        </p:nvSpPr>
        <p:spPr>
          <a:xfrm>
            <a:off x="160252" y="6221209"/>
            <a:ext cx="6157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8</a:t>
            </a:r>
            <a:r>
              <a:rPr kumimoji="1"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つの要素と制作ステップの関連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FF20C98-FC9A-4085-97F0-C77014416D08}"/>
              </a:ext>
            </a:extLst>
          </p:cNvPr>
          <p:cNvCxnSpPr/>
          <p:nvPr/>
        </p:nvCxnSpPr>
        <p:spPr>
          <a:xfrm>
            <a:off x="0" y="6221209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BDA8D27-6AB3-4E30-B267-635CCB89031C}"/>
              </a:ext>
            </a:extLst>
          </p:cNvPr>
          <p:cNvSpPr txBox="1"/>
          <p:nvPr/>
        </p:nvSpPr>
        <p:spPr>
          <a:xfrm>
            <a:off x="4199998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00B050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演劇表現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3890FD-86BA-4977-B7F1-1C0E45C9E9FF}"/>
              </a:ext>
            </a:extLst>
          </p:cNvPr>
          <p:cNvSpPr txBox="1"/>
          <p:nvPr/>
        </p:nvSpPr>
        <p:spPr>
          <a:xfrm>
            <a:off x="5534294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実験</a:t>
            </a:r>
            <a:endParaRPr kumimoji="1" lang="ja-JP" altLang="en-US" sz="2000" b="1" dirty="0">
              <a:solidFill>
                <a:schemeClr val="bg1">
                  <a:lumMod val="65000"/>
                </a:schemeClr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7FD00B2-81C3-46CD-8FDB-B7F5374202F3}"/>
              </a:ext>
            </a:extLst>
          </p:cNvPr>
          <p:cNvSpPr txBox="1"/>
          <p:nvPr/>
        </p:nvSpPr>
        <p:spPr>
          <a:xfrm>
            <a:off x="6366317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結論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507A331-9D92-4035-A5FE-414B5E0F57B4}"/>
              </a:ext>
            </a:extLst>
          </p:cNvPr>
          <p:cNvSpPr txBox="1"/>
          <p:nvPr/>
        </p:nvSpPr>
        <p:spPr>
          <a:xfrm>
            <a:off x="7197270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課題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85B0B21-9B31-4DEB-B260-366CECF2AA04}"/>
              </a:ext>
            </a:extLst>
          </p:cNvPr>
          <p:cNvSpPr txBox="1"/>
          <p:nvPr/>
        </p:nvSpPr>
        <p:spPr>
          <a:xfrm>
            <a:off x="2865702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先行研究</a:t>
            </a:r>
          </a:p>
        </p:txBody>
      </p:sp>
      <p:pic>
        <p:nvPicPr>
          <p:cNvPr id="17" name="図 16" descr="文字と写真のスクリーンショット&#10;&#10;自動的に生成された説明">
            <a:extLst>
              <a:ext uri="{FF2B5EF4-FFF2-40B4-BE49-F238E27FC236}">
                <a16:creationId xmlns:a16="http://schemas.microsoft.com/office/drawing/2014/main" id="{D9C408E8-038B-4604-B762-3BE92137E7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00"/>
          <a:stretch/>
        </p:blipFill>
        <p:spPr>
          <a:xfrm>
            <a:off x="4468294" y="785242"/>
            <a:ext cx="2820008" cy="5287515"/>
          </a:xfrm>
          <a:prstGeom prst="rect">
            <a:avLst/>
          </a:prstGeom>
        </p:spPr>
      </p:pic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A5D539AC-8A3C-4861-A0D8-3C5A097CD2EE}"/>
              </a:ext>
            </a:extLst>
          </p:cNvPr>
          <p:cNvSpPr/>
          <p:nvPr/>
        </p:nvSpPr>
        <p:spPr>
          <a:xfrm>
            <a:off x="1772238" y="722928"/>
            <a:ext cx="2186927" cy="12405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抑揚</a:t>
            </a:r>
          </a:p>
        </p:txBody>
      </p:sp>
    </p:spTree>
    <p:extLst>
      <p:ext uri="{BB962C8B-B14F-4D97-AF65-F5344CB8AC3E}">
        <p14:creationId xmlns:p14="http://schemas.microsoft.com/office/powerpoint/2010/main" val="3144822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5A72BA-D9FB-4D20-9B6B-DA94B154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14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D08C823-587F-4F77-A6F3-E074C588CD82}"/>
              </a:ext>
            </a:extLst>
          </p:cNvPr>
          <p:cNvCxnSpPr>
            <a:cxnSpLocks/>
          </p:cNvCxnSpPr>
          <p:nvPr/>
        </p:nvCxnSpPr>
        <p:spPr>
          <a:xfrm>
            <a:off x="370703" y="574476"/>
            <a:ext cx="114052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4ECD9C-DB89-4ECC-8CAC-EEA17E0F5A1B}"/>
              </a:ext>
            </a:extLst>
          </p:cNvPr>
          <p:cNvSpPr txBox="1"/>
          <p:nvPr/>
        </p:nvSpPr>
        <p:spPr>
          <a:xfrm>
            <a:off x="370703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目次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CB57C7-342D-4233-84B9-2A9D6222FF17}"/>
              </a:ext>
            </a:extLst>
          </p:cNvPr>
          <p:cNvSpPr txBox="1"/>
          <p:nvPr/>
        </p:nvSpPr>
        <p:spPr>
          <a:xfrm>
            <a:off x="1202726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背景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21B927-B92A-4AE7-ADE4-69E1A096EF5D}"/>
              </a:ext>
            </a:extLst>
          </p:cNvPr>
          <p:cNvSpPr txBox="1"/>
          <p:nvPr/>
        </p:nvSpPr>
        <p:spPr>
          <a:xfrm>
            <a:off x="2034749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目的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FAA9468-5A03-45CC-8535-3B52F5EEEBBB}"/>
              </a:ext>
            </a:extLst>
          </p:cNvPr>
          <p:cNvSpPr txBox="1"/>
          <p:nvPr/>
        </p:nvSpPr>
        <p:spPr>
          <a:xfrm>
            <a:off x="160252" y="6221209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２つの実験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FF20C98-FC9A-4085-97F0-C77014416D08}"/>
              </a:ext>
            </a:extLst>
          </p:cNvPr>
          <p:cNvCxnSpPr/>
          <p:nvPr/>
        </p:nvCxnSpPr>
        <p:spPr>
          <a:xfrm>
            <a:off x="0" y="6221209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BDA8D27-6AB3-4E30-B267-635CCB89031C}"/>
              </a:ext>
            </a:extLst>
          </p:cNvPr>
          <p:cNvSpPr txBox="1"/>
          <p:nvPr/>
        </p:nvSpPr>
        <p:spPr>
          <a:xfrm>
            <a:off x="4199998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演劇表現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3890FD-86BA-4977-B7F1-1C0E45C9E9FF}"/>
              </a:ext>
            </a:extLst>
          </p:cNvPr>
          <p:cNvSpPr txBox="1"/>
          <p:nvPr/>
        </p:nvSpPr>
        <p:spPr>
          <a:xfrm>
            <a:off x="5534294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00B050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実験</a:t>
            </a:r>
            <a:endParaRPr kumimoji="1" lang="ja-JP" altLang="en-US" sz="2000" b="1" dirty="0">
              <a:solidFill>
                <a:srgbClr val="00B050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7FD00B2-81C3-46CD-8FDB-B7F5374202F3}"/>
              </a:ext>
            </a:extLst>
          </p:cNvPr>
          <p:cNvSpPr txBox="1"/>
          <p:nvPr/>
        </p:nvSpPr>
        <p:spPr>
          <a:xfrm>
            <a:off x="6366317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結論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507A331-9D92-4035-A5FE-414B5E0F57B4}"/>
              </a:ext>
            </a:extLst>
          </p:cNvPr>
          <p:cNvSpPr txBox="1"/>
          <p:nvPr/>
        </p:nvSpPr>
        <p:spPr>
          <a:xfrm>
            <a:off x="7197270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課題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85B0B21-9B31-4DEB-B260-366CECF2AA04}"/>
              </a:ext>
            </a:extLst>
          </p:cNvPr>
          <p:cNvSpPr txBox="1"/>
          <p:nvPr/>
        </p:nvSpPr>
        <p:spPr>
          <a:xfrm>
            <a:off x="2865702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先行研究</a:t>
            </a:r>
          </a:p>
        </p:txBody>
      </p:sp>
    </p:spTree>
    <p:extLst>
      <p:ext uri="{BB962C8B-B14F-4D97-AF65-F5344CB8AC3E}">
        <p14:creationId xmlns:p14="http://schemas.microsoft.com/office/powerpoint/2010/main" val="1832495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5A72BA-D9FB-4D20-9B6B-DA94B154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15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D08C823-587F-4F77-A6F3-E074C588CD82}"/>
              </a:ext>
            </a:extLst>
          </p:cNvPr>
          <p:cNvCxnSpPr>
            <a:cxnSpLocks/>
          </p:cNvCxnSpPr>
          <p:nvPr/>
        </p:nvCxnSpPr>
        <p:spPr>
          <a:xfrm>
            <a:off x="370703" y="574476"/>
            <a:ext cx="114052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4ECD9C-DB89-4ECC-8CAC-EEA17E0F5A1B}"/>
              </a:ext>
            </a:extLst>
          </p:cNvPr>
          <p:cNvSpPr txBox="1"/>
          <p:nvPr/>
        </p:nvSpPr>
        <p:spPr>
          <a:xfrm>
            <a:off x="370703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目次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CB57C7-342D-4233-84B9-2A9D6222FF17}"/>
              </a:ext>
            </a:extLst>
          </p:cNvPr>
          <p:cNvSpPr txBox="1"/>
          <p:nvPr/>
        </p:nvSpPr>
        <p:spPr>
          <a:xfrm>
            <a:off x="1202726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背景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21B927-B92A-4AE7-ADE4-69E1A096EF5D}"/>
              </a:ext>
            </a:extLst>
          </p:cNvPr>
          <p:cNvSpPr txBox="1"/>
          <p:nvPr/>
        </p:nvSpPr>
        <p:spPr>
          <a:xfrm>
            <a:off x="2034749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目的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FAA9468-5A03-45CC-8535-3B52F5EEEBBB}"/>
              </a:ext>
            </a:extLst>
          </p:cNvPr>
          <p:cNvSpPr txBox="1"/>
          <p:nvPr/>
        </p:nvSpPr>
        <p:spPr>
          <a:xfrm>
            <a:off x="160252" y="6221209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２つの実験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FF20C98-FC9A-4085-97F0-C77014416D08}"/>
              </a:ext>
            </a:extLst>
          </p:cNvPr>
          <p:cNvCxnSpPr/>
          <p:nvPr/>
        </p:nvCxnSpPr>
        <p:spPr>
          <a:xfrm>
            <a:off x="0" y="6221209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BDA8D27-6AB3-4E30-B267-635CCB89031C}"/>
              </a:ext>
            </a:extLst>
          </p:cNvPr>
          <p:cNvSpPr txBox="1"/>
          <p:nvPr/>
        </p:nvSpPr>
        <p:spPr>
          <a:xfrm>
            <a:off x="4199998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演劇表現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3890FD-86BA-4977-B7F1-1C0E45C9E9FF}"/>
              </a:ext>
            </a:extLst>
          </p:cNvPr>
          <p:cNvSpPr txBox="1"/>
          <p:nvPr/>
        </p:nvSpPr>
        <p:spPr>
          <a:xfrm>
            <a:off x="5534294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00B050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実験</a:t>
            </a:r>
            <a:endParaRPr kumimoji="1" lang="ja-JP" altLang="en-US" sz="2000" b="1" dirty="0">
              <a:solidFill>
                <a:srgbClr val="00B050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7FD00B2-81C3-46CD-8FDB-B7F5374202F3}"/>
              </a:ext>
            </a:extLst>
          </p:cNvPr>
          <p:cNvSpPr txBox="1"/>
          <p:nvPr/>
        </p:nvSpPr>
        <p:spPr>
          <a:xfrm>
            <a:off x="6366317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結論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507A331-9D92-4035-A5FE-414B5E0F57B4}"/>
              </a:ext>
            </a:extLst>
          </p:cNvPr>
          <p:cNvSpPr txBox="1"/>
          <p:nvPr/>
        </p:nvSpPr>
        <p:spPr>
          <a:xfrm>
            <a:off x="7197270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課題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85B0B21-9B31-4DEB-B260-366CECF2AA04}"/>
              </a:ext>
            </a:extLst>
          </p:cNvPr>
          <p:cNvSpPr txBox="1"/>
          <p:nvPr/>
        </p:nvSpPr>
        <p:spPr>
          <a:xfrm>
            <a:off x="2865702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先行研究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96289B8-BD6A-4B00-8C5C-2118912CF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28" y="1381955"/>
            <a:ext cx="2804982" cy="280498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5F70D14-9ED5-4CC7-A622-BDE424CDE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359" y="1470000"/>
            <a:ext cx="2114981" cy="2716937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C0314A4-81A6-4507-AC58-5E3B88BD9440}"/>
              </a:ext>
            </a:extLst>
          </p:cNvPr>
          <p:cNvSpPr txBox="1"/>
          <p:nvPr/>
        </p:nvSpPr>
        <p:spPr>
          <a:xfrm>
            <a:off x="1202726" y="4400760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映像教材を用いた話法改善</a:t>
            </a:r>
            <a:endParaRPr kumimoji="1" lang="ja-JP" altLang="en-US" sz="2400" dirty="0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78136E8-03BA-4953-8E6B-A960E6F378D0}"/>
              </a:ext>
            </a:extLst>
          </p:cNvPr>
          <p:cNvSpPr txBox="1"/>
          <p:nvPr/>
        </p:nvSpPr>
        <p:spPr>
          <a:xfrm>
            <a:off x="6222303" y="4400760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スキットを用いたプロトタイプ発表</a:t>
            </a:r>
            <a:endParaRPr kumimoji="1" lang="ja-JP" altLang="en-US" sz="2400" dirty="0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1110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5A72BA-D9FB-4D20-9B6B-DA94B154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16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D08C823-587F-4F77-A6F3-E074C588CD82}"/>
              </a:ext>
            </a:extLst>
          </p:cNvPr>
          <p:cNvCxnSpPr>
            <a:cxnSpLocks/>
          </p:cNvCxnSpPr>
          <p:nvPr/>
        </p:nvCxnSpPr>
        <p:spPr>
          <a:xfrm>
            <a:off x="370703" y="574476"/>
            <a:ext cx="114052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4ECD9C-DB89-4ECC-8CAC-EEA17E0F5A1B}"/>
              </a:ext>
            </a:extLst>
          </p:cNvPr>
          <p:cNvSpPr txBox="1"/>
          <p:nvPr/>
        </p:nvSpPr>
        <p:spPr>
          <a:xfrm>
            <a:off x="370703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目次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CB57C7-342D-4233-84B9-2A9D6222FF17}"/>
              </a:ext>
            </a:extLst>
          </p:cNvPr>
          <p:cNvSpPr txBox="1"/>
          <p:nvPr/>
        </p:nvSpPr>
        <p:spPr>
          <a:xfrm>
            <a:off x="1202726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背景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21B927-B92A-4AE7-ADE4-69E1A096EF5D}"/>
              </a:ext>
            </a:extLst>
          </p:cNvPr>
          <p:cNvSpPr txBox="1"/>
          <p:nvPr/>
        </p:nvSpPr>
        <p:spPr>
          <a:xfrm>
            <a:off x="2034749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目的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FAA9468-5A03-45CC-8535-3B52F5EEEBBB}"/>
              </a:ext>
            </a:extLst>
          </p:cNvPr>
          <p:cNvSpPr txBox="1"/>
          <p:nvPr/>
        </p:nvSpPr>
        <p:spPr>
          <a:xfrm>
            <a:off x="160252" y="6221209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映像教材を用いた話法改善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FF20C98-FC9A-4085-97F0-C77014416D08}"/>
              </a:ext>
            </a:extLst>
          </p:cNvPr>
          <p:cNvCxnSpPr/>
          <p:nvPr/>
        </p:nvCxnSpPr>
        <p:spPr>
          <a:xfrm>
            <a:off x="0" y="6221209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BDA8D27-6AB3-4E30-B267-635CCB89031C}"/>
              </a:ext>
            </a:extLst>
          </p:cNvPr>
          <p:cNvSpPr txBox="1"/>
          <p:nvPr/>
        </p:nvSpPr>
        <p:spPr>
          <a:xfrm>
            <a:off x="4199998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演劇表現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3890FD-86BA-4977-B7F1-1C0E45C9E9FF}"/>
              </a:ext>
            </a:extLst>
          </p:cNvPr>
          <p:cNvSpPr txBox="1"/>
          <p:nvPr/>
        </p:nvSpPr>
        <p:spPr>
          <a:xfrm>
            <a:off x="5534294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00B050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実験</a:t>
            </a:r>
            <a:endParaRPr kumimoji="1" lang="ja-JP" altLang="en-US" sz="2000" b="1" dirty="0">
              <a:solidFill>
                <a:srgbClr val="00B050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7FD00B2-81C3-46CD-8FDB-B7F5374202F3}"/>
              </a:ext>
            </a:extLst>
          </p:cNvPr>
          <p:cNvSpPr txBox="1"/>
          <p:nvPr/>
        </p:nvSpPr>
        <p:spPr>
          <a:xfrm>
            <a:off x="6366317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結論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507A331-9D92-4035-A5FE-414B5E0F57B4}"/>
              </a:ext>
            </a:extLst>
          </p:cNvPr>
          <p:cNvSpPr txBox="1"/>
          <p:nvPr/>
        </p:nvSpPr>
        <p:spPr>
          <a:xfrm>
            <a:off x="7197270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課題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85B0B21-9B31-4DEB-B260-366CECF2AA04}"/>
              </a:ext>
            </a:extLst>
          </p:cNvPr>
          <p:cNvSpPr txBox="1"/>
          <p:nvPr/>
        </p:nvSpPr>
        <p:spPr>
          <a:xfrm>
            <a:off x="2865702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先行研究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63B54460-438C-4C8A-A1DB-198A4A5BD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855" y="1995351"/>
            <a:ext cx="2804982" cy="280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2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B30DD88B-B466-45AD-9D02-850948DB7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71" y="705221"/>
            <a:ext cx="9545053" cy="5369092"/>
          </a:xfrm>
          <a:prstGeom prst="rect">
            <a:avLst/>
          </a:prstGeo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5A72BA-D9FB-4D20-9B6B-DA94B154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17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D08C823-587F-4F77-A6F3-E074C588CD82}"/>
              </a:ext>
            </a:extLst>
          </p:cNvPr>
          <p:cNvCxnSpPr>
            <a:cxnSpLocks/>
          </p:cNvCxnSpPr>
          <p:nvPr/>
        </p:nvCxnSpPr>
        <p:spPr>
          <a:xfrm>
            <a:off x="370703" y="574476"/>
            <a:ext cx="114052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4ECD9C-DB89-4ECC-8CAC-EEA17E0F5A1B}"/>
              </a:ext>
            </a:extLst>
          </p:cNvPr>
          <p:cNvSpPr txBox="1"/>
          <p:nvPr/>
        </p:nvSpPr>
        <p:spPr>
          <a:xfrm>
            <a:off x="370703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目次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CB57C7-342D-4233-84B9-2A9D6222FF17}"/>
              </a:ext>
            </a:extLst>
          </p:cNvPr>
          <p:cNvSpPr txBox="1"/>
          <p:nvPr/>
        </p:nvSpPr>
        <p:spPr>
          <a:xfrm>
            <a:off x="1202726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背景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21B927-B92A-4AE7-ADE4-69E1A096EF5D}"/>
              </a:ext>
            </a:extLst>
          </p:cNvPr>
          <p:cNvSpPr txBox="1"/>
          <p:nvPr/>
        </p:nvSpPr>
        <p:spPr>
          <a:xfrm>
            <a:off x="2034749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目的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FAA9468-5A03-45CC-8535-3B52F5EEEBBB}"/>
              </a:ext>
            </a:extLst>
          </p:cNvPr>
          <p:cNvSpPr txBox="1"/>
          <p:nvPr/>
        </p:nvSpPr>
        <p:spPr>
          <a:xfrm>
            <a:off x="160252" y="6221209"/>
            <a:ext cx="6955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映像教材を用いた話法改善実験</a:t>
            </a:r>
            <a:r>
              <a:rPr kumimoji="1" lang="en-US" altLang="ja-JP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_</a:t>
            </a:r>
            <a:r>
              <a:rPr kumimoji="1"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流れ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FF20C98-FC9A-4085-97F0-C77014416D08}"/>
              </a:ext>
            </a:extLst>
          </p:cNvPr>
          <p:cNvCxnSpPr/>
          <p:nvPr/>
        </p:nvCxnSpPr>
        <p:spPr>
          <a:xfrm>
            <a:off x="0" y="6221209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BDA8D27-6AB3-4E30-B267-635CCB89031C}"/>
              </a:ext>
            </a:extLst>
          </p:cNvPr>
          <p:cNvSpPr txBox="1"/>
          <p:nvPr/>
        </p:nvSpPr>
        <p:spPr>
          <a:xfrm>
            <a:off x="4199998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演劇表現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3890FD-86BA-4977-B7F1-1C0E45C9E9FF}"/>
              </a:ext>
            </a:extLst>
          </p:cNvPr>
          <p:cNvSpPr txBox="1"/>
          <p:nvPr/>
        </p:nvSpPr>
        <p:spPr>
          <a:xfrm>
            <a:off x="5534294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00B050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実験</a:t>
            </a:r>
            <a:endParaRPr kumimoji="1" lang="ja-JP" altLang="en-US" sz="2000" b="1" dirty="0">
              <a:solidFill>
                <a:srgbClr val="00B050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7FD00B2-81C3-46CD-8FDB-B7F5374202F3}"/>
              </a:ext>
            </a:extLst>
          </p:cNvPr>
          <p:cNvSpPr txBox="1"/>
          <p:nvPr/>
        </p:nvSpPr>
        <p:spPr>
          <a:xfrm>
            <a:off x="6366317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結論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507A331-9D92-4035-A5FE-414B5E0F57B4}"/>
              </a:ext>
            </a:extLst>
          </p:cNvPr>
          <p:cNvSpPr txBox="1"/>
          <p:nvPr/>
        </p:nvSpPr>
        <p:spPr>
          <a:xfrm>
            <a:off x="7197270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課題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85B0B21-9B31-4DEB-B260-366CECF2AA04}"/>
              </a:ext>
            </a:extLst>
          </p:cNvPr>
          <p:cNvSpPr txBox="1"/>
          <p:nvPr/>
        </p:nvSpPr>
        <p:spPr>
          <a:xfrm>
            <a:off x="2865702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先行研究</a:t>
            </a:r>
          </a:p>
        </p:txBody>
      </p:sp>
    </p:spTree>
    <p:extLst>
      <p:ext uri="{BB962C8B-B14F-4D97-AF65-F5344CB8AC3E}">
        <p14:creationId xmlns:p14="http://schemas.microsoft.com/office/powerpoint/2010/main" val="2096463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5A72BA-D9FB-4D20-9B6B-DA94B154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18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D08C823-587F-4F77-A6F3-E074C588CD82}"/>
              </a:ext>
            </a:extLst>
          </p:cNvPr>
          <p:cNvCxnSpPr>
            <a:cxnSpLocks/>
          </p:cNvCxnSpPr>
          <p:nvPr/>
        </p:nvCxnSpPr>
        <p:spPr>
          <a:xfrm>
            <a:off x="370703" y="574476"/>
            <a:ext cx="114052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4ECD9C-DB89-4ECC-8CAC-EEA17E0F5A1B}"/>
              </a:ext>
            </a:extLst>
          </p:cNvPr>
          <p:cNvSpPr txBox="1"/>
          <p:nvPr/>
        </p:nvSpPr>
        <p:spPr>
          <a:xfrm>
            <a:off x="370703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目次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CB57C7-342D-4233-84B9-2A9D6222FF17}"/>
              </a:ext>
            </a:extLst>
          </p:cNvPr>
          <p:cNvSpPr txBox="1"/>
          <p:nvPr/>
        </p:nvSpPr>
        <p:spPr>
          <a:xfrm>
            <a:off x="1202726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背景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21B927-B92A-4AE7-ADE4-69E1A096EF5D}"/>
              </a:ext>
            </a:extLst>
          </p:cNvPr>
          <p:cNvSpPr txBox="1"/>
          <p:nvPr/>
        </p:nvSpPr>
        <p:spPr>
          <a:xfrm>
            <a:off x="2034749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目的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FAA9468-5A03-45CC-8535-3B52F5EEEBBB}"/>
              </a:ext>
            </a:extLst>
          </p:cNvPr>
          <p:cNvSpPr txBox="1"/>
          <p:nvPr/>
        </p:nvSpPr>
        <p:spPr>
          <a:xfrm>
            <a:off x="160252" y="6221209"/>
            <a:ext cx="9007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映像教材を用いた話法改善実験</a:t>
            </a:r>
            <a:r>
              <a:rPr kumimoji="1" lang="en-US" altLang="ja-JP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_</a:t>
            </a:r>
            <a:r>
              <a:rPr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チェックシート</a:t>
            </a:r>
            <a:endParaRPr kumimoji="1" lang="ja-JP" altLang="en-US" sz="3200" dirty="0">
              <a:solidFill>
                <a:srgbClr val="00B05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FF20C98-FC9A-4085-97F0-C77014416D08}"/>
              </a:ext>
            </a:extLst>
          </p:cNvPr>
          <p:cNvCxnSpPr/>
          <p:nvPr/>
        </p:nvCxnSpPr>
        <p:spPr>
          <a:xfrm>
            <a:off x="0" y="6221209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BDA8D27-6AB3-4E30-B267-635CCB89031C}"/>
              </a:ext>
            </a:extLst>
          </p:cNvPr>
          <p:cNvSpPr txBox="1"/>
          <p:nvPr/>
        </p:nvSpPr>
        <p:spPr>
          <a:xfrm>
            <a:off x="4199998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演劇表現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3890FD-86BA-4977-B7F1-1C0E45C9E9FF}"/>
              </a:ext>
            </a:extLst>
          </p:cNvPr>
          <p:cNvSpPr txBox="1"/>
          <p:nvPr/>
        </p:nvSpPr>
        <p:spPr>
          <a:xfrm>
            <a:off x="5534294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00B050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実験</a:t>
            </a:r>
            <a:endParaRPr kumimoji="1" lang="ja-JP" altLang="en-US" sz="2000" b="1" dirty="0">
              <a:solidFill>
                <a:srgbClr val="00B050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7FD00B2-81C3-46CD-8FDB-B7F5374202F3}"/>
              </a:ext>
            </a:extLst>
          </p:cNvPr>
          <p:cNvSpPr txBox="1"/>
          <p:nvPr/>
        </p:nvSpPr>
        <p:spPr>
          <a:xfrm>
            <a:off x="6366317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結論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507A331-9D92-4035-A5FE-414B5E0F57B4}"/>
              </a:ext>
            </a:extLst>
          </p:cNvPr>
          <p:cNvSpPr txBox="1"/>
          <p:nvPr/>
        </p:nvSpPr>
        <p:spPr>
          <a:xfrm>
            <a:off x="7197270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課題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85B0B21-9B31-4DEB-B260-366CECF2AA04}"/>
              </a:ext>
            </a:extLst>
          </p:cNvPr>
          <p:cNvSpPr txBox="1"/>
          <p:nvPr/>
        </p:nvSpPr>
        <p:spPr>
          <a:xfrm>
            <a:off x="2865702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先行研究</a:t>
            </a:r>
          </a:p>
        </p:txBody>
      </p:sp>
      <p:pic>
        <p:nvPicPr>
          <p:cNvPr id="15" name="図 14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A448B6FF-6AEF-40F1-808F-3A62EE7885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18"/>
          <a:stretch/>
        </p:blipFill>
        <p:spPr>
          <a:xfrm>
            <a:off x="306284" y="844139"/>
            <a:ext cx="7234990" cy="5107406"/>
          </a:xfrm>
          <a:prstGeom prst="rect">
            <a:avLst/>
          </a:prstGeom>
        </p:spPr>
      </p:pic>
      <p:sp>
        <p:nvSpPr>
          <p:cNvPr id="2" name="右中かっこ 1">
            <a:extLst>
              <a:ext uri="{FF2B5EF4-FFF2-40B4-BE49-F238E27FC236}">
                <a16:creationId xmlns:a16="http://schemas.microsoft.com/office/drawing/2014/main" id="{019BA25F-E429-4089-A53C-67E4DC6BB915}"/>
              </a:ext>
            </a:extLst>
          </p:cNvPr>
          <p:cNvSpPr/>
          <p:nvPr/>
        </p:nvSpPr>
        <p:spPr>
          <a:xfrm>
            <a:off x="7774068" y="731391"/>
            <a:ext cx="517316" cy="5332901"/>
          </a:xfrm>
          <a:prstGeom prst="rightBrace">
            <a:avLst>
              <a:gd name="adj1" fmla="val 29831"/>
              <a:gd name="adj2" fmla="val 50000"/>
            </a:avLst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C80CC6B-B24E-49AD-BA90-E1860D268F48}"/>
              </a:ext>
            </a:extLst>
          </p:cNvPr>
          <p:cNvSpPr txBox="1"/>
          <p:nvPr/>
        </p:nvSpPr>
        <p:spPr>
          <a:xfrm>
            <a:off x="8524178" y="2361744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８つの要素に分類</a:t>
            </a:r>
            <a:endParaRPr kumimoji="1" lang="ja-JP" altLang="en-US" sz="2800" dirty="0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8F2F951-C1AD-41DC-B67A-E16E794243DF}"/>
              </a:ext>
            </a:extLst>
          </p:cNvPr>
          <p:cNvSpPr txBox="1"/>
          <p:nvPr/>
        </p:nvSpPr>
        <p:spPr>
          <a:xfrm>
            <a:off x="8524178" y="391072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対応する映像教材へ</a:t>
            </a:r>
            <a:endParaRPr lang="en-US" altLang="ja-JP" sz="2800" dirty="0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395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5A72BA-D9FB-4D20-9B6B-DA94B154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1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D08C823-587F-4F77-A6F3-E074C588CD82}"/>
              </a:ext>
            </a:extLst>
          </p:cNvPr>
          <p:cNvCxnSpPr>
            <a:cxnSpLocks/>
          </p:cNvCxnSpPr>
          <p:nvPr/>
        </p:nvCxnSpPr>
        <p:spPr>
          <a:xfrm>
            <a:off x="370703" y="574476"/>
            <a:ext cx="114052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4ECD9C-DB89-4ECC-8CAC-EEA17E0F5A1B}"/>
              </a:ext>
            </a:extLst>
          </p:cNvPr>
          <p:cNvSpPr txBox="1"/>
          <p:nvPr/>
        </p:nvSpPr>
        <p:spPr>
          <a:xfrm>
            <a:off x="370703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00B050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目次</a:t>
            </a:r>
            <a:endParaRPr kumimoji="1" lang="ja-JP" altLang="en-US" sz="2000" b="1" dirty="0">
              <a:solidFill>
                <a:srgbClr val="00B050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CB57C7-342D-4233-84B9-2A9D6222FF17}"/>
              </a:ext>
            </a:extLst>
          </p:cNvPr>
          <p:cNvSpPr txBox="1"/>
          <p:nvPr/>
        </p:nvSpPr>
        <p:spPr>
          <a:xfrm>
            <a:off x="1202726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背景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21B927-B92A-4AE7-ADE4-69E1A096EF5D}"/>
              </a:ext>
            </a:extLst>
          </p:cNvPr>
          <p:cNvSpPr txBox="1"/>
          <p:nvPr/>
        </p:nvSpPr>
        <p:spPr>
          <a:xfrm>
            <a:off x="2034749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目的</a:t>
            </a:r>
            <a:endParaRPr kumimoji="1" lang="ja-JP" altLang="en-US" sz="2000" b="1" dirty="0">
              <a:solidFill>
                <a:schemeClr val="bg1">
                  <a:lumMod val="65000"/>
                </a:schemeClr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BA84787-467F-4782-8206-247B023CB6E8}"/>
              </a:ext>
            </a:extLst>
          </p:cNvPr>
          <p:cNvSpPr txBox="1"/>
          <p:nvPr/>
        </p:nvSpPr>
        <p:spPr>
          <a:xfrm>
            <a:off x="4199998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演劇表現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44ED7B7-CF9D-4410-A2C5-CE8D537A83CB}"/>
              </a:ext>
            </a:extLst>
          </p:cNvPr>
          <p:cNvSpPr txBox="1"/>
          <p:nvPr/>
        </p:nvSpPr>
        <p:spPr>
          <a:xfrm>
            <a:off x="5534294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実験</a:t>
            </a:r>
            <a:endParaRPr kumimoji="1" lang="ja-JP" altLang="en-US" sz="2000" b="1" dirty="0">
              <a:solidFill>
                <a:schemeClr val="bg1">
                  <a:lumMod val="65000"/>
                </a:schemeClr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C5638CB-A840-45A2-9257-7D257CD618A9}"/>
              </a:ext>
            </a:extLst>
          </p:cNvPr>
          <p:cNvSpPr txBox="1"/>
          <p:nvPr/>
        </p:nvSpPr>
        <p:spPr>
          <a:xfrm>
            <a:off x="6366317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結論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9598DC2-D277-42FA-AA0D-5FB85252AE88}"/>
              </a:ext>
            </a:extLst>
          </p:cNvPr>
          <p:cNvSpPr txBox="1"/>
          <p:nvPr/>
        </p:nvSpPr>
        <p:spPr>
          <a:xfrm>
            <a:off x="7197270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課題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FAA9468-5A03-45CC-8535-3B52F5EEEBBB}"/>
              </a:ext>
            </a:extLst>
          </p:cNvPr>
          <p:cNvSpPr txBox="1"/>
          <p:nvPr/>
        </p:nvSpPr>
        <p:spPr>
          <a:xfrm>
            <a:off x="160252" y="622120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目次</a:t>
            </a: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DDF2C75B-0BF3-4935-B881-2A8968C8C27B}"/>
              </a:ext>
            </a:extLst>
          </p:cNvPr>
          <p:cNvCxnSpPr/>
          <p:nvPr/>
        </p:nvCxnSpPr>
        <p:spPr>
          <a:xfrm>
            <a:off x="0" y="6221209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785C247-8075-4ECB-AE54-49A0944077A1}"/>
              </a:ext>
            </a:extLst>
          </p:cNvPr>
          <p:cNvSpPr txBox="1"/>
          <p:nvPr/>
        </p:nvSpPr>
        <p:spPr>
          <a:xfrm>
            <a:off x="2865702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先行研究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DB6FB16-DD79-4AC1-AD35-B9DDD9F7958C}"/>
              </a:ext>
            </a:extLst>
          </p:cNvPr>
          <p:cNvSpPr txBox="1"/>
          <p:nvPr/>
        </p:nvSpPr>
        <p:spPr>
          <a:xfrm>
            <a:off x="1546730" y="1066815"/>
            <a:ext cx="1980029" cy="4724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+mj-ea"/>
                <a:ea typeface="+mj-ea"/>
              </a:rPr>
              <a:t>・目次</a:t>
            </a:r>
            <a:endParaRPr lang="en-US" altLang="ja-JP" sz="2800" dirty="0">
              <a:latin typeface="+mj-ea"/>
              <a:ea typeface="+mj-ea"/>
            </a:endParaRPr>
          </a:p>
          <a:p>
            <a:endParaRPr lang="en-US" altLang="ja-JP" sz="1100" dirty="0">
              <a:latin typeface="+mj-ea"/>
              <a:ea typeface="+mj-ea"/>
            </a:endParaRPr>
          </a:p>
          <a:p>
            <a:r>
              <a:rPr lang="ja-JP" altLang="en-US" sz="2800" dirty="0">
                <a:latin typeface="+mj-ea"/>
                <a:ea typeface="+mj-ea"/>
              </a:rPr>
              <a:t>・背景</a:t>
            </a:r>
            <a:endParaRPr lang="en-US" altLang="ja-JP" sz="2800" dirty="0">
              <a:latin typeface="+mj-ea"/>
              <a:ea typeface="+mj-ea"/>
            </a:endParaRPr>
          </a:p>
          <a:p>
            <a:endParaRPr lang="en-US" altLang="ja-JP" sz="1100" dirty="0">
              <a:latin typeface="+mj-ea"/>
              <a:ea typeface="+mj-ea"/>
            </a:endParaRPr>
          </a:p>
          <a:p>
            <a:r>
              <a:rPr lang="ja-JP" altLang="en-US" sz="2800" dirty="0">
                <a:latin typeface="+mj-ea"/>
                <a:ea typeface="+mj-ea"/>
              </a:rPr>
              <a:t>・目的</a:t>
            </a:r>
            <a:endParaRPr lang="en-US" altLang="ja-JP" sz="2800" dirty="0">
              <a:latin typeface="+mj-ea"/>
              <a:ea typeface="+mj-ea"/>
            </a:endParaRPr>
          </a:p>
          <a:p>
            <a:endParaRPr lang="en-US" altLang="ja-JP" sz="1100" dirty="0">
              <a:latin typeface="+mj-ea"/>
              <a:ea typeface="+mj-ea"/>
            </a:endParaRPr>
          </a:p>
          <a:p>
            <a:r>
              <a:rPr lang="ja-JP" altLang="en-US" sz="2800" dirty="0">
                <a:latin typeface="+mj-ea"/>
                <a:ea typeface="+mj-ea"/>
              </a:rPr>
              <a:t>・先行研究</a:t>
            </a:r>
            <a:endParaRPr lang="en-US" altLang="ja-JP" sz="2800" dirty="0">
              <a:latin typeface="+mj-ea"/>
              <a:ea typeface="+mj-ea"/>
            </a:endParaRPr>
          </a:p>
          <a:p>
            <a:endParaRPr lang="en-US" altLang="ja-JP" sz="1100" dirty="0">
              <a:latin typeface="+mj-ea"/>
              <a:ea typeface="+mj-ea"/>
            </a:endParaRPr>
          </a:p>
          <a:p>
            <a:r>
              <a:rPr lang="ja-JP" altLang="en-US" sz="2800" dirty="0">
                <a:latin typeface="+mj-ea"/>
                <a:ea typeface="+mj-ea"/>
              </a:rPr>
              <a:t>・演劇表現</a:t>
            </a:r>
            <a:endParaRPr lang="en-US" altLang="ja-JP" sz="2800" dirty="0">
              <a:latin typeface="+mj-ea"/>
              <a:ea typeface="+mj-ea"/>
            </a:endParaRPr>
          </a:p>
          <a:p>
            <a:endParaRPr lang="en-US" altLang="ja-JP" sz="1100" dirty="0">
              <a:latin typeface="+mj-ea"/>
              <a:ea typeface="+mj-ea"/>
            </a:endParaRPr>
          </a:p>
          <a:p>
            <a:r>
              <a:rPr lang="ja-JP" altLang="en-US" sz="2800" dirty="0">
                <a:latin typeface="+mj-ea"/>
                <a:ea typeface="+mj-ea"/>
              </a:rPr>
              <a:t>・実験</a:t>
            </a:r>
            <a:endParaRPr lang="en-US" altLang="ja-JP" sz="2800" dirty="0">
              <a:latin typeface="+mj-ea"/>
              <a:ea typeface="+mj-ea"/>
            </a:endParaRPr>
          </a:p>
          <a:p>
            <a:endParaRPr lang="en-US" altLang="ja-JP" sz="1100" dirty="0">
              <a:latin typeface="+mj-ea"/>
              <a:ea typeface="+mj-ea"/>
            </a:endParaRPr>
          </a:p>
          <a:p>
            <a:r>
              <a:rPr lang="ja-JP" altLang="en-US" sz="2800" dirty="0">
                <a:latin typeface="+mj-ea"/>
                <a:ea typeface="+mj-ea"/>
              </a:rPr>
              <a:t>・結論</a:t>
            </a:r>
            <a:endParaRPr lang="en-US" altLang="ja-JP" sz="2800" dirty="0">
              <a:latin typeface="+mj-ea"/>
              <a:ea typeface="+mj-ea"/>
            </a:endParaRPr>
          </a:p>
          <a:p>
            <a:endParaRPr lang="en-US" altLang="ja-JP" sz="1100" dirty="0">
              <a:latin typeface="+mj-ea"/>
              <a:ea typeface="+mj-ea"/>
            </a:endParaRPr>
          </a:p>
          <a:p>
            <a:r>
              <a:rPr lang="ja-JP" altLang="en-US" sz="2800" dirty="0">
                <a:latin typeface="+mj-ea"/>
                <a:ea typeface="+mj-ea"/>
              </a:rPr>
              <a:t>・課題</a:t>
            </a:r>
            <a:endParaRPr lang="en-US" altLang="ja-JP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22678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5A72BA-D9FB-4D20-9B6B-DA94B154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19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D08C823-587F-4F77-A6F3-E074C588CD82}"/>
              </a:ext>
            </a:extLst>
          </p:cNvPr>
          <p:cNvCxnSpPr>
            <a:cxnSpLocks/>
          </p:cNvCxnSpPr>
          <p:nvPr/>
        </p:nvCxnSpPr>
        <p:spPr>
          <a:xfrm>
            <a:off x="370703" y="574476"/>
            <a:ext cx="114052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4ECD9C-DB89-4ECC-8CAC-EEA17E0F5A1B}"/>
              </a:ext>
            </a:extLst>
          </p:cNvPr>
          <p:cNvSpPr txBox="1"/>
          <p:nvPr/>
        </p:nvSpPr>
        <p:spPr>
          <a:xfrm>
            <a:off x="370703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目次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CB57C7-342D-4233-84B9-2A9D6222FF17}"/>
              </a:ext>
            </a:extLst>
          </p:cNvPr>
          <p:cNvSpPr txBox="1"/>
          <p:nvPr/>
        </p:nvSpPr>
        <p:spPr>
          <a:xfrm>
            <a:off x="1202726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背景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21B927-B92A-4AE7-ADE4-69E1A096EF5D}"/>
              </a:ext>
            </a:extLst>
          </p:cNvPr>
          <p:cNvSpPr txBox="1"/>
          <p:nvPr/>
        </p:nvSpPr>
        <p:spPr>
          <a:xfrm>
            <a:off x="2034749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目的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FAA9468-5A03-45CC-8535-3B52F5EEEBBB}"/>
              </a:ext>
            </a:extLst>
          </p:cNvPr>
          <p:cNvSpPr txBox="1"/>
          <p:nvPr/>
        </p:nvSpPr>
        <p:spPr>
          <a:xfrm>
            <a:off x="160252" y="6221209"/>
            <a:ext cx="7776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映像教材を用いた話法改善実験</a:t>
            </a:r>
            <a:r>
              <a:rPr kumimoji="1" lang="en-US" altLang="ja-JP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_</a:t>
            </a:r>
            <a:r>
              <a:rPr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映像教材</a:t>
            </a:r>
            <a:endParaRPr kumimoji="1" lang="ja-JP" altLang="en-US" sz="3200" dirty="0">
              <a:solidFill>
                <a:srgbClr val="00B05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FF20C98-FC9A-4085-97F0-C77014416D08}"/>
              </a:ext>
            </a:extLst>
          </p:cNvPr>
          <p:cNvCxnSpPr/>
          <p:nvPr/>
        </p:nvCxnSpPr>
        <p:spPr>
          <a:xfrm>
            <a:off x="0" y="6221209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BDA8D27-6AB3-4E30-B267-635CCB89031C}"/>
              </a:ext>
            </a:extLst>
          </p:cNvPr>
          <p:cNvSpPr txBox="1"/>
          <p:nvPr/>
        </p:nvSpPr>
        <p:spPr>
          <a:xfrm>
            <a:off x="4199998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演劇表現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3890FD-86BA-4977-B7F1-1C0E45C9E9FF}"/>
              </a:ext>
            </a:extLst>
          </p:cNvPr>
          <p:cNvSpPr txBox="1"/>
          <p:nvPr/>
        </p:nvSpPr>
        <p:spPr>
          <a:xfrm>
            <a:off x="5534294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00B050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実験</a:t>
            </a:r>
            <a:endParaRPr kumimoji="1" lang="ja-JP" altLang="en-US" sz="2000" b="1" dirty="0">
              <a:solidFill>
                <a:srgbClr val="00B050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7FD00B2-81C3-46CD-8FDB-B7F5374202F3}"/>
              </a:ext>
            </a:extLst>
          </p:cNvPr>
          <p:cNvSpPr txBox="1"/>
          <p:nvPr/>
        </p:nvSpPr>
        <p:spPr>
          <a:xfrm>
            <a:off x="6366317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結論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507A331-9D92-4035-A5FE-414B5E0F57B4}"/>
              </a:ext>
            </a:extLst>
          </p:cNvPr>
          <p:cNvSpPr txBox="1"/>
          <p:nvPr/>
        </p:nvSpPr>
        <p:spPr>
          <a:xfrm>
            <a:off x="7197270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課題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85B0B21-9B31-4DEB-B260-366CECF2AA04}"/>
              </a:ext>
            </a:extLst>
          </p:cNvPr>
          <p:cNvSpPr txBox="1"/>
          <p:nvPr/>
        </p:nvSpPr>
        <p:spPr>
          <a:xfrm>
            <a:off x="2865702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先行研究</a:t>
            </a:r>
          </a:p>
        </p:txBody>
      </p:sp>
      <p:sp>
        <p:nvSpPr>
          <p:cNvPr id="2" name="右中かっこ 1">
            <a:extLst>
              <a:ext uri="{FF2B5EF4-FFF2-40B4-BE49-F238E27FC236}">
                <a16:creationId xmlns:a16="http://schemas.microsoft.com/office/drawing/2014/main" id="{019BA25F-E429-4089-A53C-67E4DC6BB915}"/>
              </a:ext>
            </a:extLst>
          </p:cNvPr>
          <p:cNvSpPr/>
          <p:nvPr/>
        </p:nvSpPr>
        <p:spPr>
          <a:xfrm>
            <a:off x="7774068" y="731391"/>
            <a:ext cx="517316" cy="5332901"/>
          </a:xfrm>
          <a:prstGeom prst="rightBrace">
            <a:avLst>
              <a:gd name="adj1" fmla="val 29831"/>
              <a:gd name="adj2" fmla="val 50000"/>
            </a:avLst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C80CC6B-B24E-49AD-BA90-E1860D268F48}"/>
              </a:ext>
            </a:extLst>
          </p:cNvPr>
          <p:cNvSpPr txBox="1"/>
          <p:nvPr/>
        </p:nvSpPr>
        <p:spPr>
          <a:xfrm>
            <a:off x="8416607" y="2360843"/>
            <a:ext cx="1287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全</a:t>
            </a:r>
            <a:r>
              <a:rPr lang="en-US" altLang="ja-JP" sz="28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21</a:t>
            </a:r>
            <a:r>
              <a:rPr lang="ja-JP" altLang="en-US" sz="28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本</a:t>
            </a:r>
            <a:endParaRPr kumimoji="1" lang="ja-JP" altLang="en-US" sz="2800" dirty="0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8F2F951-C1AD-41DC-B67A-E16E794243DF}"/>
              </a:ext>
            </a:extLst>
          </p:cNvPr>
          <p:cNvSpPr txBox="1"/>
          <p:nvPr/>
        </p:nvSpPr>
        <p:spPr>
          <a:xfrm>
            <a:off x="8416607" y="5021930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チェックシートと対応</a:t>
            </a:r>
            <a:endParaRPr lang="en-US" altLang="ja-JP" sz="2800" dirty="0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pic>
        <p:nvPicPr>
          <p:cNvPr id="24" name="図 23" descr="屋内, 人, 立つ, 男 が含まれている画像&#10;&#10;自動的に生成された説明">
            <a:extLst>
              <a:ext uri="{FF2B5EF4-FFF2-40B4-BE49-F238E27FC236}">
                <a16:creationId xmlns:a16="http://schemas.microsoft.com/office/drawing/2014/main" id="{6765BB7B-8653-4E97-9CA5-2F7E8C046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61" y="865181"/>
            <a:ext cx="4575296" cy="2783305"/>
          </a:xfrm>
          <a:prstGeom prst="rect">
            <a:avLst/>
          </a:prstGeom>
        </p:spPr>
      </p:pic>
      <p:pic>
        <p:nvPicPr>
          <p:cNvPr id="26" name="図 25" descr="人, 屋内, 立つ, 男 が含まれている画像&#10;&#10;自動的に生成された説明">
            <a:extLst>
              <a:ext uri="{FF2B5EF4-FFF2-40B4-BE49-F238E27FC236}">
                <a16:creationId xmlns:a16="http://schemas.microsoft.com/office/drawing/2014/main" id="{09C21D43-68A9-413C-BE9B-A62AD22D2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605" y="2884063"/>
            <a:ext cx="4572913" cy="2783305"/>
          </a:xfrm>
          <a:prstGeom prst="rect">
            <a:avLst/>
          </a:prstGeom>
        </p:spPr>
      </p:pic>
      <p:pic>
        <p:nvPicPr>
          <p:cNvPr id="27" name="図 26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51838919-9754-42AC-B016-C64BC9D71F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18"/>
          <a:stretch/>
        </p:blipFill>
        <p:spPr>
          <a:xfrm>
            <a:off x="9229341" y="3560122"/>
            <a:ext cx="2149924" cy="151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91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5A72BA-D9FB-4D20-9B6B-DA94B154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20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D08C823-587F-4F77-A6F3-E074C588CD82}"/>
              </a:ext>
            </a:extLst>
          </p:cNvPr>
          <p:cNvCxnSpPr>
            <a:cxnSpLocks/>
          </p:cNvCxnSpPr>
          <p:nvPr/>
        </p:nvCxnSpPr>
        <p:spPr>
          <a:xfrm>
            <a:off x="370703" y="574476"/>
            <a:ext cx="114052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4ECD9C-DB89-4ECC-8CAC-EEA17E0F5A1B}"/>
              </a:ext>
            </a:extLst>
          </p:cNvPr>
          <p:cNvSpPr txBox="1"/>
          <p:nvPr/>
        </p:nvSpPr>
        <p:spPr>
          <a:xfrm>
            <a:off x="370703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目次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CB57C7-342D-4233-84B9-2A9D6222FF17}"/>
              </a:ext>
            </a:extLst>
          </p:cNvPr>
          <p:cNvSpPr txBox="1"/>
          <p:nvPr/>
        </p:nvSpPr>
        <p:spPr>
          <a:xfrm>
            <a:off x="1202726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背景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21B927-B92A-4AE7-ADE4-69E1A096EF5D}"/>
              </a:ext>
            </a:extLst>
          </p:cNvPr>
          <p:cNvSpPr txBox="1"/>
          <p:nvPr/>
        </p:nvSpPr>
        <p:spPr>
          <a:xfrm>
            <a:off x="2034749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目的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FAA9468-5A03-45CC-8535-3B52F5EEEBBB}"/>
              </a:ext>
            </a:extLst>
          </p:cNvPr>
          <p:cNvSpPr txBox="1"/>
          <p:nvPr/>
        </p:nvSpPr>
        <p:spPr>
          <a:xfrm>
            <a:off x="160252" y="6221209"/>
            <a:ext cx="8186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映像教材を用いた話法改善実験</a:t>
            </a:r>
            <a:r>
              <a:rPr kumimoji="1" lang="en-US" altLang="ja-JP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_</a:t>
            </a:r>
            <a:r>
              <a:rPr kumimoji="1"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結果まとめ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FF20C98-FC9A-4085-97F0-C77014416D08}"/>
              </a:ext>
            </a:extLst>
          </p:cNvPr>
          <p:cNvCxnSpPr/>
          <p:nvPr/>
        </p:nvCxnSpPr>
        <p:spPr>
          <a:xfrm>
            <a:off x="0" y="6221209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BDA8D27-6AB3-4E30-B267-635CCB89031C}"/>
              </a:ext>
            </a:extLst>
          </p:cNvPr>
          <p:cNvSpPr txBox="1"/>
          <p:nvPr/>
        </p:nvSpPr>
        <p:spPr>
          <a:xfrm>
            <a:off x="4199998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演劇表現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3890FD-86BA-4977-B7F1-1C0E45C9E9FF}"/>
              </a:ext>
            </a:extLst>
          </p:cNvPr>
          <p:cNvSpPr txBox="1"/>
          <p:nvPr/>
        </p:nvSpPr>
        <p:spPr>
          <a:xfrm>
            <a:off x="5534294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00B050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実験</a:t>
            </a:r>
            <a:endParaRPr kumimoji="1" lang="ja-JP" altLang="en-US" sz="2000" b="1" dirty="0">
              <a:solidFill>
                <a:srgbClr val="00B050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7FD00B2-81C3-46CD-8FDB-B7F5374202F3}"/>
              </a:ext>
            </a:extLst>
          </p:cNvPr>
          <p:cNvSpPr txBox="1"/>
          <p:nvPr/>
        </p:nvSpPr>
        <p:spPr>
          <a:xfrm>
            <a:off x="6366317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結論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507A331-9D92-4035-A5FE-414B5E0F57B4}"/>
              </a:ext>
            </a:extLst>
          </p:cNvPr>
          <p:cNvSpPr txBox="1"/>
          <p:nvPr/>
        </p:nvSpPr>
        <p:spPr>
          <a:xfrm>
            <a:off x="7197270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課題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85B0B21-9B31-4DEB-B260-366CECF2AA04}"/>
              </a:ext>
            </a:extLst>
          </p:cNvPr>
          <p:cNvSpPr txBox="1"/>
          <p:nvPr/>
        </p:nvSpPr>
        <p:spPr>
          <a:xfrm>
            <a:off x="2865702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先行研究</a:t>
            </a:r>
          </a:p>
        </p:txBody>
      </p:sp>
    </p:spTree>
    <p:extLst>
      <p:ext uri="{BB962C8B-B14F-4D97-AF65-F5344CB8AC3E}">
        <p14:creationId xmlns:p14="http://schemas.microsoft.com/office/powerpoint/2010/main" val="1312140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文字と写真のスクリーンショット&#10;&#10;自動的に生成された説明">
            <a:extLst>
              <a:ext uri="{FF2B5EF4-FFF2-40B4-BE49-F238E27FC236}">
                <a16:creationId xmlns:a16="http://schemas.microsoft.com/office/drawing/2014/main" id="{95DDD4BE-88BF-4645-BF57-92801EDD0E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91"/>
          <a:stretch/>
        </p:blipFill>
        <p:spPr>
          <a:xfrm>
            <a:off x="5808334" y="910863"/>
            <a:ext cx="5981680" cy="5036274"/>
          </a:xfrm>
          <a:prstGeom prst="rect">
            <a:avLst/>
          </a:prstGeom>
        </p:spPr>
      </p:pic>
      <p:pic>
        <p:nvPicPr>
          <p:cNvPr id="14" name="図 13" descr="文字と写真のスクリーンショット&#10;&#10;自動的に生成された説明">
            <a:extLst>
              <a:ext uri="{FF2B5EF4-FFF2-40B4-BE49-F238E27FC236}">
                <a16:creationId xmlns:a16="http://schemas.microsoft.com/office/drawing/2014/main" id="{A0054DB7-F1EC-4D0D-93D7-4C157F5832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71"/>
          <a:stretch/>
        </p:blipFill>
        <p:spPr>
          <a:xfrm>
            <a:off x="241723" y="942097"/>
            <a:ext cx="5113421" cy="4973806"/>
          </a:xfrm>
          <a:prstGeom prst="rect">
            <a:avLst/>
          </a:prstGeo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5A72BA-D9FB-4D20-9B6B-DA94B154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21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D08C823-587F-4F77-A6F3-E074C588CD82}"/>
              </a:ext>
            </a:extLst>
          </p:cNvPr>
          <p:cNvCxnSpPr>
            <a:cxnSpLocks/>
          </p:cNvCxnSpPr>
          <p:nvPr/>
        </p:nvCxnSpPr>
        <p:spPr>
          <a:xfrm>
            <a:off x="370703" y="574476"/>
            <a:ext cx="114052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4ECD9C-DB89-4ECC-8CAC-EEA17E0F5A1B}"/>
              </a:ext>
            </a:extLst>
          </p:cNvPr>
          <p:cNvSpPr txBox="1"/>
          <p:nvPr/>
        </p:nvSpPr>
        <p:spPr>
          <a:xfrm>
            <a:off x="370703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目次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CB57C7-342D-4233-84B9-2A9D6222FF17}"/>
              </a:ext>
            </a:extLst>
          </p:cNvPr>
          <p:cNvSpPr txBox="1"/>
          <p:nvPr/>
        </p:nvSpPr>
        <p:spPr>
          <a:xfrm>
            <a:off x="1202726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背景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21B927-B92A-4AE7-ADE4-69E1A096EF5D}"/>
              </a:ext>
            </a:extLst>
          </p:cNvPr>
          <p:cNvSpPr txBox="1"/>
          <p:nvPr/>
        </p:nvSpPr>
        <p:spPr>
          <a:xfrm>
            <a:off x="2034749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目的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FAA9468-5A03-45CC-8535-3B52F5EEEBBB}"/>
              </a:ext>
            </a:extLst>
          </p:cNvPr>
          <p:cNvSpPr txBox="1"/>
          <p:nvPr/>
        </p:nvSpPr>
        <p:spPr>
          <a:xfrm>
            <a:off x="160252" y="6221209"/>
            <a:ext cx="8186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映像教材を用いた話法改善実験</a:t>
            </a:r>
            <a:r>
              <a:rPr kumimoji="1" lang="en-US" altLang="ja-JP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_</a:t>
            </a:r>
            <a:r>
              <a:rPr kumimoji="1"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結果まとめ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FF20C98-FC9A-4085-97F0-C77014416D08}"/>
              </a:ext>
            </a:extLst>
          </p:cNvPr>
          <p:cNvCxnSpPr/>
          <p:nvPr/>
        </p:nvCxnSpPr>
        <p:spPr>
          <a:xfrm>
            <a:off x="0" y="6221209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BDA8D27-6AB3-4E30-B267-635CCB89031C}"/>
              </a:ext>
            </a:extLst>
          </p:cNvPr>
          <p:cNvSpPr txBox="1"/>
          <p:nvPr/>
        </p:nvSpPr>
        <p:spPr>
          <a:xfrm>
            <a:off x="4199998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演劇表現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3890FD-86BA-4977-B7F1-1C0E45C9E9FF}"/>
              </a:ext>
            </a:extLst>
          </p:cNvPr>
          <p:cNvSpPr txBox="1"/>
          <p:nvPr/>
        </p:nvSpPr>
        <p:spPr>
          <a:xfrm>
            <a:off x="5534294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00B050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実験</a:t>
            </a:r>
            <a:endParaRPr kumimoji="1" lang="ja-JP" altLang="en-US" sz="2000" b="1" dirty="0">
              <a:solidFill>
                <a:srgbClr val="00B050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7FD00B2-81C3-46CD-8FDB-B7F5374202F3}"/>
              </a:ext>
            </a:extLst>
          </p:cNvPr>
          <p:cNvSpPr txBox="1"/>
          <p:nvPr/>
        </p:nvSpPr>
        <p:spPr>
          <a:xfrm>
            <a:off x="6366317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結論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507A331-9D92-4035-A5FE-414B5E0F57B4}"/>
              </a:ext>
            </a:extLst>
          </p:cNvPr>
          <p:cNvSpPr txBox="1"/>
          <p:nvPr/>
        </p:nvSpPr>
        <p:spPr>
          <a:xfrm>
            <a:off x="7197270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課題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85B0B21-9B31-4DEB-B260-366CECF2AA04}"/>
              </a:ext>
            </a:extLst>
          </p:cNvPr>
          <p:cNvSpPr txBox="1"/>
          <p:nvPr/>
        </p:nvSpPr>
        <p:spPr>
          <a:xfrm>
            <a:off x="2865702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先行研究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D6C87D5D-46A8-46D2-A606-6917B1250867}"/>
              </a:ext>
            </a:extLst>
          </p:cNvPr>
          <p:cNvCxnSpPr>
            <a:cxnSpLocks/>
          </p:cNvCxnSpPr>
          <p:nvPr/>
        </p:nvCxnSpPr>
        <p:spPr>
          <a:xfrm>
            <a:off x="1574543" y="3347925"/>
            <a:ext cx="7721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DF581DA7-BA35-4F76-B6A0-AC4BBCBB81F5}"/>
              </a:ext>
            </a:extLst>
          </p:cNvPr>
          <p:cNvCxnSpPr>
            <a:cxnSpLocks/>
          </p:cNvCxnSpPr>
          <p:nvPr/>
        </p:nvCxnSpPr>
        <p:spPr>
          <a:xfrm>
            <a:off x="1553949" y="3648609"/>
            <a:ext cx="7721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66B0E439-E0F4-4055-B0C0-53FF3B87A525}"/>
              </a:ext>
            </a:extLst>
          </p:cNvPr>
          <p:cNvCxnSpPr>
            <a:cxnSpLocks/>
          </p:cNvCxnSpPr>
          <p:nvPr/>
        </p:nvCxnSpPr>
        <p:spPr>
          <a:xfrm>
            <a:off x="368814" y="4530057"/>
            <a:ext cx="7721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CE4CD0C4-EBB7-480E-905F-62B62A0D9F8C}"/>
              </a:ext>
            </a:extLst>
          </p:cNvPr>
          <p:cNvCxnSpPr>
            <a:cxnSpLocks/>
          </p:cNvCxnSpPr>
          <p:nvPr/>
        </p:nvCxnSpPr>
        <p:spPr>
          <a:xfrm>
            <a:off x="386404" y="5708067"/>
            <a:ext cx="7721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B6434503-0EE7-474A-9170-88B599A36597}"/>
              </a:ext>
            </a:extLst>
          </p:cNvPr>
          <p:cNvCxnSpPr>
            <a:cxnSpLocks/>
          </p:cNvCxnSpPr>
          <p:nvPr/>
        </p:nvCxnSpPr>
        <p:spPr>
          <a:xfrm>
            <a:off x="6976674" y="2746564"/>
            <a:ext cx="7721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8A1765E1-70BF-4584-A93A-B7E0791E4FD5}"/>
              </a:ext>
            </a:extLst>
          </p:cNvPr>
          <p:cNvCxnSpPr>
            <a:cxnSpLocks/>
          </p:cNvCxnSpPr>
          <p:nvPr/>
        </p:nvCxnSpPr>
        <p:spPr>
          <a:xfrm>
            <a:off x="7004898" y="3034888"/>
            <a:ext cx="7721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78A50256-35E9-4CD7-B7A9-C2442B4EB588}"/>
              </a:ext>
            </a:extLst>
          </p:cNvPr>
          <p:cNvCxnSpPr>
            <a:cxnSpLocks/>
          </p:cNvCxnSpPr>
          <p:nvPr/>
        </p:nvCxnSpPr>
        <p:spPr>
          <a:xfrm>
            <a:off x="5929855" y="3796138"/>
            <a:ext cx="7721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F69013F0-B962-4ADD-B83A-CB46FFFB00C4}"/>
              </a:ext>
            </a:extLst>
          </p:cNvPr>
          <p:cNvCxnSpPr>
            <a:cxnSpLocks/>
          </p:cNvCxnSpPr>
          <p:nvPr/>
        </p:nvCxnSpPr>
        <p:spPr>
          <a:xfrm>
            <a:off x="5949776" y="4541667"/>
            <a:ext cx="7721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CBBA8187-8A85-441B-B624-8C472148640A}"/>
              </a:ext>
            </a:extLst>
          </p:cNvPr>
          <p:cNvCxnSpPr>
            <a:cxnSpLocks/>
          </p:cNvCxnSpPr>
          <p:nvPr/>
        </p:nvCxnSpPr>
        <p:spPr>
          <a:xfrm>
            <a:off x="5925837" y="5386046"/>
            <a:ext cx="7721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楕円 3">
            <a:extLst>
              <a:ext uri="{FF2B5EF4-FFF2-40B4-BE49-F238E27FC236}">
                <a16:creationId xmlns:a16="http://schemas.microsoft.com/office/drawing/2014/main" id="{2EF34FA4-B64E-4C99-ABA7-543B6F18289A}"/>
              </a:ext>
            </a:extLst>
          </p:cNvPr>
          <p:cNvSpPr/>
          <p:nvPr/>
        </p:nvSpPr>
        <p:spPr>
          <a:xfrm>
            <a:off x="4266037" y="3441357"/>
            <a:ext cx="772127" cy="2196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33F9BF5C-6D6D-452F-A743-E93224C5E844}"/>
              </a:ext>
            </a:extLst>
          </p:cNvPr>
          <p:cNvSpPr/>
          <p:nvPr/>
        </p:nvSpPr>
        <p:spPr>
          <a:xfrm>
            <a:off x="4253680" y="4028584"/>
            <a:ext cx="772127" cy="2196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205A7E28-960C-4CEE-8983-73CA91AB2DFF}"/>
              </a:ext>
            </a:extLst>
          </p:cNvPr>
          <p:cNvSpPr/>
          <p:nvPr/>
        </p:nvSpPr>
        <p:spPr>
          <a:xfrm>
            <a:off x="4246032" y="4635223"/>
            <a:ext cx="772127" cy="2196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0470E399-206E-4065-A697-588BED928811}"/>
              </a:ext>
            </a:extLst>
          </p:cNvPr>
          <p:cNvSpPr/>
          <p:nvPr/>
        </p:nvSpPr>
        <p:spPr>
          <a:xfrm>
            <a:off x="4266036" y="5488460"/>
            <a:ext cx="772127" cy="2196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6C89EA53-E1AA-4F8D-AB5F-C3FCC06A5088}"/>
              </a:ext>
            </a:extLst>
          </p:cNvPr>
          <p:cNvSpPr/>
          <p:nvPr/>
        </p:nvSpPr>
        <p:spPr>
          <a:xfrm>
            <a:off x="10386970" y="2547527"/>
            <a:ext cx="772127" cy="2196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E4FDDDA9-A6C5-4DEE-ACBB-2DEB6612260E}"/>
              </a:ext>
            </a:extLst>
          </p:cNvPr>
          <p:cNvSpPr/>
          <p:nvPr/>
        </p:nvSpPr>
        <p:spPr>
          <a:xfrm>
            <a:off x="10399327" y="4027725"/>
            <a:ext cx="772127" cy="2196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BBC66DF1-FC20-4CC7-B7F2-0F1599912A2E}"/>
              </a:ext>
            </a:extLst>
          </p:cNvPr>
          <p:cNvSpPr/>
          <p:nvPr/>
        </p:nvSpPr>
        <p:spPr>
          <a:xfrm>
            <a:off x="10411684" y="4314154"/>
            <a:ext cx="772127" cy="2196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0A7A9FF4-8F9B-460C-BF32-A9EAD37A6052}"/>
              </a:ext>
            </a:extLst>
          </p:cNvPr>
          <p:cNvSpPr/>
          <p:nvPr/>
        </p:nvSpPr>
        <p:spPr>
          <a:xfrm>
            <a:off x="9996616" y="5178797"/>
            <a:ext cx="1594022" cy="24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B91A91B6-4B8A-4ED9-97DF-8E49B6CD6FD5}"/>
              </a:ext>
            </a:extLst>
          </p:cNvPr>
          <p:cNvSpPr/>
          <p:nvPr/>
        </p:nvSpPr>
        <p:spPr>
          <a:xfrm>
            <a:off x="4057054" y="3149137"/>
            <a:ext cx="1206924" cy="2196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B1F805C4-47BA-4A5D-A6F2-955083D2D11D}"/>
              </a:ext>
            </a:extLst>
          </p:cNvPr>
          <p:cNvSpPr/>
          <p:nvPr/>
        </p:nvSpPr>
        <p:spPr>
          <a:xfrm>
            <a:off x="10386969" y="2850668"/>
            <a:ext cx="772127" cy="2196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0554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5A72BA-D9FB-4D20-9B6B-DA94B154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22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D08C823-587F-4F77-A6F3-E074C588CD82}"/>
              </a:ext>
            </a:extLst>
          </p:cNvPr>
          <p:cNvCxnSpPr>
            <a:cxnSpLocks/>
          </p:cNvCxnSpPr>
          <p:nvPr/>
        </p:nvCxnSpPr>
        <p:spPr>
          <a:xfrm>
            <a:off x="370703" y="574476"/>
            <a:ext cx="114052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4ECD9C-DB89-4ECC-8CAC-EEA17E0F5A1B}"/>
              </a:ext>
            </a:extLst>
          </p:cNvPr>
          <p:cNvSpPr txBox="1"/>
          <p:nvPr/>
        </p:nvSpPr>
        <p:spPr>
          <a:xfrm>
            <a:off x="370703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目次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CB57C7-342D-4233-84B9-2A9D6222FF17}"/>
              </a:ext>
            </a:extLst>
          </p:cNvPr>
          <p:cNvSpPr txBox="1"/>
          <p:nvPr/>
        </p:nvSpPr>
        <p:spPr>
          <a:xfrm>
            <a:off x="1202726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背景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21B927-B92A-4AE7-ADE4-69E1A096EF5D}"/>
              </a:ext>
            </a:extLst>
          </p:cNvPr>
          <p:cNvSpPr txBox="1"/>
          <p:nvPr/>
        </p:nvSpPr>
        <p:spPr>
          <a:xfrm>
            <a:off x="2034749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目的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FAA9468-5A03-45CC-8535-3B52F5EEEBBB}"/>
              </a:ext>
            </a:extLst>
          </p:cNvPr>
          <p:cNvSpPr txBox="1"/>
          <p:nvPr/>
        </p:nvSpPr>
        <p:spPr>
          <a:xfrm>
            <a:off x="160252" y="6221209"/>
            <a:ext cx="8186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映像教材を用いた話法改善実験</a:t>
            </a:r>
            <a:r>
              <a:rPr lang="en-US" altLang="ja-JP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_</a:t>
            </a:r>
            <a:r>
              <a:rPr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結果まとめ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FF20C98-FC9A-4085-97F0-C77014416D08}"/>
              </a:ext>
            </a:extLst>
          </p:cNvPr>
          <p:cNvCxnSpPr/>
          <p:nvPr/>
        </p:nvCxnSpPr>
        <p:spPr>
          <a:xfrm>
            <a:off x="0" y="6221209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BDA8D27-6AB3-4E30-B267-635CCB89031C}"/>
              </a:ext>
            </a:extLst>
          </p:cNvPr>
          <p:cNvSpPr txBox="1"/>
          <p:nvPr/>
        </p:nvSpPr>
        <p:spPr>
          <a:xfrm>
            <a:off x="4199998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00B050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演劇表現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3890FD-86BA-4977-B7F1-1C0E45C9E9FF}"/>
              </a:ext>
            </a:extLst>
          </p:cNvPr>
          <p:cNvSpPr txBox="1"/>
          <p:nvPr/>
        </p:nvSpPr>
        <p:spPr>
          <a:xfrm>
            <a:off x="5534294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実験</a:t>
            </a:r>
            <a:endParaRPr kumimoji="1" lang="ja-JP" altLang="en-US" sz="2000" b="1" dirty="0">
              <a:solidFill>
                <a:schemeClr val="bg1">
                  <a:lumMod val="65000"/>
                </a:schemeClr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7FD00B2-81C3-46CD-8FDB-B7F5374202F3}"/>
              </a:ext>
            </a:extLst>
          </p:cNvPr>
          <p:cNvSpPr txBox="1"/>
          <p:nvPr/>
        </p:nvSpPr>
        <p:spPr>
          <a:xfrm>
            <a:off x="6366317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結論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507A331-9D92-4035-A5FE-414B5E0F57B4}"/>
              </a:ext>
            </a:extLst>
          </p:cNvPr>
          <p:cNvSpPr txBox="1"/>
          <p:nvPr/>
        </p:nvSpPr>
        <p:spPr>
          <a:xfrm>
            <a:off x="7197270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課題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85B0B21-9B31-4DEB-B260-366CECF2AA04}"/>
              </a:ext>
            </a:extLst>
          </p:cNvPr>
          <p:cNvSpPr txBox="1"/>
          <p:nvPr/>
        </p:nvSpPr>
        <p:spPr>
          <a:xfrm>
            <a:off x="2865702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先行研究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06284E1-83E4-4A1E-9D9A-2683FC46493F}"/>
              </a:ext>
            </a:extLst>
          </p:cNvPr>
          <p:cNvSpPr/>
          <p:nvPr/>
        </p:nvSpPr>
        <p:spPr>
          <a:xfrm>
            <a:off x="436291" y="1615491"/>
            <a:ext cx="2494547" cy="14117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発声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822BC9AA-C9E7-4249-8119-5AAD64E4E1A2}"/>
              </a:ext>
            </a:extLst>
          </p:cNvPr>
          <p:cNvSpPr/>
          <p:nvPr/>
        </p:nvSpPr>
        <p:spPr>
          <a:xfrm>
            <a:off x="3339912" y="1615491"/>
            <a:ext cx="2494547" cy="14117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滑舌</a:t>
            </a: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19A92123-C5DE-4772-94DE-039EACB2C730}"/>
              </a:ext>
            </a:extLst>
          </p:cNvPr>
          <p:cNvSpPr/>
          <p:nvPr/>
        </p:nvSpPr>
        <p:spPr>
          <a:xfrm>
            <a:off x="6243533" y="1616205"/>
            <a:ext cx="2494547" cy="14117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抑揚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4359BE3F-7312-4629-AF8F-BB5962FD05F9}"/>
              </a:ext>
            </a:extLst>
          </p:cNvPr>
          <p:cNvSpPr/>
          <p:nvPr/>
        </p:nvSpPr>
        <p:spPr>
          <a:xfrm>
            <a:off x="9151164" y="1615491"/>
            <a:ext cx="2494547" cy="141170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間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C9C7E02A-5994-4664-B8B4-AF1A1193AC21}"/>
              </a:ext>
            </a:extLst>
          </p:cNvPr>
          <p:cNvSpPr/>
          <p:nvPr/>
        </p:nvSpPr>
        <p:spPr>
          <a:xfrm>
            <a:off x="436291" y="3767772"/>
            <a:ext cx="2494547" cy="141170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焦点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E1A96522-3ABE-4B68-BFA2-279FB4650C6E}"/>
              </a:ext>
            </a:extLst>
          </p:cNvPr>
          <p:cNvSpPr/>
          <p:nvPr/>
        </p:nvSpPr>
        <p:spPr>
          <a:xfrm>
            <a:off x="3339912" y="3767772"/>
            <a:ext cx="2494547" cy="1411706"/>
          </a:xfrm>
          <a:prstGeom prst="roundRect">
            <a:avLst/>
          </a:prstGeom>
          <a:solidFill>
            <a:srgbClr val="FE9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姿勢</a:t>
            </a:r>
            <a:endParaRPr kumimoji="1" lang="ja-JP" altLang="en-US" sz="36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69E32C62-7E4F-4AB3-9E4C-B2A5AC9FF083}"/>
              </a:ext>
            </a:extLst>
          </p:cNvPr>
          <p:cNvSpPr/>
          <p:nvPr/>
        </p:nvSpPr>
        <p:spPr>
          <a:xfrm>
            <a:off x="6243533" y="3768486"/>
            <a:ext cx="2494547" cy="141170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表情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4287CDCE-DE87-4B49-9188-237626DDA6A9}"/>
              </a:ext>
            </a:extLst>
          </p:cNvPr>
          <p:cNvSpPr/>
          <p:nvPr/>
        </p:nvSpPr>
        <p:spPr>
          <a:xfrm>
            <a:off x="9151164" y="3767772"/>
            <a:ext cx="2494547" cy="14117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手振り</a:t>
            </a:r>
          </a:p>
        </p:txBody>
      </p:sp>
    </p:spTree>
    <p:extLst>
      <p:ext uri="{BB962C8B-B14F-4D97-AF65-F5344CB8AC3E}">
        <p14:creationId xmlns:p14="http://schemas.microsoft.com/office/powerpoint/2010/main" val="1751968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5A72BA-D9FB-4D20-9B6B-DA94B154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23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D08C823-587F-4F77-A6F3-E074C588CD82}"/>
              </a:ext>
            </a:extLst>
          </p:cNvPr>
          <p:cNvCxnSpPr>
            <a:cxnSpLocks/>
          </p:cNvCxnSpPr>
          <p:nvPr/>
        </p:nvCxnSpPr>
        <p:spPr>
          <a:xfrm>
            <a:off x="370703" y="574476"/>
            <a:ext cx="114052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4ECD9C-DB89-4ECC-8CAC-EEA17E0F5A1B}"/>
              </a:ext>
            </a:extLst>
          </p:cNvPr>
          <p:cNvSpPr txBox="1"/>
          <p:nvPr/>
        </p:nvSpPr>
        <p:spPr>
          <a:xfrm>
            <a:off x="370703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目次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CB57C7-342D-4233-84B9-2A9D6222FF17}"/>
              </a:ext>
            </a:extLst>
          </p:cNvPr>
          <p:cNvSpPr txBox="1"/>
          <p:nvPr/>
        </p:nvSpPr>
        <p:spPr>
          <a:xfrm>
            <a:off x="1202726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背景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21B927-B92A-4AE7-ADE4-69E1A096EF5D}"/>
              </a:ext>
            </a:extLst>
          </p:cNvPr>
          <p:cNvSpPr txBox="1"/>
          <p:nvPr/>
        </p:nvSpPr>
        <p:spPr>
          <a:xfrm>
            <a:off x="2034749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目的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FAA9468-5A03-45CC-8535-3B52F5EEEBBB}"/>
              </a:ext>
            </a:extLst>
          </p:cNvPr>
          <p:cNvSpPr txBox="1"/>
          <p:nvPr/>
        </p:nvSpPr>
        <p:spPr>
          <a:xfrm>
            <a:off x="160252" y="6221209"/>
            <a:ext cx="8186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映像教材を用いた話法改善実験</a:t>
            </a:r>
            <a:r>
              <a:rPr kumimoji="1" lang="en-US" altLang="ja-JP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_</a:t>
            </a:r>
            <a:r>
              <a:rPr kumimoji="1"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結果まとめ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FF20C98-FC9A-4085-97F0-C77014416D08}"/>
              </a:ext>
            </a:extLst>
          </p:cNvPr>
          <p:cNvCxnSpPr/>
          <p:nvPr/>
        </p:nvCxnSpPr>
        <p:spPr>
          <a:xfrm>
            <a:off x="0" y="6221209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BDA8D27-6AB3-4E30-B267-635CCB89031C}"/>
              </a:ext>
            </a:extLst>
          </p:cNvPr>
          <p:cNvSpPr txBox="1"/>
          <p:nvPr/>
        </p:nvSpPr>
        <p:spPr>
          <a:xfrm>
            <a:off x="4199998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演劇表現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3890FD-86BA-4977-B7F1-1C0E45C9E9FF}"/>
              </a:ext>
            </a:extLst>
          </p:cNvPr>
          <p:cNvSpPr txBox="1"/>
          <p:nvPr/>
        </p:nvSpPr>
        <p:spPr>
          <a:xfrm>
            <a:off x="5534294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00B050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実験</a:t>
            </a:r>
            <a:endParaRPr kumimoji="1" lang="ja-JP" altLang="en-US" sz="2000" b="1" dirty="0">
              <a:solidFill>
                <a:srgbClr val="00B050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7FD00B2-81C3-46CD-8FDB-B7F5374202F3}"/>
              </a:ext>
            </a:extLst>
          </p:cNvPr>
          <p:cNvSpPr txBox="1"/>
          <p:nvPr/>
        </p:nvSpPr>
        <p:spPr>
          <a:xfrm>
            <a:off x="6366317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結論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507A331-9D92-4035-A5FE-414B5E0F57B4}"/>
              </a:ext>
            </a:extLst>
          </p:cNvPr>
          <p:cNvSpPr txBox="1"/>
          <p:nvPr/>
        </p:nvSpPr>
        <p:spPr>
          <a:xfrm>
            <a:off x="7197270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課題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85B0B21-9B31-4DEB-B260-366CECF2AA04}"/>
              </a:ext>
            </a:extLst>
          </p:cNvPr>
          <p:cNvSpPr txBox="1"/>
          <p:nvPr/>
        </p:nvSpPr>
        <p:spPr>
          <a:xfrm>
            <a:off x="2865702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先行研究</a:t>
            </a: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F63553EF-4E4A-446A-BCEE-7CE50AA34563}"/>
              </a:ext>
            </a:extLst>
          </p:cNvPr>
          <p:cNvSpPr/>
          <p:nvPr/>
        </p:nvSpPr>
        <p:spPr>
          <a:xfrm>
            <a:off x="10074561" y="1503587"/>
            <a:ext cx="1701428" cy="11277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抑揚</a:t>
            </a:r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C2124155-4697-4BB1-80B7-8FD146EEBAE9}"/>
              </a:ext>
            </a:extLst>
          </p:cNvPr>
          <p:cNvSpPr/>
          <p:nvPr/>
        </p:nvSpPr>
        <p:spPr>
          <a:xfrm>
            <a:off x="3480052" y="1509325"/>
            <a:ext cx="1701428" cy="112770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間</a:t>
            </a:r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A5C5CBC4-8326-4A9A-ABAE-236DED79D592}"/>
              </a:ext>
            </a:extLst>
          </p:cNvPr>
          <p:cNvSpPr/>
          <p:nvPr/>
        </p:nvSpPr>
        <p:spPr>
          <a:xfrm>
            <a:off x="359119" y="1503588"/>
            <a:ext cx="1701428" cy="112770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焦点</a:t>
            </a: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646A96B3-2378-4ECC-850D-559C179AA4C4}"/>
              </a:ext>
            </a:extLst>
          </p:cNvPr>
          <p:cNvSpPr/>
          <p:nvPr/>
        </p:nvSpPr>
        <p:spPr>
          <a:xfrm>
            <a:off x="5911474" y="736162"/>
            <a:ext cx="1701428" cy="1127709"/>
          </a:xfrm>
          <a:prstGeom prst="roundRect">
            <a:avLst/>
          </a:prstGeom>
          <a:solidFill>
            <a:srgbClr val="FE9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姿勢</a:t>
            </a:r>
            <a:endParaRPr kumimoji="1" lang="ja-JP" altLang="en-US" sz="36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3AF3CD05-0EA8-45F4-AA81-00848B8C50ED}"/>
              </a:ext>
            </a:extLst>
          </p:cNvPr>
          <p:cNvSpPr/>
          <p:nvPr/>
        </p:nvSpPr>
        <p:spPr>
          <a:xfrm>
            <a:off x="7643139" y="736161"/>
            <a:ext cx="1701428" cy="11277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表情</a:t>
            </a:r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769A0E90-3B02-4EF0-992B-2FA53B41A5B3}"/>
              </a:ext>
            </a:extLst>
          </p:cNvPr>
          <p:cNvSpPr/>
          <p:nvPr/>
        </p:nvSpPr>
        <p:spPr>
          <a:xfrm>
            <a:off x="6793800" y="1918232"/>
            <a:ext cx="1701428" cy="11277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手振り</a:t>
            </a:r>
          </a:p>
        </p:txBody>
      </p:sp>
      <p:sp>
        <p:nvSpPr>
          <p:cNvPr id="51" name="右中かっこ 50">
            <a:extLst>
              <a:ext uri="{FF2B5EF4-FFF2-40B4-BE49-F238E27FC236}">
                <a16:creationId xmlns:a16="http://schemas.microsoft.com/office/drawing/2014/main" id="{4E5026D1-E64C-4D8C-9D6B-0C353B9A5A00}"/>
              </a:ext>
            </a:extLst>
          </p:cNvPr>
          <p:cNvSpPr/>
          <p:nvPr/>
        </p:nvSpPr>
        <p:spPr>
          <a:xfrm rot="5400000">
            <a:off x="1902705" y="502027"/>
            <a:ext cx="1720538" cy="5256751"/>
          </a:xfrm>
          <a:prstGeom prst="rightBrace">
            <a:avLst>
              <a:gd name="adj1" fmla="val 8402"/>
              <a:gd name="adj2" fmla="val 50568"/>
            </a:avLst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右中かっこ 52">
            <a:extLst>
              <a:ext uri="{FF2B5EF4-FFF2-40B4-BE49-F238E27FC236}">
                <a16:creationId xmlns:a16="http://schemas.microsoft.com/office/drawing/2014/main" id="{BE1E4048-70CD-45D8-B93B-0BDCA073233E}"/>
              </a:ext>
            </a:extLst>
          </p:cNvPr>
          <p:cNvSpPr/>
          <p:nvPr/>
        </p:nvSpPr>
        <p:spPr>
          <a:xfrm rot="5400000">
            <a:off x="6771189" y="1410419"/>
            <a:ext cx="1721102" cy="3440532"/>
          </a:xfrm>
          <a:prstGeom prst="rightBrace">
            <a:avLst>
              <a:gd name="adj1" fmla="val 7446"/>
              <a:gd name="adj2" fmla="val 49994"/>
            </a:avLst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右中かっこ 53">
            <a:extLst>
              <a:ext uri="{FF2B5EF4-FFF2-40B4-BE49-F238E27FC236}">
                <a16:creationId xmlns:a16="http://schemas.microsoft.com/office/drawing/2014/main" id="{A4155FF1-DCB2-498A-AC3D-3742B5C93367}"/>
              </a:ext>
            </a:extLst>
          </p:cNvPr>
          <p:cNvSpPr/>
          <p:nvPr/>
        </p:nvSpPr>
        <p:spPr>
          <a:xfrm rot="5400000">
            <a:off x="10043482" y="2062494"/>
            <a:ext cx="1720536" cy="2135816"/>
          </a:xfrm>
          <a:prstGeom prst="rightBrace">
            <a:avLst>
              <a:gd name="adj1" fmla="val 8402"/>
              <a:gd name="adj2" fmla="val 49994"/>
            </a:avLst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3D79363-D65E-454C-B6E6-70F256743D33}"/>
              </a:ext>
            </a:extLst>
          </p:cNvPr>
          <p:cNvSpPr txBox="1"/>
          <p:nvPr/>
        </p:nvSpPr>
        <p:spPr>
          <a:xfrm>
            <a:off x="1058712" y="4228260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劇的に変化が現れた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2F40E733-E521-4F6F-9668-B44780CFF29F}"/>
              </a:ext>
            </a:extLst>
          </p:cNvPr>
          <p:cNvSpPr txBox="1"/>
          <p:nvPr/>
        </p:nvSpPr>
        <p:spPr>
          <a:xfrm>
            <a:off x="9935260" y="4274426"/>
            <a:ext cx="19800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変化が</a:t>
            </a:r>
            <a:endParaRPr kumimoji="1" lang="en-US" altLang="ja-JP" sz="2800" dirty="0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  <a:p>
            <a:pPr algn="ctr"/>
            <a:r>
              <a:rPr kumimoji="1" lang="ja-JP" altLang="en-US" sz="28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現れずらい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C82323F-A80E-420E-B4D8-6DA454F8065D}"/>
              </a:ext>
            </a:extLst>
          </p:cNvPr>
          <p:cNvSpPr txBox="1"/>
          <p:nvPr/>
        </p:nvSpPr>
        <p:spPr>
          <a:xfrm>
            <a:off x="6282652" y="4228260"/>
            <a:ext cx="26981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意図をつけると</a:t>
            </a:r>
            <a:endParaRPr kumimoji="1" lang="en-US" altLang="ja-JP" sz="2800" dirty="0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  <a:p>
            <a:pPr algn="ctr"/>
            <a:r>
              <a:rPr kumimoji="1" lang="ja-JP" altLang="en-US" sz="28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変化が</a:t>
            </a:r>
            <a:r>
              <a:rPr lang="ja-JP" altLang="en-US" sz="28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現れた</a:t>
            </a:r>
            <a:endParaRPr kumimoji="1" lang="ja-JP" altLang="en-US" sz="2800" dirty="0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2652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5A72BA-D9FB-4D20-9B6B-DA94B154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24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D08C823-587F-4F77-A6F3-E074C588CD82}"/>
              </a:ext>
            </a:extLst>
          </p:cNvPr>
          <p:cNvCxnSpPr>
            <a:cxnSpLocks/>
          </p:cNvCxnSpPr>
          <p:nvPr/>
        </p:nvCxnSpPr>
        <p:spPr>
          <a:xfrm>
            <a:off x="370703" y="574476"/>
            <a:ext cx="114052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4ECD9C-DB89-4ECC-8CAC-EEA17E0F5A1B}"/>
              </a:ext>
            </a:extLst>
          </p:cNvPr>
          <p:cNvSpPr txBox="1"/>
          <p:nvPr/>
        </p:nvSpPr>
        <p:spPr>
          <a:xfrm>
            <a:off x="370703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目次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CB57C7-342D-4233-84B9-2A9D6222FF17}"/>
              </a:ext>
            </a:extLst>
          </p:cNvPr>
          <p:cNvSpPr txBox="1"/>
          <p:nvPr/>
        </p:nvSpPr>
        <p:spPr>
          <a:xfrm>
            <a:off x="1202726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背景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21B927-B92A-4AE7-ADE4-69E1A096EF5D}"/>
              </a:ext>
            </a:extLst>
          </p:cNvPr>
          <p:cNvSpPr txBox="1"/>
          <p:nvPr/>
        </p:nvSpPr>
        <p:spPr>
          <a:xfrm>
            <a:off x="2034749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目的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FAA9468-5A03-45CC-8535-3B52F5EEEBBB}"/>
              </a:ext>
            </a:extLst>
          </p:cNvPr>
          <p:cNvSpPr txBox="1"/>
          <p:nvPr/>
        </p:nvSpPr>
        <p:spPr>
          <a:xfrm>
            <a:off x="160252" y="6221209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２つの実験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FF20C98-FC9A-4085-97F0-C77014416D08}"/>
              </a:ext>
            </a:extLst>
          </p:cNvPr>
          <p:cNvCxnSpPr/>
          <p:nvPr/>
        </p:nvCxnSpPr>
        <p:spPr>
          <a:xfrm>
            <a:off x="0" y="6221209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BDA8D27-6AB3-4E30-B267-635CCB89031C}"/>
              </a:ext>
            </a:extLst>
          </p:cNvPr>
          <p:cNvSpPr txBox="1"/>
          <p:nvPr/>
        </p:nvSpPr>
        <p:spPr>
          <a:xfrm>
            <a:off x="4199998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演劇表現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3890FD-86BA-4977-B7F1-1C0E45C9E9FF}"/>
              </a:ext>
            </a:extLst>
          </p:cNvPr>
          <p:cNvSpPr txBox="1"/>
          <p:nvPr/>
        </p:nvSpPr>
        <p:spPr>
          <a:xfrm>
            <a:off x="5534294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00B050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実験</a:t>
            </a:r>
            <a:endParaRPr kumimoji="1" lang="ja-JP" altLang="en-US" sz="2000" b="1" dirty="0">
              <a:solidFill>
                <a:srgbClr val="00B050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7FD00B2-81C3-46CD-8FDB-B7F5374202F3}"/>
              </a:ext>
            </a:extLst>
          </p:cNvPr>
          <p:cNvSpPr txBox="1"/>
          <p:nvPr/>
        </p:nvSpPr>
        <p:spPr>
          <a:xfrm>
            <a:off x="6366317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結論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507A331-9D92-4035-A5FE-414B5E0F57B4}"/>
              </a:ext>
            </a:extLst>
          </p:cNvPr>
          <p:cNvSpPr txBox="1"/>
          <p:nvPr/>
        </p:nvSpPr>
        <p:spPr>
          <a:xfrm>
            <a:off x="7197270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課題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85B0B21-9B31-4DEB-B260-366CECF2AA04}"/>
              </a:ext>
            </a:extLst>
          </p:cNvPr>
          <p:cNvSpPr txBox="1"/>
          <p:nvPr/>
        </p:nvSpPr>
        <p:spPr>
          <a:xfrm>
            <a:off x="2865702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先行研究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96289B8-BD6A-4B00-8C5C-2118912CF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28" y="1381955"/>
            <a:ext cx="2804982" cy="280498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5F70D14-9ED5-4CC7-A622-BDE424CDE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359" y="1470000"/>
            <a:ext cx="2114981" cy="2716937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C0314A4-81A6-4507-AC58-5E3B88BD9440}"/>
              </a:ext>
            </a:extLst>
          </p:cNvPr>
          <p:cNvSpPr txBox="1"/>
          <p:nvPr/>
        </p:nvSpPr>
        <p:spPr>
          <a:xfrm>
            <a:off x="1202726" y="4400760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映像教材を用いた話法改善</a:t>
            </a:r>
            <a:endParaRPr kumimoji="1" lang="ja-JP" altLang="en-US" sz="2400" dirty="0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78136E8-03BA-4953-8E6B-A960E6F378D0}"/>
              </a:ext>
            </a:extLst>
          </p:cNvPr>
          <p:cNvSpPr txBox="1"/>
          <p:nvPr/>
        </p:nvSpPr>
        <p:spPr>
          <a:xfrm>
            <a:off x="6222303" y="4400760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スキットを用いたプロトタイプ発表</a:t>
            </a:r>
            <a:endParaRPr kumimoji="1" lang="ja-JP" altLang="en-US" sz="2400" dirty="0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1826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5A72BA-D9FB-4D20-9B6B-DA94B154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25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D08C823-587F-4F77-A6F3-E074C588CD82}"/>
              </a:ext>
            </a:extLst>
          </p:cNvPr>
          <p:cNvCxnSpPr>
            <a:cxnSpLocks/>
          </p:cNvCxnSpPr>
          <p:nvPr/>
        </p:nvCxnSpPr>
        <p:spPr>
          <a:xfrm>
            <a:off x="370703" y="574476"/>
            <a:ext cx="114052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4ECD9C-DB89-4ECC-8CAC-EEA17E0F5A1B}"/>
              </a:ext>
            </a:extLst>
          </p:cNvPr>
          <p:cNvSpPr txBox="1"/>
          <p:nvPr/>
        </p:nvSpPr>
        <p:spPr>
          <a:xfrm>
            <a:off x="370703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目次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CB57C7-342D-4233-84B9-2A9D6222FF17}"/>
              </a:ext>
            </a:extLst>
          </p:cNvPr>
          <p:cNvSpPr txBox="1"/>
          <p:nvPr/>
        </p:nvSpPr>
        <p:spPr>
          <a:xfrm>
            <a:off x="1202726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背景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21B927-B92A-4AE7-ADE4-69E1A096EF5D}"/>
              </a:ext>
            </a:extLst>
          </p:cNvPr>
          <p:cNvSpPr txBox="1"/>
          <p:nvPr/>
        </p:nvSpPr>
        <p:spPr>
          <a:xfrm>
            <a:off x="2034749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目的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FAA9468-5A03-45CC-8535-3B52F5EEEBBB}"/>
              </a:ext>
            </a:extLst>
          </p:cNvPr>
          <p:cNvSpPr txBox="1"/>
          <p:nvPr/>
        </p:nvSpPr>
        <p:spPr>
          <a:xfrm>
            <a:off x="160252" y="6221209"/>
            <a:ext cx="6750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スキットを用いたプロトタイプ発表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FF20C98-FC9A-4085-97F0-C77014416D08}"/>
              </a:ext>
            </a:extLst>
          </p:cNvPr>
          <p:cNvCxnSpPr/>
          <p:nvPr/>
        </p:nvCxnSpPr>
        <p:spPr>
          <a:xfrm>
            <a:off x="0" y="6221209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BDA8D27-6AB3-4E30-B267-635CCB89031C}"/>
              </a:ext>
            </a:extLst>
          </p:cNvPr>
          <p:cNvSpPr txBox="1"/>
          <p:nvPr/>
        </p:nvSpPr>
        <p:spPr>
          <a:xfrm>
            <a:off x="4199998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演劇表現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3890FD-86BA-4977-B7F1-1C0E45C9E9FF}"/>
              </a:ext>
            </a:extLst>
          </p:cNvPr>
          <p:cNvSpPr txBox="1"/>
          <p:nvPr/>
        </p:nvSpPr>
        <p:spPr>
          <a:xfrm>
            <a:off x="5534294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00B050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実験</a:t>
            </a:r>
            <a:endParaRPr kumimoji="1" lang="ja-JP" altLang="en-US" sz="2000" b="1" dirty="0">
              <a:solidFill>
                <a:srgbClr val="00B050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7FD00B2-81C3-46CD-8FDB-B7F5374202F3}"/>
              </a:ext>
            </a:extLst>
          </p:cNvPr>
          <p:cNvSpPr txBox="1"/>
          <p:nvPr/>
        </p:nvSpPr>
        <p:spPr>
          <a:xfrm>
            <a:off x="6366317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結論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507A331-9D92-4035-A5FE-414B5E0F57B4}"/>
              </a:ext>
            </a:extLst>
          </p:cNvPr>
          <p:cNvSpPr txBox="1"/>
          <p:nvPr/>
        </p:nvSpPr>
        <p:spPr>
          <a:xfrm>
            <a:off x="7197270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課題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85B0B21-9B31-4DEB-B260-366CECF2AA04}"/>
              </a:ext>
            </a:extLst>
          </p:cNvPr>
          <p:cNvSpPr txBox="1"/>
          <p:nvPr/>
        </p:nvSpPr>
        <p:spPr>
          <a:xfrm>
            <a:off x="2865702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先行研究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5F70D14-9ED5-4CC7-A622-BDE424CDE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807" y="2070531"/>
            <a:ext cx="2114981" cy="271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20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5A72BA-D9FB-4D20-9B6B-DA94B154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26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D08C823-587F-4F77-A6F3-E074C588CD82}"/>
              </a:ext>
            </a:extLst>
          </p:cNvPr>
          <p:cNvCxnSpPr>
            <a:cxnSpLocks/>
          </p:cNvCxnSpPr>
          <p:nvPr/>
        </p:nvCxnSpPr>
        <p:spPr>
          <a:xfrm>
            <a:off x="370703" y="574476"/>
            <a:ext cx="114052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4ECD9C-DB89-4ECC-8CAC-EEA17E0F5A1B}"/>
              </a:ext>
            </a:extLst>
          </p:cNvPr>
          <p:cNvSpPr txBox="1"/>
          <p:nvPr/>
        </p:nvSpPr>
        <p:spPr>
          <a:xfrm>
            <a:off x="370703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目次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CB57C7-342D-4233-84B9-2A9D6222FF17}"/>
              </a:ext>
            </a:extLst>
          </p:cNvPr>
          <p:cNvSpPr txBox="1"/>
          <p:nvPr/>
        </p:nvSpPr>
        <p:spPr>
          <a:xfrm>
            <a:off x="1202726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背景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21B927-B92A-4AE7-ADE4-69E1A096EF5D}"/>
              </a:ext>
            </a:extLst>
          </p:cNvPr>
          <p:cNvSpPr txBox="1"/>
          <p:nvPr/>
        </p:nvSpPr>
        <p:spPr>
          <a:xfrm>
            <a:off x="2034749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目的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FAA9468-5A03-45CC-8535-3B52F5EEEBBB}"/>
              </a:ext>
            </a:extLst>
          </p:cNvPr>
          <p:cNvSpPr txBox="1"/>
          <p:nvPr/>
        </p:nvSpPr>
        <p:spPr>
          <a:xfrm>
            <a:off x="160252" y="6221209"/>
            <a:ext cx="7776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スキットを用いたプロトタイプ発表</a:t>
            </a:r>
            <a:r>
              <a:rPr lang="en-US" altLang="ja-JP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_</a:t>
            </a:r>
            <a:r>
              <a:rPr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流れ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FF20C98-FC9A-4085-97F0-C77014416D08}"/>
              </a:ext>
            </a:extLst>
          </p:cNvPr>
          <p:cNvCxnSpPr/>
          <p:nvPr/>
        </p:nvCxnSpPr>
        <p:spPr>
          <a:xfrm>
            <a:off x="0" y="6221209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BDA8D27-6AB3-4E30-B267-635CCB89031C}"/>
              </a:ext>
            </a:extLst>
          </p:cNvPr>
          <p:cNvSpPr txBox="1"/>
          <p:nvPr/>
        </p:nvSpPr>
        <p:spPr>
          <a:xfrm>
            <a:off x="4199998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演劇表現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3890FD-86BA-4977-B7F1-1C0E45C9E9FF}"/>
              </a:ext>
            </a:extLst>
          </p:cNvPr>
          <p:cNvSpPr txBox="1"/>
          <p:nvPr/>
        </p:nvSpPr>
        <p:spPr>
          <a:xfrm>
            <a:off x="5534294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00B050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実験</a:t>
            </a:r>
            <a:endParaRPr kumimoji="1" lang="ja-JP" altLang="en-US" sz="2000" b="1" dirty="0">
              <a:solidFill>
                <a:srgbClr val="00B050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7FD00B2-81C3-46CD-8FDB-B7F5374202F3}"/>
              </a:ext>
            </a:extLst>
          </p:cNvPr>
          <p:cNvSpPr txBox="1"/>
          <p:nvPr/>
        </p:nvSpPr>
        <p:spPr>
          <a:xfrm>
            <a:off x="6366317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結論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507A331-9D92-4035-A5FE-414B5E0F57B4}"/>
              </a:ext>
            </a:extLst>
          </p:cNvPr>
          <p:cNvSpPr txBox="1"/>
          <p:nvPr/>
        </p:nvSpPr>
        <p:spPr>
          <a:xfrm>
            <a:off x="7197270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課題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85B0B21-9B31-4DEB-B260-366CECF2AA04}"/>
              </a:ext>
            </a:extLst>
          </p:cNvPr>
          <p:cNvSpPr txBox="1"/>
          <p:nvPr/>
        </p:nvSpPr>
        <p:spPr>
          <a:xfrm>
            <a:off x="2865702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先行研究</a:t>
            </a:r>
          </a:p>
        </p:txBody>
      </p:sp>
      <p:pic>
        <p:nvPicPr>
          <p:cNvPr id="15" name="図 14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2B417269-A81E-4763-8A07-D8162A4AE6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58679" y="1787253"/>
            <a:ext cx="11674642" cy="328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8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5A72BA-D9FB-4D20-9B6B-DA94B154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27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D08C823-587F-4F77-A6F3-E074C588CD82}"/>
              </a:ext>
            </a:extLst>
          </p:cNvPr>
          <p:cNvCxnSpPr>
            <a:cxnSpLocks/>
          </p:cNvCxnSpPr>
          <p:nvPr/>
        </p:nvCxnSpPr>
        <p:spPr>
          <a:xfrm>
            <a:off x="370703" y="574476"/>
            <a:ext cx="114052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4ECD9C-DB89-4ECC-8CAC-EEA17E0F5A1B}"/>
              </a:ext>
            </a:extLst>
          </p:cNvPr>
          <p:cNvSpPr txBox="1"/>
          <p:nvPr/>
        </p:nvSpPr>
        <p:spPr>
          <a:xfrm>
            <a:off x="370703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目次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CB57C7-342D-4233-84B9-2A9D6222FF17}"/>
              </a:ext>
            </a:extLst>
          </p:cNvPr>
          <p:cNvSpPr txBox="1"/>
          <p:nvPr/>
        </p:nvSpPr>
        <p:spPr>
          <a:xfrm>
            <a:off x="1202726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背景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21B927-B92A-4AE7-ADE4-69E1A096EF5D}"/>
              </a:ext>
            </a:extLst>
          </p:cNvPr>
          <p:cNvSpPr txBox="1"/>
          <p:nvPr/>
        </p:nvSpPr>
        <p:spPr>
          <a:xfrm>
            <a:off x="2034749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目的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FAA9468-5A03-45CC-8535-3B52F5EEEBBB}"/>
              </a:ext>
            </a:extLst>
          </p:cNvPr>
          <p:cNvSpPr txBox="1"/>
          <p:nvPr/>
        </p:nvSpPr>
        <p:spPr>
          <a:xfrm>
            <a:off x="160252" y="6221209"/>
            <a:ext cx="9828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スキットを用いたプロトタイプ発表</a:t>
            </a:r>
            <a:r>
              <a:rPr lang="en-US" altLang="ja-JP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_</a:t>
            </a:r>
            <a:r>
              <a:rPr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チェックシート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FF20C98-FC9A-4085-97F0-C77014416D08}"/>
              </a:ext>
            </a:extLst>
          </p:cNvPr>
          <p:cNvCxnSpPr/>
          <p:nvPr/>
        </p:nvCxnSpPr>
        <p:spPr>
          <a:xfrm>
            <a:off x="0" y="6221209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BDA8D27-6AB3-4E30-B267-635CCB89031C}"/>
              </a:ext>
            </a:extLst>
          </p:cNvPr>
          <p:cNvSpPr txBox="1"/>
          <p:nvPr/>
        </p:nvSpPr>
        <p:spPr>
          <a:xfrm>
            <a:off x="4199998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演劇表現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3890FD-86BA-4977-B7F1-1C0E45C9E9FF}"/>
              </a:ext>
            </a:extLst>
          </p:cNvPr>
          <p:cNvSpPr txBox="1"/>
          <p:nvPr/>
        </p:nvSpPr>
        <p:spPr>
          <a:xfrm>
            <a:off x="5534294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00B050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実験</a:t>
            </a:r>
            <a:endParaRPr kumimoji="1" lang="ja-JP" altLang="en-US" sz="2000" b="1" dirty="0">
              <a:solidFill>
                <a:srgbClr val="00B050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7FD00B2-81C3-46CD-8FDB-B7F5374202F3}"/>
              </a:ext>
            </a:extLst>
          </p:cNvPr>
          <p:cNvSpPr txBox="1"/>
          <p:nvPr/>
        </p:nvSpPr>
        <p:spPr>
          <a:xfrm>
            <a:off x="6366317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結論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507A331-9D92-4035-A5FE-414B5E0F57B4}"/>
              </a:ext>
            </a:extLst>
          </p:cNvPr>
          <p:cNvSpPr txBox="1"/>
          <p:nvPr/>
        </p:nvSpPr>
        <p:spPr>
          <a:xfrm>
            <a:off x="7197270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課題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85B0B21-9B31-4DEB-B260-366CECF2AA04}"/>
              </a:ext>
            </a:extLst>
          </p:cNvPr>
          <p:cNvSpPr txBox="1"/>
          <p:nvPr/>
        </p:nvSpPr>
        <p:spPr>
          <a:xfrm>
            <a:off x="2865702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先行研究</a:t>
            </a:r>
          </a:p>
        </p:txBody>
      </p:sp>
      <p:sp>
        <p:nvSpPr>
          <p:cNvPr id="2" name="右中かっこ 1">
            <a:extLst>
              <a:ext uri="{FF2B5EF4-FFF2-40B4-BE49-F238E27FC236}">
                <a16:creationId xmlns:a16="http://schemas.microsoft.com/office/drawing/2014/main" id="{019BA25F-E429-4089-A53C-67E4DC6BB915}"/>
              </a:ext>
            </a:extLst>
          </p:cNvPr>
          <p:cNvSpPr/>
          <p:nvPr/>
        </p:nvSpPr>
        <p:spPr>
          <a:xfrm>
            <a:off x="7774068" y="731391"/>
            <a:ext cx="517316" cy="5332901"/>
          </a:xfrm>
          <a:prstGeom prst="rightBrace">
            <a:avLst>
              <a:gd name="adj1" fmla="val 29831"/>
              <a:gd name="adj2" fmla="val 50000"/>
            </a:avLst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C80CC6B-B24E-49AD-BA90-E1860D268F48}"/>
              </a:ext>
            </a:extLst>
          </p:cNvPr>
          <p:cNvSpPr txBox="1"/>
          <p:nvPr/>
        </p:nvSpPr>
        <p:spPr>
          <a:xfrm>
            <a:off x="8524178" y="3136231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８つの要素に分類</a:t>
            </a:r>
            <a:endParaRPr kumimoji="1" lang="ja-JP" altLang="en-US" sz="2800" dirty="0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pic>
        <p:nvPicPr>
          <p:cNvPr id="24" name="図 23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B10E4A59-017B-42B1-B60F-B8E3B41E85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33"/>
          <a:stretch/>
        </p:blipFill>
        <p:spPr>
          <a:xfrm>
            <a:off x="94872" y="806761"/>
            <a:ext cx="7446402" cy="524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41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5A72BA-D9FB-4D20-9B6B-DA94B154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28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D08C823-587F-4F77-A6F3-E074C588CD82}"/>
              </a:ext>
            </a:extLst>
          </p:cNvPr>
          <p:cNvCxnSpPr>
            <a:cxnSpLocks/>
          </p:cNvCxnSpPr>
          <p:nvPr/>
        </p:nvCxnSpPr>
        <p:spPr>
          <a:xfrm>
            <a:off x="370703" y="574476"/>
            <a:ext cx="114052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4ECD9C-DB89-4ECC-8CAC-EEA17E0F5A1B}"/>
              </a:ext>
            </a:extLst>
          </p:cNvPr>
          <p:cNvSpPr txBox="1"/>
          <p:nvPr/>
        </p:nvSpPr>
        <p:spPr>
          <a:xfrm>
            <a:off x="370703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目次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CB57C7-342D-4233-84B9-2A9D6222FF17}"/>
              </a:ext>
            </a:extLst>
          </p:cNvPr>
          <p:cNvSpPr txBox="1"/>
          <p:nvPr/>
        </p:nvSpPr>
        <p:spPr>
          <a:xfrm>
            <a:off x="1202726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背景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21B927-B92A-4AE7-ADE4-69E1A096EF5D}"/>
              </a:ext>
            </a:extLst>
          </p:cNvPr>
          <p:cNvSpPr txBox="1"/>
          <p:nvPr/>
        </p:nvSpPr>
        <p:spPr>
          <a:xfrm>
            <a:off x="2034749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目的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FAA9468-5A03-45CC-8535-3B52F5EEEBBB}"/>
              </a:ext>
            </a:extLst>
          </p:cNvPr>
          <p:cNvSpPr txBox="1"/>
          <p:nvPr/>
        </p:nvSpPr>
        <p:spPr>
          <a:xfrm>
            <a:off x="160252" y="6221209"/>
            <a:ext cx="9007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スキットを用いたプロトタイプ発表</a:t>
            </a:r>
            <a:r>
              <a:rPr lang="en-US" altLang="ja-JP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_</a:t>
            </a:r>
            <a:r>
              <a:rPr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結果まとめ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FF20C98-FC9A-4085-97F0-C77014416D08}"/>
              </a:ext>
            </a:extLst>
          </p:cNvPr>
          <p:cNvCxnSpPr/>
          <p:nvPr/>
        </p:nvCxnSpPr>
        <p:spPr>
          <a:xfrm>
            <a:off x="0" y="6221209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BDA8D27-6AB3-4E30-B267-635CCB89031C}"/>
              </a:ext>
            </a:extLst>
          </p:cNvPr>
          <p:cNvSpPr txBox="1"/>
          <p:nvPr/>
        </p:nvSpPr>
        <p:spPr>
          <a:xfrm>
            <a:off x="4199998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演劇表現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3890FD-86BA-4977-B7F1-1C0E45C9E9FF}"/>
              </a:ext>
            </a:extLst>
          </p:cNvPr>
          <p:cNvSpPr txBox="1"/>
          <p:nvPr/>
        </p:nvSpPr>
        <p:spPr>
          <a:xfrm>
            <a:off x="5534294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00B050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実験</a:t>
            </a:r>
            <a:endParaRPr kumimoji="1" lang="ja-JP" altLang="en-US" sz="2000" b="1" dirty="0">
              <a:solidFill>
                <a:srgbClr val="00B050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7FD00B2-81C3-46CD-8FDB-B7F5374202F3}"/>
              </a:ext>
            </a:extLst>
          </p:cNvPr>
          <p:cNvSpPr txBox="1"/>
          <p:nvPr/>
        </p:nvSpPr>
        <p:spPr>
          <a:xfrm>
            <a:off x="6366317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結論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507A331-9D92-4035-A5FE-414B5E0F57B4}"/>
              </a:ext>
            </a:extLst>
          </p:cNvPr>
          <p:cNvSpPr txBox="1"/>
          <p:nvPr/>
        </p:nvSpPr>
        <p:spPr>
          <a:xfrm>
            <a:off x="7197270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課題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85B0B21-9B31-4DEB-B260-366CECF2AA04}"/>
              </a:ext>
            </a:extLst>
          </p:cNvPr>
          <p:cNvSpPr txBox="1"/>
          <p:nvPr/>
        </p:nvSpPr>
        <p:spPr>
          <a:xfrm>
            <a:off x="2865702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先行研究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99E78A01-90E6-4010-A5F4-092E3376F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549" y="974586"/>
            <a:ext cx="2114981" cy="2716937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A204548-F9AA-467D-A401-3016B43141D5}"/>
              </a:ext>
            </a:extLst>
          </p:cNvPr>
          <p:cNvSpPr txBox="1"/>
          <p:nvPr/>
        </p:nvSpPr>
        <p:spPr>
          <a:xfrm>
            <a:off x="952806" y="3971493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演劇的規則に則っていた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707B7BB-74A0-4C52-B8BB-380F9FEE2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029" y="1027348"/>
            <a:ext cx="4124092" cy="2473556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504F7E0-0FD9-4429-BD4E-E7B9E6B4BCDA}"/>
              </a:ext>
            </a:extLst>
          </p:cNvPr>
          <p:cNvSpPr txBox="1"/>
          <p:nvPr/>
        </p:nvSpPr>
        <p:spPr>
          <a:xfrm>
            <a:off x="7109915" y="3647800"/>
            <a:ext cx="34163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プロトタイプの魅力</a:t>
            </a:r>
            <a:endParaRPr kumimoji="1" lang="en-US" altLang="ja-JP" sz="2800" dirty="0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  <a:p>
            <a:pPr algn="ctr"/>
            <a:r>
              <a:rPr lang="ja-JP" altLang="en-US" sz="28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と</a:t>
            </a:r>
            <a:endParaRPr lang="en-US" altLang="ja-JP" sz="2800" dirty="0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  <a:p>
            <a:pPr algn="ctr"/>
            <a:r>
              <a:rPr kumimoji="1" lang="ja-JP" altLang="en-US" sz="28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ユーザーの心情変化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AA58956-BA45-458E-A29A-4A319006D766}"/>
              </a:ext>
            </a:extLst>
          </p:cNvPr>
          <p:cNvSpPr txBox="1"/>
          <p:nvPr/>
        </p:nvSpPr>
        <p:spPr>
          <a:xfrm>
            <a:off x="7109915" y="5330408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伝わりやすくなった</a:t>
            </a:r>
          </a:p>
        </p:txBody>
      </p:sp>
      <p:sp>
        <p:nvSpPr>
          <p:cNvPr id="35" name="矢印: 右 34">
            <a:extLst>
              <a:ext uri="{FF2B5EF4-FFF2-40B4-BE49-F238E27FC236}">
                <a16:creationId xmlns:a16="http://schemas.microsoft.com/office/drawing/2014/main" id="{13EFF052-B2C4-4510-B46A-F5919BA16933}"/>
              </a:ext>
            </a:extLst>
          </p:cNvPr>
          <p:cNvSpPr/>
          <p:nvPr/>
        </p:nvSpPr>
        <p:spPr>
          <a:xfrm rot="5400000">
            <a:off x="8654410" y="4651548"/>
            <a:ext cx="327330" cy="101009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グラフィックス 8" descr="ニヤリとした顔 (塗りつぶしなし)">
            <a:extLst>
              <a:ext uri="{FF2B5EF4-FFF2-40B4-BE49-F238E27FC236}">
                <a16:creationId xmlns:a16="http://schemas.microsoft.com/office/drawing/2014/main" id="{179925C7-8354-4202-9E71-7389088538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231" y="751812"/>
            <a:ext cx="1239793" cy="123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6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  <p:bldP spid="34" grpId="0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5A72BA-D9FB-4D20-9B6B-DA94B154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2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D08C823-587F-4F77-A6F3-E074C588CD82}"/>
              </a:ext>
            </a:extLst>
          </p:cNvPr>
          <p:cNvCxnSpPr>
            <a:cxnSpLocks/>
          </p:cNvCxnSpPr>
          <p:nvPr/>
        </p:nvCxnSpPr>
        <p:spPr>
          <a:xfrm>
            <a:off x="370703" y="574476"/>
            <a:ext cx="114052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4ECD9C-DB89-4ECC-8CAC-EEA17E0F5A1B}"/>
              </a:ext>
            </a:extLst>
          </p:cNvPr>
          <p:cNvSpPr txBox="1"/>
          <p:nvPr/>
        </p:nvSpPr>
        <p:spPr>
          <a:xfrm>
            <a:off x="370703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目次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CB57C7-342D-4233-84B9-2A9D6222FF17}"/>
              </a:ext>
            </a:extLst>
          </p:cNvPr>
          <p:cNvSpPr txBox="1"/>
          <p:nvPr/>
        </p:nvSpPr>
        <p:spPr>
          <a:xfrm>
            <a:off x="1202726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00B050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背景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21B927-B92A-4AE7-ADE4-69E1A096EF5D}"/>
              </a:ext>
            </a:extLst>
          </p:cNvPr>
          <p:cNvSpPr txBox="1"/>
          <p:nvPr/>
        </p:nvSpPr>
        <p:spPr>
          <a:xfrm>
            <a:off x="2034749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目的</a:t>
            </a:r>
            <a:endParaRPr kumimoji="1" lang="ja-JP" altLang="en-US" sz="2000" b="1" dirty="0">
              <a:solidFill>
                <a:schemeClr val="bg1">
                  <a:lumMod val="65000"/>
                </a:schemeClr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BA84787-467F-4782-8206-247B023CB6E8}"/>
              </a:ext>
            </a:extLst>
          </p:cNvPr>
          <p:cNvSpPr txBox="1"/>
          <p:nvPr/>
        </p:nvSpPr>
        <p:spPr>
          <a:xfrm>
            <a:off x="4199998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演劇表現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44ED7B7-CF9D-4410-A2C5-CE8D537A83CB}"/>
              </a:ext>
            </a:extLst>
          </p:cNvPr>
          <p:cNvSpPr txBox="1"/>
          <p:nvPr/>
        </p:nvSpPr>
        <p:spPr>
          <a:xfrm>
            <a:off x="5534294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実験</a:t>
            </a:r>
            <a:endParaRPr kumimoji="1" lang="ja-JP" altLang="en-US" sz="2000" b="1" dirty="0">
              <a:solidFill>
                <a:schemeClr val="bg1">
                  <a:lumMod val="65000"/>
                </a:schemeClr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C5638CB-A840-45A2-9257-7D257CD618A9}"/>
              </a:ext>
            </a:extLst>
          </p:cNvPr>
          <p:cNvSpPr txBox="1"/>
          <p:nvPr/>
        </p:nvSpPr>
        <p:spPr>
          <a:xfrm>
            <a:off x="6366317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結論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9598DC2-D277-42FA-AA0D-5FB85252AE88}"/>
              </a:ext>
            </a:extLst>
          </p:cNvPr>
          <p:cNvSpPr txBox="1"/>
          <p:nvPr/>
        </p:nvSpPr>
        <p:spPr>
          <a:xfrm>
            <a:off x="7197270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課題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FAA9468-5A03-45CC-8535-3B52F5EEEBBB}"/>
              </a:ext>
            </a:extLst>
          </p:cNvPr>
          <p:cNvSpPr txBox="1"/>
          <p:nvPr/>
        </p:nvSpPr>
        <p:spPr>
          <a:xfrm>
            <a:off x="160252" y="622120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背景</a:t>
            </a: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DDF2C75B-0BF3-4935-B881-2A8968C8C27B}"/>
              </a:ext>
            </a:extLst>
          </p:cNvPr>
          <p:cNvCxnSpPr/>
          <p:nvPr/>
        </p:nvCxnSpPr>
        <p:spPr>
          <a:xfrm>
            <a:off x="0" y="6221209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785C247-8075-4ECB-AE54-49A0944077A1}"/>
              </a:ext>
            </a:extLst>
          </p:cNvPr>
          <p:cNvSpPr txBox="1"/>
          <p:nvPr/>
        </p:nvSpPr>
        <p:spPr>
          <a:xfrm>
            <a:off x="2865702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先行研究</a:t>
            </a:r>
          </a:p>
        </p:txBody>
      </p:sp>
    </p:spTree>
    <p:extLst>
      <p:ext uri="{BB962C8B-B14F-4D97-AF65-F5344CB8AC3E}">
        <p14:creationId xmlns:p14="http://schemas.microsoft.com/office/powerpoint/2010/main" val="1020256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5A72BA-D9FB-4D20-9B6B-DA94B154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29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D08C823-587F-4F77-A6F3-E074C588CD82}"/>
              </a:ext>
            </a:extLst>
          </p:cNvPr>
          <p:cNvCxnSpPr>
            <a:cxnSpLocks/>
          </p:cNvCxnSpPr>
          <p:nvPr/>
        </p:nvCxnSpPr>
        <p:spPr>
          <a:xfrm>
            <a:off x="370703" y="574476"/>
            <a:ext cx="114052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4ECD9C-DB89-4ECC-8CAC-EEA17E0F5A1B}"/>
              </a:ext>
            </a:extLst>
          </p:cNvPr>
          <p:cNvSpPr txBox="1"/>
          <p:nvPr/>
        </p:nvSpPr>
        <p:spPr>
          <a:xfrm>
            <a:off x="370703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目次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CB57C7-342D-4233-84B9-2A9D6222FF17}"/>
              </a:ext>
            </a:extLst>
          </p:cNvPr>
          <p:cNvSpPr txBox="1"/>
          <p:nvPr/>
        </p:nvSpPr>
        <p:spPr>
          <a:xfrm>
            <a:off x="1202726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背景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21B927-B92A-4AE7-ADE4-69E1A096EF5D}"/>
              </a:ext>
            </a:extLst>
          </p:cNvPr>
          <p:cNvSpPr txBox="1"/>
          <p:nvPr/>
        </p:nvSpPr>
        <p:spPr>
          <a:xfrm>
            <a:off x="2034749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目的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FAA9468-5A03-45CC-8535-3B52F5EEEBBB}"/>
              </a:ext>
            </a:extLst>
          </p:cNvPr>
          <p:cNvSpPr txBox="1"/>
          <p:nvPr/>
        </p:nvSpPr>
        <p:spPr>
          <a:xfrm>
            <a:off x="160252" y="6221209"/>
            <a:ext cx="9007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スキットを用いたプロトタイプ発表</a:t>
            </a:r>
            <a:r>
              <a:rPr lang="en-US" altLang="ja-JP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_</a:t>
            </a:r>
            <a:r>
              <a:rPr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結果まとめ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FF20C98-FC9A-4085-97F0-C77014416D08}"/>
              </a:ext>
            </a:extLst>
          </p:cNvPr>
          <p:cNvCxnSpPr/>
          <p:nvPr/>
        </p:nvCxnSpPr>
        <p:spPr>
          <a:xfrm>
            <a:off x="0" y="6221209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BDA8D27-6AB3-4E30-B267-635CCB89031C}"/>
              </a:ext>
            </a:extLst>
          </p:cNvPr>
          <p:cNvSpPr txBox="1"/>
          <p:nvPr/>
        </p:nvSpPr>
        <p:spPr>
          <a:xfrm>
            <a:off x="4199998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演劇表現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3890FD-86BA-4977-B7F1-1C0E45C9E9FF}"/>
              </a:ext>
            </a:extLst>
          </p:cNvPr>
          <p:cNvSpPr txBox="1"/>
          <p:nvPr/>
        </p:nvSpPr>
        <p:spPr>
          <a:xfrm>
            <a:off x="5534294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00B050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実験</a:t>
            </a:r>
            <a:endParaRPr kumimoji="1" lang="ja-JP" altLang="en-US" sz="2000" b="1" dirty="0">
              <a:solidFill>
                <a:srgbClr val="00B050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7FD00B2-81C3-46CD-8FDB-B7F5374202F3}"/>
              </a:ext>
            </a:extLst>
          </p:cNvPr>
          <p:cNvSpPr txBox="1"/>
          <p:nvPr/>
        </p:nvSpPr>
        <p:spPr>
          <a:xfrm>
            <a:off x="6366317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結論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507A331-9D92-4035-A5FE-414B5E0F57B4}"/>
              </a:ext>
            </a:extLst>
          </p:cNvPr>
          <p:cNvSpPr txBox="1"/>
          <p:nvPr/>
        </p:nvSpPr>
        <p:spPr>
          <a:xfrm>
            <a:off x="7197270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課題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85B0B21-9B31-4DEB-B260-366CECF2AA04}"/>
              </a:ext>
            </a:extLst>
          </p:cNvPr>
          <p:cNvSpPr txBox="1"/>
          <p:nvPr/>
        </p:nvSpPr>
        <p:spPr>
          <a:xfrm>
            <a:off x="2865702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先行研究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99E78A01-90E6-4010-A5F4-092E3376F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549" y="974586"/>
            <a:ext cx="2114981" cy="271693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707B7BB-74A0-4C52-B8BB-380F9FEE2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029" y="1027348"/>
            <a:ext cx="4124092" cy="2473556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AA58956-BA45-458E-A29A-4A319006D766}"/>
              </a:ext>
            </a:extLst>
          </p:cNvPr>
          <p:cNvSpPr txBox="1"/>
          <p:nvPr/>
        </p:nvSpPr>
        <p:spPr>
          <a:xfrm>
            <a:off x="2655988" y="384422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演技</a:t>
            </a: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E982C0F3-0A50-4D4F-B7D2-A1FCF36F2778}"/>
              </a:ext>
            </a:extLst>
          </p:cNvPr>
          <p:cNvSpPr/>
          <p:nvPr/>
        </p:nvSpPr>
        <p:spPr>
          <a:xfrm rot="5400000">
            <a:off x="2943728" y="4298293"/>
            <a:ext cx="327330" cy="101009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9736F34-44F0-42EA-A5F0-D44EA973BFD4}"/>
              </a:ext>
            </a:extLst>
          </p:cNvPr>
          <p:cNvSpPr txBox="1"/>
          <p:nvPr/>
        </p:nvSpPr>
        <p:spPr>
          <a:xfrm>
            <a:off x="1758305" y="522734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改善点があった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9C087F1-E169-41DE-9CBC-6216A5F0C485}"/>
              </a:ext>
            </a:extLst>
          </p:cNvPr>
          <p:cNvSpPr txBox="1"/>
          <p:nvPr/>
        </p:nvSpPr>
        <p:spPr>
          <a:xfrm>
            <a:off x="6658661" y="5227341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スキット以外の方法も検討</a:t>
            </a:r>
          </a:p>
        </p:txBody>
      </p:sp>
      <p:sp>
        <p:nvSpPr>
          <p:cNvPr id="30" name="矢印: 右 29">
            <a:extLst>
              <a:ext uri="{FF2B5EF4-FFF2-40B4-BE49-F238E27FC236}">
                <a16:creationId xmlns:a16="http://schemas.microsoft.com/office/drawing/2014/main" id="{0A0E7377-1333-4891-94B0-C3F05676E3F4}"/>
              </a:ext>
            </a:extLst>
          </p:cNvPr>
          <p:cNvSpPr/>
          <p:nvPr/>
        </p:nvSpPr>
        <p:spPr>
          <a:xfrm rot="5400000">
            <a:off x="8741765" y="4368221"/>
            <a:ext cx="327330" cy="101009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DE1265F-1972-4C9E-81BF-CE2D01331C94}"/>
              </a:ext>
            </a:extLst>
          </p:cNvPr>
          <p:cNvSpPr txBox="1"/>
          <p:nvPr/>
        </p:nvSpPr>
        <p:spPr>
          <a:xfrm>
            <a:off x="7197270" y="3829569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プロトタイプの性質</a:t>
            </a:r>
          </a:p>
        </p:txBody>
      </p:sp>
      <p:pic>
        <p:nvPicPr>
          <p:cNvPr id="32" name="グラフィックス 31" descr="悲しそうな顔 (塗りつぶしなし)">
            <a:extLst>
              <a:ext uri="{FF2B5EF4-FFF2-40B4-BE49-F238E27FC236}">
                <a16:creationId xmlns:a16="http://schemas.microsoft.com/office/drawing/2014/main" id="{6A7CDDE6-EF93-4170-A572-F5FB615A2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49231" y="751812"/>
            <a:ext cx="1239793" cy="123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1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4" grpId="0" animBg="1"/>
      <p:bldP spid="27" grpId="0"/>
      <p:bldP spid="28" grpId="0"/>
      <p:bldP spid="30" grpId="0" animBg="1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5A72BA-D9FB-4D20-9B6B-DA94B154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30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D08C823-587F-4F77-A6F3-E074C588CD82}"/>
              </a:ext>
            </a:extLst>
          </p:cNvPr>
          <p:cNvCxnSpPr>
            <a:cxnSpLocks/>
          </p:cNvCxnSpPr>
          <p:nvPr/>
        </p:nvCxnSpPr>
        <p:spPr>
          <a:xfrm>
            <a:off x="370703" y="574476"/>
            <a:ext cx="114052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4ECD9C-DB89-4ECC-8CAC-EEA17E0F5A1B}"/>
              </a:ext>
            </a:extLst>
          </p:cNvPr>
          <p:cNvSpPr txBox="1"/>
          <p:nvPr/>
        </p:nvSpPr>
        <p:spPr>
          <a:xfrm>
            <a:off x="370703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目次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CB57C7-342D-4233-84B9-2A9D6222FF17}"/>
              </a:ext>
            </a:extLst>
          </p:cNvPr>
          <p:cNvSpPr txBox="1"/>
          <p:nvPr/>
        </p:nvSpPr>
        <p:spPr>
          <a:xfrm>
            <a:off x="1202726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背景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21B927-B92A-4AE7-ADE4-69E1A096EF5D}"/>
              </a:ext>
            </a:extLst>
          </p:cNvPr>
          <p:cNvSpPr txBox="1"/>
          <p:nvPr/>
        </p:nvSpPr>
        <p:spPr>
          <a:xfrm>
            <a:off x="2034749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目的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FAA9468-5A03-45CC-8535-3B52F5EEEBBB}"/>
              </a:ext>
            </a:extLst>
          </p:cNvPr>
          <p:cNvSpPr txBox="1"/>
          <p:nvPr/>
        </p:nvSpPr>
        <p:spPr>
          <a:xfrm>
            <a:off x="160252" y="622120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結論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FF20C98-FC9A-4085-97F0-C77014416D08}"/>
              </a:ext>
            </a:extLst>
          </p:cNvPr>
          <p:cNvCxnSpPr/>
          <p:nvPr/>
        </p:nvCxnSpPr>
        <p:spPr>
          <a:xfrm>
            <a:off x="0" y="6221209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BDA8D27-6AB3-4E30-B267-635CCB89031C}"/>
              </a:ext>
            </a:extLst>
          </p:cNvPr>
          <p:cNvSpPr txBox="1"/>
          <p:nvPr/>
        </p:nvSpPr>
        <p:spPr>
          <a:xfrm>
            <a:off x="4199998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演劇表現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3890FD-86BA-4977-B7F1-1C0E45C9E9FF}"/>
              </a:ext>
            </a:extLst>
          </p:cNvPr>
          <p:cNvSpPr txBox="1"/>
          <p:nvPr/>
        </p:nvSpPr>
        <p:spPr>
          <a:xfrm>
            <a:off x="5534294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実験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7FD00B2-81C3-46CD-8FDB-B7F5374202F3}"/>
              </a:ext>
            </a:extLst>
          </p:cNvPr>
          <p:cNvSpPr txBox="1"/>
          <p:nvPr/>
        </p:nvSpPr>
        <p:spPr>
          <a:xfrm>
            <a:off x="6366317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00B050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結論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507A331-9D92-4035-A5FE-414B5E0F57B4}"/>
              </a:ext>
            </a:extLst>
          </p:cNvPr>
          <p:cNvSpPr txBox="1"/>
          <p:nvPr/>
        </p:nvSpPr>
        <p:spPr>
          <a:xfrm>
            <a:off x="7197270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課題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85B0B21-9B31-4DEB-B260-366CECF2AA04}"/>
              </a:ext>
            </a:extLst>
          </p:cNvPr>
          <p:cNvSpPr txBox="1"/>
          <p:nvPr/>
        </p:nvSpPr>
        <p:spPr>
          <a:xfrm>
            <a:off x="2865702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先行研究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FECEA8F-D76F-40B9-AEA5-2B9D219AC41F}"/>
              </a:ext>
            </a:extLst>
          </p:cNvPr>
          <p:cNvSpPr txBox="1"/>
          <p:nvPr/>
        </p:nvSpPr>
        <p:spPr>
          <a:xfrm>
            <a:off x="1307487" y="1707291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演劇表現による話法の改善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5A89AC-8725-4795-92EF-26C0448CAA0F}"/>
              </a:ext>
            </a:extLst>
          </p:cNvPr>
          <p:cNvSpPr txBox="1"/>
          <p:nvPr/>
        </p:nvSpPr>
        <p:spPr>
          <a:xfrm>
            <a:off x="1307487" y="4303564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スキットによるプロトタイプ発表</a:t>
            </a:r>
            <a:endParaRPr kumimoji="1" lang="ja-JP" altLang="en-US" sz="2800" dirty="0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4D1176BF-1F6E-47AA-B2F0-95C4F1CB1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52" y="1381967"/>
            <a:ext cx="1147235" cy="114723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CEE9CFC3-8AEA-4C14-A3A6-D59D55A06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130"/>
          <a:stretch/>
        </p:blipFill>
        <p:spPr>
          <a:xfrm>
            <a:off x="83833" y="4048529"/>
            <a:ext cx="1300072" cy="1033289"/>
          </a:xfrm>
          <a:prstGeom prst="rect">
            <a:avLst/>
          </a:prstGeom>
        </p:spPr>
      </p:pic>
      <p:sp>
        <p:nvSpPr>
          <p:cNvPr id="24" name="矢印: 右 23">
            <a:extLst>
              <a:ext uri="{FF2B5EF4-FFF2-40B4-BE49-F238E27FC236}">
                <a16:creationId xmlns:a16="http://schemas.microsoft.com/office/drawing/2014/main" id="{6CEEDDE7-A60B-4C34-BBEA-89AC6B26CF1C}"/>
              </a:ext>
            </a:extLst>
          </p:cNvPr>
          <p:cNvSpPr/>
          <p:nvPr/>
        </p:nvSpPr>
        <p:spPr>
          <a:xfrm>
            <a:off x="1570378" y="2469868"/>
            <a:ext cx="585536" cy="52320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6952C7AC-FB09-4EC3-A74F-DD1E2C984FCF}"/>
              </a:ext>
            </a:extLst>
          </p:cNvPr>
          <p:cNvSpPr/>
          <p:nvPr/>
        </p:nvSpPr>
        <p:spPr>
          <a:xfrm>
            <a:off x="1569312" y="5081818"/>
            <a:ext cx="585536" cy="52320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C519B0F-E1CE-4B46-AB39-0B5DEC8C956A}"/>
              </a:ext>
            </a:extLst>
          </p:cNvPr>
          <p:cNvSpPr txBox="1"/>
          <p:nvPr/>
        </p:nvSpPr>
        <p:spPr>
          <a:xfrm>
            <a:off x="2294048" y="2469868"/>
            <a:ext cx="844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話し方の顕著な変化、意図を付与することが出来た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B370193-FC0C-441F-B275-3926D19E76F8}"/>
              </a:ext>
            </a:extLst>
          </p:cNvPr>
          <p:cNvSpPr txBox="1"/>
          <p:nvPr/>
        </p:nvSpPr>
        <p:spPr>
          <a:xfrm>
            <a:off x="2294047" y="5081806"/>
            <a:ext cx="844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プロトタイプの特徴、ユーザーの心情を表現できた</a:t>
            </a:r>
          </a:p>
        </p:txBody>
      </p:sp>
    </p:spTree>
    <p:extLst>
      <p:ext uri="{BB962C8B-B14F-4D97-AF65-F5344CB8AC3E}">
        <p14:creationId xmlns:p14="http://schemas.microsoft.com/office/powerpoint/2010/main" val="180543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6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5A72BA-D9FB-4D20-9B6B-DA94B154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31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D08C823-587F-4F77-A6F3-E074C588CD82}"/>
              </a:ext>
            </a:extLst>
          </p:cNvPr>
          <p:cNvCxnSpPr>
            <a:cxnSpLocks/>
          </p:cNvCxnSpPr>
          <p:nvPr/>
        </p:nvCxnSpPr>
        <p:spPr>
          <a:xfrm>
            <a:off x="534903" y="570326"/>
            <a:ext cx="114052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4ECD9C-DB89-4ECC-8CAC-EEA17E0F5A1B}"/>
              </a:ext>
            </a:extLst>
          </p:cNvPr>
          <p:cNvSpPr txBox="1"/>
          <p:nvPr/>
        </p:nvSpPr>
        <p:spPr>
          <a:xfrm>
            <a:off x="370703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目次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CB57C7-342D-4233-84B9-2A9D6222FF17}"/>
              </a:ext>
            </a:extLst>
          </p:cNvPr>
          <p:cNvSpPr txBox="1"/>
          <p:nvPr/>
        </p:nvSpPr>
        <p:spPr>
          <a:xfrm>
            <a:off x="1202726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背景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21B927-B92A-4AE7-ADE4-69E1A096EF5D}"/>
              </a:ext>
            </a:extLst>
          </p:cNvPr>
          <p:cNvSpPr txBox="1"/>
          <p:nvPr/>
        </p:nvSpPr>
        <p:spPr>
          <a:xfrm>
            <a:off x="2034749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目的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FAA9468-5A03-45CC-8535-3B52F5EEEBBB}"/>
              </a:ext>
            </a:extLst>
          </p:cNvPr>
          <p:cNvSpPr txBox="1"/>
          <p:nvPr/>
        </p:nvSpPr>
        <p:spPr>
          <a:xfrm>
            <a:off x="160252" y="6221209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今後の課題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FF20C98-FC9A-4085-97F0-C77014416D08}"/>
              </a:ext>
            </a:extLst>
          </p:cNvPr>
          <p:cNvCxnSpPr/>
          <p:nvPr/>
        </p:nvCxnSpPr>
        <p:spPr>
          <a:xfrm>
            <a:off x="0" y="6221209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BDA8D27-6AB3-4E30-B267-635CCB89031C}"/>
              </a:ext>
            </a:extLst>
          </p:cNvPr>
          <p:cNvSpPr txBox="1"/>
          <p:nvPr/>
        </p:nvSpPr>
        <p:spPr>
          <a:xfrm>
            <a:off x="4199998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演劇表現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3890FD-86BA-4977-B7F1-1C0E45C9E9FF}"/>
              </a:ext>
            </a:extLst>
          </p:cNvPr>
          <p:cNvSpPr txBox="1"/>
          <p:nvPr/>
        </p:nvSpPr>
        <p:spPr>
          <a:xfrm>
            <a:off x="5534294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実験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7FD00B2-81C3-46CD-8FDB-B7F5374202F3}"/>
              </a:ext>
            </a:extLst>
          </p:cNvPr>
          <p:cNvSpPr txBox="1"/>
          <p:nvPr/>
        </p:nvSpPr>
        <p:spPr>
          <a:xfrm>
            <a:off x="6366317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結論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507A331-9D92-4035-A5FE-414B5E0F57B4}"/>
              </a:ext>
            </a:extLst>
          </p:cNvPr>
          <p:cNvSpPr txBox="1"/>
          <p:nvPr/>
        </p:nvSpPr>
        <p:spPr>
          <a:xfrm>
            <a:off x="7197270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00B050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課題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85B0B21-9B31-4DEB-B260-366CECF2AA04}"/>
              </a:ext>
            </a:extLst>
          </p:cNvPr>
          <p:cNvSpPr txBox="1"/>
          <p:nvPr/>
        </p:nvSpPr>
        <p:spPr>
          <a:xfrm>
            <a:off x="2865702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先行研究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7E90CF3-6CF0-454E-959E-EC58AB143C40}"/>
              </a:ext>
            </a:extLst>
          </p:cNvPr>
          <p:cNvSpPr txBox="1"/>
          <p:nvPr/>
        </p:nvSpPr>
        <p:spPr>
          <a:xfrm>
            <a:off x="2072541" y="5135029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実験・指導時間の長期化</a:t>
            </a: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61DB6CC9-BFCF-4D5A-A557-AACE893016EE}"/>
              </a:ext>
            </a:extLst>
          </p:cNvPr>
          <p:cNvSpPr/>
          <p:nvPr/>
        </p:nvSpPr>
        <p:spPr>
          <a:xfrm rot="5400000">
            <a:off x="5699204" y="3336940"/>
            <a:ext cx="1206337" cy="141565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グラフィックス 4" descr="時計">
            <a:extLst>
              <a:ext uri="{FF2B5EF4-FFF2-40B4-BE49-F238E27FC236}">
                <a16:creationId xmlns:a16="http://schemas.microsoft.com/office/drawing/2014/main" id="{1EE04F15-C278-442A-AB82-433097304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302" y="4797134"/>
            <a:ext cx="1199010" cy="119901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572C6DCA-5D32-46D1-9DE5-EB38D5593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52" y="931336"/>
            <a:ext cx="1147235" cy="1147235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338F35B4-0DA1-433C-8299-2502F0BB1D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8130"/>
          <a:stretch/>
        </p:blipFill>
        <p:spPr>
          <a:xfrm>
            <a:off x="228871" y="2078571"/>
            <a:ext cx="1300072" cy="1033289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D63AD72-908D-4A86-B7A1-C25C50D4E521}"/>
              </a:ext>
            </a:extLst>
          </p:cNvPr>
          <p:cNvSpPr txBox="1"/>
          <p:nvPr/>
        </p:nvSpPr>
        <p:spPr>
          <a:xfrm>
            <a:off x="1442707" y="1243344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抑揚や発声などの基礎的な項目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6D7F907-8167-4D56-8350-A4A08D783EE1}"/>
              </a:ext>
            </a:extLst>
          </p:cNvPr>
          <p:cNvSpPr txBox="1"/>
          <p:nvPr/>
        </p:nvSpPr>
        <p:spPr>
          <a:xfrm>
            <a:off x="1471687" y="2333605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演技面の指導、プロトタイプの条件分け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932AF83-B25C-42FF-82DA-6A2BD9905E09}"/>
              </a:ext>
            </a:extLst>
          </p:cNvPr>
          <p:cNvSpPr txBox="1"/>
          <p:nvPr/>
        </p:nvSpPr>
        <p:spPr>
          <a:xfrm>
            <a:off x="8291384" y="5130948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対象のタイプ分け</a:t>
            </a:r>
          </a:p>
        </p:txBody>
      </p:sp>
      <p:sp>
        <p:nvSpPr>
          <p:cNvPr id="31" name="右中かっこ 30">
            <a:extLst>
              <a:ext uri="{FF2B5EF4-FFF2-40B4-BE49-F238E27FC236}">
                <a16:creationId xmlns:a16="http://schemas.microsoft.com/office/drawing/2014/main" id="{EB55E43F-213B-481D-83DC-1D178B4E5553}"/>
              </a:ext>
            </a:extLst>
          </p:cNvPr>
          <p:cNvSpPr/>
          <p:nvPr/>
        </p:nvSpPr>
        <p:spPr>
          <a:xfrm>
            <a:off x="7897206" y="727242"/>
            <a:ext cx="558378" cy="2384618"/>
          </a:xfrm>
          <a:prstGeom prst="rightBrace">
            <a:avLst>
              <a:gd name="adj1" fmla="val 29831"/>
              <a:gd name="adj2" fmla="val 50000"/>
            </a:avLst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78F7F34-4743-4311-8650-47ED50B28372}"/>
              </a:ext>
            </a:extLst>
          </p:cNvPr>
          <p:cNvSpPr txBox="1"/>
          <p:nvPr/>
        </p:nvSpPr>
        <p:spPr>
          <a:xfrm>
            <a:off x="8592793" y="1657941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あまりできなかった</a:t>
            </a:r>
          </a:p>
        </p:txBody>
      </p:sp>
      <p:pic>
        <p:nvPicPr>
          <p:cNvPr id="9" name="グラフィックス 8" descr="階層構造">
            <a:extLst>
              <a:ext uri="{FF2B5EF4-FFF2-40B4-BE49-F238E27FC236}">
                <a16:creationId xmlns:a16="http://schemas.microsoft.com/office/drawing/2014/main" id="{A239D3EE-A56E-41C7-B8D3-79A104AE52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32175" y="4797133"/>
            <a:ext cx="1190851" cy="119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8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8" grpId="0"/>
      <p:bldP spid="29" grpId="0"/>
      <p:bldP spid="30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5A72BA-D9FB-4D20-9B6B-DA94B154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3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D08C823-587F-4F77-A6F3-E074C588CD82}"/>
              </a:ext>
            </a:extLst>
          </p:cNvPr>
          <p:cNvCxnSpPr>
            <a:cxnSpLocks/>
          </p:cNvCxnSpPr>
          <p:nvPr/>
        </p:nvCxnSpPr>
        <p:spPr>
          <a:xfrm>
            <a:off x="370703" y="574476"/>
            <a:ext cx="114052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4ECD9C-DB89-4ECC-8CAC-EEA17E0F5A1B}"/>
              </a:ext>
            </a:extLst>
          </p:cNvPr>
          <p:cNvSpPr txBox="1"/>
          <p:nvPr/>
        </p:nvSpPr>
        <p:spPr>
          <a:xfrm>
            <a:off x="370703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目次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CB57C7-342D-4233-84B9-2A9D6222FF17}"/>
              </a:ext>
            </a:extLst>
          </p:cNvPr>
          <p:cNvSpPr txBox="1"/>
          <p:nvPr/>
        </p:nvSpPr>
        <p:spPr>
          <a:xfrm>
            <a:off x="1202726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00B050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背景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21B927-B92A-4AE7-ADE4-69E1A096EF5D}"/>
              </a:ext>
            </a:extLst>
          </p:cNvPr>
          <p:cNvSpPr txBox="1"/>
          <p:nvPr/>
        </p:nvSpPr>
        <p:spPr>
          <a:xfrm>
            <a:off x="2034749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目的</a:t>
            </a:r>
            <a:endParaRPr kumimoji="1" lang="ja-JP" altLang="en-US" sz="2000" b="1" dirty="0">
              <a:solidFill>
                <a:schemeClr val="bg1">
                  <a:lumMod val="65000"/>
                </a:schemeClr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FAA9468-5A03-45CC-8535-3B52F5EEEBBB}"/>
              </a:ext>
            </a:extLst>
          </p:cNvPr>
          <p:cNvSpPr txBox="1"/>
          <p:nvPr/>
        </p:nvSpPr>
        <p:spPr>
          <a:xfrm>
            <a:off x="160252" y="6221209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プレゼンテーションの重要性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FF20C98-FC9A-4085-97F0-C77014416D08}"/>
              </a:ext>
            </a:extLst>
          </p:cNvPr>
          <p:cNvCxnSpPr/>
          <p:nvPr/>
        </p:nvCxnSpPr>
        <p:spPr>
          <a:xfrm>
            <a:off x="0" y="6221209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図 17">
            <a:extLst>
              <a:ext uri="{FF2B5EF4-FFF2-40B4-BE49-F238E27FC236}">
                <a16:creationId xmlns:a16="http://schemas.microsoft.com/office/drawing/2014/main" id="{8D0E0B10-840D-4DAE-AE7F-68A0D1CAE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23" y="732342"/>
            <a:ext cx="5388266" cy="4038980"/>
          </a:xfrm>
          <a:prstGeom prst="rect">
            <a:avLst/>
          </a:prstGeom>
        </p:spPr>
      </p:pic>
      <p:pic>
        <p:nvPicPr>
          <p:cNvPr id="16" name="図 15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235D14C3-F3F8-4EAA-91A6-029B37E78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2" y="851473"/>
            <a:ext cx="6788591" cy="2992141"/>
          </a:xfrm>
          <a:prstGeom prst="rect">
            <a:avLst/>
          </a:prstGeom>
          <a:ln w="3175">
            <a:noFill/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2AF831C-461B-48C5-98C1-7A1CB9B4E73F}"/>
              </a:ext>
            </a:extLst>
          </p:cNvPr>
          <p:cNvSpPr txBox="1"/>
          <p:nvPr/>
        </p:nvSpPr>
        <p:spPr>
          <a:xfrm>
            <a:off x="1668133" y="5636435"/>
            <a:ext cx="8810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厚生労働省「就職に向かって頑張る若年者を支援する“</a:t>
            </a:r>
            <a:r>
              <a:rPr kumimoji="1" lang="en-US" altLang="ja-JP" sz="1400" dirty="0"/>
              <a:t>YES-</a:t>
            </a:r>
            <a:r>
              <a:rPr kumimoji="1" lang="ja-JP" altLang="en-US" sz="1400" dirty="0"/>
              <a:t>プログラム”を展開」</a:t>
            </a:r>
            <a:r>
              <a:rPr kumimoji="1" lang="en-US" altLang="ja-JP" sz="1400" dirty="0"/>
              <a:t>2004</a:t>
            </a:r>
            <a:r>
              <a:rPr kumimoji="1" lang="ja-JP" altLang="en-US" sz="1400" dirty="0"/>
              <a:t>年</a:t>
            </a:r>
            <a:r>
              <a:rPr kumimoji="1" lang="en-US" altLang="ja-JP" sz="1400" dirty="0"/>
              <a:t>4</a:t>
            </a:r>
            <a:r>
              <a:rPr kumimoji="1" lang="ja-JP" altLang="en-US" sz="1400" dirty="0"/>
              <a:t>月</a:t>
            </a:r>
            <a:r>
              <a:rPr kumimoji="1" lang="en-US" altLang="ja-JP" sz="1400" dirty="0"/>
              <a:t>27</a:t>
            </a:r>
            <a:r>
              <a:rPr kumimoji="1" lang="ja-JP" altLang="en-US" sz="1400" dirty="0"/>
              <a:t>日　より引用</a:t>
            </a: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BE2DA2F4-FB13-497C-B00F-A10674221FA2}"/>
              </a:ext>
            </a:extLst>
          </p:cNvPr>
          <p:cNvSpPr/>
          <p:nvPr/>
        </p:nvSpPr>
        <p:spPr>
          <a:xfrm>
            <a:off x="60183" y="874040"/>
            <a:ext cx="6309761" cy="10599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41812B7F-7499-4FD5-84C2-069DE6E7A92E}"/>
              </a:ext>
            </a:extLst>
          </p:cNvPr>
          <p:cNvSpPr/>
          <p:nvPr/>
        </p:nvSpPr>
        <p:spPr>
          <a:xfrm>
            <a:off x="7315200" y="851474"/>
            <a:ext cx="704335" cy="24848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724F7B81-BB34-4F75-9241-3345FC2297E2}"/>
              </a:ext>
            </a:extLst>
          </p:cNvPr>
          <p:cNvCxnSpPr>
            <a:cxnSpLocks/>
          </p:cNvCxnSpPr>
          <p:nvPr/>
        </p:nvCxnSpPr>
        <p:spPr>
          <a:xfrm flipV="1">
            <a:off x="6617214" y="3388405"/>
            <a:ext cx="1029616" cy="10530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BE8CA82-1E4B-46AF-8CEA-FC931CD6B2CF}"/>
              </a:ext>
            </a:extLst>
          </p:cNvPr>
          <p:cNvSpPr txBox="1"/>
          <p:nvPr/>
        </p:nvSpPr>
        <p:spPr>
          <a:xfrm>
            <a:off x="4199998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演劇表現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27AD87B-FD66-4CB4-9436-521AC3009D22}"/>
              </a:ext>
            </a:extLst>
          </p:cNvPr>
          <p:cNvSpPr txBox="1"/>
          <p:nvPr/>
        </p:nvSpPr>
        <p:spPr>
          <a:xfrm>
            <a:off x="5534294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実験</a:t>
            </a:r>
            <a:endParaRPr kumimoji="1" lang="ja-JP" altLang="en-US" sz="2000" b="1" dirty="0">
              <a:solidFill>
                <a:schemeClr val="bg1">
                  <a:lumMod val="65000"/>
                </a:schemeClr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853A2A0-154B-4A96-8275-5963BC04F0BD}"/>
              </a:ext>
            </a:extLst>
          </p:cNvPr>
          <p:cNvSpPr txBox="1"/>
          <p:nvPr/>
        </p:nvSpPr>
        <p:spPr>
          <a:xfrm>
            <a:off x="6366317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結論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C4A5CAE-062B-4CD7-8CBC-FD131816D202}"/>
              </a:ext>
            </a:extLst>
          </p:cNvPr>
          <p:cNvSpPr txBox="1"/>
          <p:nvPr/>
        </p:nvSpPr>
        <p:spPr>
          <a:xfrm>
            <a:off x="7197270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課題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C340D2C-F150-43CB-A6A3-D0F555A95E1E}"/>
              </a:ext>
            </a:extLst>
          </p:cNvPr>
          <p:cNvSpPr txBox="1"/>
          <p:nvPr/>
        </p:nvSpPr>
        <p:spPr>
          <a:xfrm>
            <a:off x="2865702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先行研究</a:t>
            </a:r>
          </a:p>
        </p:txBody>
      </p:sp>
    </p:spTree>
    <p:extLst>
      <p:ext uri="{BB962C8B-B14F-4D97-AF65-F5344CB8AC3E}">
        <p14:creationId xmlns:p14="http://schemas.microsoft.com/office/powerpoint/2010/main" val="222067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グラフィックス 30" descr="テレビ">
            <a:extLst>
              <a:ext uri="{FF2B5EF4-FFF2-40B4-BE49-F238E27FC236}">
                <a16:creationId xmlns:a16="http://schemas.microsoft.com/office/drawing/2014/main" id="{E4CA9510-ED27-4FFC-BF3A-3E2B6E0CD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7419" y="1996660"/>
            <a:ext cx="3170710" cy="317071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0C68016-E57F-4EBF-B4C2-13DFAE886352}"/>
              </a:ext>
            </a:extLst>
          </p:cNvPr>
          <p:cNvSpPr/>
          <p:nvPr/>
        </p:nvSpPr>
        <p:spPr>
          <a:xfrm>
            <a:off x="370703" y="1186251"/>
            <a:ext cx="11602994" cy="46708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59AE5124-7FD7-4DD2-A899-2C4571F196C0}"/>
              </a:ext>
            </a:extLst>
          </p:cNvPr>
          <p:cNvSpPr/>
          <p:nvPr/>
        </p:nvSpPr>
        <p:spPr>
          <a:xfrm>
            <a:off x="2577009" y="778966"/>
            <a:ext cx="6351945" cy="80625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5A72BA-D9FB-4D20-9B6B-DA94B154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4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D08C823-587F-4F77-A6F3-E074C588CD82}"/>
              </a:ext>
            </a:extLst>
          </p:cNvPr>
          <p:cNvCxnSpPr>
            <a:cxnSpLocks/>
          </p:cNvCxnSpPr>
          <p:nvPr/>
        </p:nvCxnSpPr>
        <p:spPr>
          <a:xfrm>
            <a:off x="370703" y="574476"/>
            <a:ext cx="114052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4ECD9C-DB89-4ECC-8CAC-EEA17E0F5A1B}"/>
              </a:ext>
            </a:extLst>
          </p:cNvPr>
          <p:cNvSpPr txBox="1"/>
          <p:nvPr/>
        </p:nvSpPr>
        <p:spPr>
          <a:xfrm>
            <a:off x="370703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目次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CB57C7-342D-4233-84B9-2A9D6222FF17}"/>
              </a:ext>
            </a:extLst>
          </p:cNvPr>
          <p:cNvSpPr txBox="1"/>
          <p:nvPr/>
        </p:nvSpPr>
        <p:spPr>
          <a:xfrm>
            <a:off x="1202726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背景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21B927-B92A-4AE7-ADE4-69E1A096EF5D}"/>
              </a:ext>
            </a:extLst>
          </p:cNvPr>
          <p:cNvSpPr txBox="1"/>
          <p:nvPr/>
        </p:nvSpPr>
        <p:spPr>
          <a:xfrm>
            <a:off x="2034749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00B050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目的</a:t>
            </a:r>
            <a:endParaRPr kumimoji="1" lang="ja-JP" altLang="en-US" sz="2000" b="1" dirty="0">
              <a:solidFill>
                <a:srgbClr val="00B050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FAA9468-5A03-45CC-8535-3B52F5EEEBBB}"/>
              </a:ext>
            </a:extLst>
          </p:cNvPr>
          <p:cNvSpPr txBox="1"/>
          <p:nvPr/>
        </p:nvSpPr>
        <p:spPr>
          <a:xfrm>
            <a:off x="160252" y="6221209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研究の目的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FF20C98-FC9A-4085-97F0-C77014416D08}"/>
              </a:ext>
            </a:extLst>
          </p:cNvPr>
          <p:cNvCxnSpPr/>
          <p:nvPr/>
        </p:nvCxnSpPr>
        <p:spPr>
          <a:xfrm>
            <a:off x="0" y="6221209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グラフィックス 22" descr="教師">
            <a:extLst>
              <a:ext uri="{FF2B5EF4-FFF2-40B4-BE49-F238E27FC236}">
                <a16:creationId xmlns:a16="http://schemas.microsoft.com/office/drawing/2014/main" id="{E91611A1-647C-4437-A2C2-388CB268B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13966" y="2555717"/>
            <a:ext cx="1752600" cy="1752600"/>
          </a:xfrm>
          <a:prstGeom prst="rect">
            <a:avLst/>
          </a:prstGeom>
        </p:spPr>
      </p:pic>
      <p:pic>
        <p:nvPicPr>
          <p:cNvPr id="24" name="グラフィックス 23" descr="上昇基調">
            <a:extLst>
              <a:ext uri="{FF2B5EF4-FFF2-40B4-BE49-F238E27FC236}">
                <a16:creationId xmlns:a16="http://schemas.microsoft.com/office/drawing/2014/main" id="{E03E4C0E-B17F-4297-8C7C-370A9886B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73002" y="2331484"/>
            <a:ext cx="2700695" cy="2700695"/>
          </a:xfrm>
          <a:prstGeom prst="rect">
            <a:avLst/>
          </a:prstGeom>
        </p:spPr>
      </p:pic>
      <p:sp>
        <p:nvSpPr>
          <p:cNvPr id="25" name="矢印: 右 24">
            <a:extLst>
              <a:ext uri="{FF2B5EF4-FFF2-40B4-BE49-F238E27FC236}">
                <a16:creationId xmlns:a16="http://schemas.microsoft.com/office/drawing/2014/main" id="{0E6223E9-F367-4B36-A8F1-0ABD1AD289D7}"/>
              </a:ext>
            </a:extLst>
          </p:cNvPr>
          <p:cNvSpPr/>
          <p:nvPr/>
        </p:nvSpPr>
        <p:spPr>
          <a:xfrm>
            <a:off x="2848363" y="3130831"/>
            <a:ext cx="722062" cy="90236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4E23C024-5546-4F44-A716-5C32B9F120A2}"/>
              </a:ext>
            </a:extLst>
          </p:cNvPr>
          <p:cNvSpPr/>
          <p:nvPr/>
        </p:nvSpPr>
        <p:spPr>
          <a:xfrm>
            <a:off x="8182133" y="3130831"/>
            <a:ext cx="722062" cy="90236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9388793-90DD-419B-977A-BFEB141AF611}"/>
              </a:ext>
            </a:extLst>
          </p:cNvPr>
          <p:cNvSpPr txBox="1"/>
          <p:nvPr/>
        </p:nvSpPr>
        <p:spPr>
          <a:xfrm>
            <a:off x="816597" y="488018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参加者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52514BA-3DFD-42CF-8FC5-9234C0C857CB}"/>
              </a:ext>
            </a:extLst>
          </p:cNvPr>
          <p:cNvSpPr txBox="1"/>
          <p:nvPr/>
        </p:nvSpPr>
        <p:spPr>
          <a:xfrm>
            <a:off x="3883781" y="4812225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演劇手法を用いた映像教材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0175CD5-01F7-470C-926D-B903BCAFEDA9}"/>
              </a:ext>
            </a:extLst>
          </p:cNvPr>
          <p:cNvSpPr txBox="1"/>
          <p:nvPr/>
        </p:nvSpPr>
        <p:spPr>
          <a:xfrm>
            <a:off x="9900291" y="4832655"/>
            <a:ext cx="1446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品質向上</a:t>
            </a:r>
          </a:p>
        </p:txBody>
      </p:sp>
      <p:pic>
        <p:nvPicPr>
          <p:cNvPr id="30" name="グラフィックス 29" descr="講演者">
            <a:extLst>
              <a:ext uri="{FF2B5EF4-FFF2-40B4-BE49-F238E27FC236}">
                <a16:creationId xmlns:a16="http://schemas.microsoft.com/office/drawing/2014/main" id="{3ED11E84-6970-49DC-AD8B-D279E82E92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5800" y="2750597"/>
            <a:ext cx="2129590" cy="2129590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82F971B-92D3-49EC-B0D3-6A1FADC33308}"/>
              </a:ext>
            </a:extLst>
          </p:cNvPr>
          <p:cNvSpPr txBox="1"/>
          <p:nvPr/>
        </p:nvSpPr>
        <p:spPr>
          <a:xfrm>
            <a:off x="2650086" y="904190"/>
            <a:ext cx="6340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プレゼンテーション話法について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AE38E7C-A087-492C-8F26-32B8A37F3284}"/>
              </a:ext>
            </a:extLst>
          </p:cNvPr>
          <p:cNvSpPr txBox="1"/>
          <p:nvPr/>
        </p:nvSpPr>
        <p:spPr>
          <a:xfrm>
            <a:off x="4199998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演劇表現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18C9324-C948-4F91-9314-319A4347A7BD}"/>
              </a:ext>
            </a:extLst>
          </p:cNvPr>
          <p:cNvSpPr txBox="1"/>
          <p:nvPr/>
        </p:nvSpPr>
        <p:spPr>
          <a:xfrm>
            <a:off x="5534294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実験</a:t>
            </a:r>
            <a:endParaRPr kumimoji="1" lang="ja-JP" altLang="en-US" sz="2000" b="1" dirty="0">
              <a:solidFill>
                <a:schemeClr val="bg1">
                  <a:lumMod val="65000"/>
                </a:schemeClr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4376DB3D-D975-48E5-A47E-E7E601692749}"/>
              </a:ext>
            </a:extLst>
          </p:cNvPr>
          <p:cNvSpPr txBox="1"/>
          <p:nvPr/>
        </p:nvSpPr>
        <p:spPr>
          <a:xfrm>
            <a:off x="6366317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結論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51A0D4D-EC0B-44A9-909B-A473676E8863}"/>
              </a:ext>
            </a:extLst>
          </p:cNvPr>
          <p:cNvSpPr txBox="1"/>
          <p:nvPr/>
        </p:nvSpPr>
        <p:spPr>
          <a:xfrm>
            <a:off x="7197270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課題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781AD12-0696-4D0B-87AF-98CB3FF26AFC}"/>
              </a:ext>
            </a:extLst>
          </p:cNvPr>
          <p:cNvSpPr txBox="1"/>
          <p:nvPr/>
        </p:nvSpPr>
        <p:spPr>
          <a:xfrm>
            <a:off x="2865702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先行研究</a:t>
            </a:r>
          </a:p>
        </p:txBody>
      </p:sp>
    </p:spTree>
    <p:extLst>
      <p:ext uri="{BB962C8B-B14F-4D97-AF65-F5344CB8AC3E}">
        <p14:creationId xmlns:p14="http://schemas.microsoft.com/office/powerpoint/2010/main" val="3086351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5A72BA-D9FB-4D20-9B6B-DA94B154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5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D08C823-587F-4F77-A6F3-E074C588CD82}"/>
              </a:ext>
            </a:extLst>
          </p:cNvPr>
          <p:cNvCxnSpPr>
            <a:cxnSpLocks/>
          </p:cNvCxnSpPr>
          <p:nvPr/>
        </p:nvCxnSpPr>
        <p:spPr>
          <a:xfrm>
            <a:off x="370703" y="574476"/>
            <a:ext cx="114052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4ECD9C-DB89-4ECC-8CAC-EEA17E0F5A1B}"/>
              </a:ext>
            </a:extLst>
          </p:cNvPr>
          <p:cNvSpPr txBox="1"/>
          <p:nvPr/>
        </p:nvSpPr>
        <p:spPr>
          <a:xfrm>
            <a:off x="370703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目次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CB57C7-342D-4233-84B9-2A9D6222FF17}"/>
              </a:ext>
            </a:extLst>
          </p:cNvPr>
          <p:cNvSpPr txBox="1"/>
          <p:nvPr/>
        </p:nvSpPr>
        <p:spPr>
          <a:xfrm>
            <a:off x="1202726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背景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21B927-B92A-4AE7-ADE4-69E1A096EF5D}"/>
              </a:ext>
            </a:extLst>
          </p:cNvPr>
          <p:cNvSpPr txBox="1"/>
          <p:nvPr/>
        </p:nvSpPr>
        <p:spPr>
          <a:xfrm>
            <a:off x="2034749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00B050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目的</a:t>
            </a:r>
            <a:endParaRPr kumimoji="1" lang="ja-JP" altLang="en-US" sz="2000" b="1" dirty="0">
              <a:solidFill>
                <a:srgbClr val="00B050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FAA9468-5A03-45CC-8535-3B52F5EEEBBB}"/>
              </a:ext>
            </a:extLst>
          </p:cNvPr>
          <p:cNvSpPr txBox="1"/>
          <p:nvPr/>
        </p:nvSpPr>
        <p:spPr>
          <a:xfrm>
            <a:off x="160252" y="6221209"/>
            <a:ext cx="6750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プレゼンテーション話法の位置づけ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FF20C98-FC9A-4085-97F0-C77014416D08}"/>
              </a:ext>
            </a:extLst>
          </p:cNvPr>
          <p:cNvCxnSpPr/>
          <p:nvPr/>
        </p:nvCxnSpPr>
        <p:spPr>
          <a:xfrm>
            <a:off x="0" y="6221209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2CFD6E0F-027A-4868-BE14-CD8D8E7234B3}"/>
              </a:ext>
            </a:extLst>
          </p:cNvPr>
          <p:cNvSpPr txBox="1"/>
          <p:nvPr/>
        </p:nvSpPr>
        <p:spPr>
          <a:xfrm>
            <a:off x="224825" y="340813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・聴衆分析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82A46BA1-81BC-4E1B-8F41-01CD1EF8E38C}"/>
              </a:ext>
            </a:extLst>
          </p:cNvPr>
          <p:cNvSpPr txBox="1"/>
          <p:nvPr/>
        </p:nvSpPr>
        <p:spPr>
          <a:xfrm>
            <a:off x="224825" y="403319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・条件分析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0E6546A7-2F23-4169-8DDC-5AF07198C733}"/>
              </a:ext>
            </a:extLst>
          </p:cNvPr>
          <p:cNvSpPr txBox="1"/>
          <p:nvPr/>
        </p:nvSpPr>
        <p:spPr>
          <a:xfrm>
            <a:off x="4566510" y="340813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</a:t>
            </a:r>
            <a:r>
              <a:rPr kumimoji="1" lang="ja-JP" altLang="en-US" dirty="0">
                <a:latin typeface="+mj-ea"/>
                <a:ea typeface="+mj-ea"/>
              </a:rPr>
              <a:t>メッセージ</a:t>
            </a:r>
            <a:r>
              <a:rPr kumimoji="1" lang="ja-JP" altLang="en-US" dirty="0"/>
              <a:t>決め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EDD6E4D4-AFFB-495D-8733-26D79E6BE79D}"/>
              </a:ext>
            </a:extLst>
          </p:cNvPr>
          <p:cNvSpPr txBox="1"/>
          <p:nvPr/>
        </p:nvSpPr>
        <p:spPr>
          <a:xfrm>
            <a:off x="4546142" y="403179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・論理構成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0114A841-4F1F-4DC9-82E4-033EC70F0551}"/>
              </a:ext>
            </a:extLst>
          </p:cNvPr>
          <p:cNvSpPr txBox="1"/>
          <p:nvPr/>
        </p:nvSpPr>
        <p:spPr>
          <a:xfrm>
            <a:off x="9001426" y="3412738"/>
            <a:ext cx="2646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・</a:t>
            </a:r>
            <a:r>
              <a:rPr kumimoji="1" lang="ja-JP" altLang="en-US" sz="16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プレゼンテーション</a:t>
            </a:r>
            <a:r>
              <a:rPr kumimoji="1" lang="ja-JP" altLang="en-US" sz="1600" dirty="0"/>
              <a:t>話法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B0A63A57-BCA9-4C79-B84A-CBD1370DE75A}"/>
              </a:ext>
            </a:extLst>
          </p:cNvPr>
          <p:cNvSpPr txBox="1"/>
          <p:nvPr/>
        </p:nvSpPr>
        <p:spPr>
          <a:xfrm>
            <a:off x="9001426" y="4031794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・</a:t>
            </a:r>
            <a:r>
              <a:rPr kumimoji="1" lang="ja-JP" altLang="en-US" sz="16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質問</a:t>
            </a:r>
            <a:r>
              <a:rPr kumimoji="1" lang="ja-JP" altLang="en-US" sz="1600" dirty="0"/>
              <a:t>予想</a:t>
            </a:r>
          </a:p>
        </p:txBody>
      </p:sp>
      <p:sp>
        <p:nvSpPr>
          <p:cNvPr id="65" name="矢印: 右 64">
            <a:extLst>
              <a:ext uri="{FF2B5EF4-FFF2-40B4-BE49-F238E27FC236}">
                <a16:creationId xmlns:a16="http://schemas.microsoft.com/office/drawing/2014/main" id="{62EE40F4-A7EC-464A-A396-3CBFB3FCFD8C}"/>
              </a:ext>
            </a:extLst>
          </p:cNvPr>
          <p:cNvSpPr/>
          <p:nvPr/>
        </p:nvSpPr>
        <p:spPr>
          <a:xfrm>
            <a:off x="3278175" y="3116226"/>
            <a:ext cx="801265" cy="90236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D57BF8A7-23D8-44B5-A988-129D0D74662D}"/>
              </a:ext>
            </a:extLst>
          </p:cNvPr>
          <p:cNvSpPr/>
          <p:nvPr/>
        </p:nvSpPr>
        <p:spPr>
          <a:xfrm>
            <a:off x="145251" y="2140342"/>
            <a:ext cx="2646878" cy="286676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E8819D17-AAD6-4573-88C4-B45C0E994EA3}"/>
              </a:ext>
            </a:extLst>
          </p:cNvPr>
          <p:cNvSpPr/>
          <p:nvPr/>
        </p:nvSpPr>
        <p:spPr>
          <a:xfrm>
            <a:off x="145251" y="2140341"/>
            <a:ext cx="2646878" cy="808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+mj-ea"/>
                <a:ea typeface="+mj-ea"/>
              </a:rPr>
              <a:t>状況を明確にする</a:t>
            </a: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28A12563-8172-439E-B56D-2F16CC3C9D92}"/>
              </a:ext>
            </a:extLst>
          </p:cNvPr>
          <p:cNvSpPr/>
          <p:nvPr/>
        </p:nvSpPr>
        <p:spPr>
          <a:xfrm>
            <a:off x="4578444" y="2134027"/>
            <a:ext cx="2646878" cy="286676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62E5036E-517D-4C38-A2F3-07E492FECE72}"/>
              </a:ext>
            </a:extLst>
          </p:cNvPr>
          <p:cNvSpPr/>
          <p:nvPr/>
        </p:nvSpPr>
        <p:spPr>
          <a:xfrm>
            <a:off x="4578444" y="2134026"/>
            <a:ext cx="2646878" cy="808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+mj-ea"/>
                <a:ea typeface="+mj-ea"/>
              </a:rPr>
              <a:t>プレゼンテーションを設計する</a:t>
            </a:r>
            <a:endParaRPr kumimoji="1" lang="ja-JP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A66F4E2C-A6FF-4BF4-911B-4AAEFEC53929}"/>
              </a:ext>
            </a:extLst>
          </p:cNvPr>
          <p:cNvSpPr/>
          <p:nvPr/>
        </p:nvSpPr>
        <p:spPr>
          <a:xfrm>
            <a:off x="9019393" y="2134027"/>
            <a:ext cx="2646877" cy="286676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37C7F655-BBCC-4FD0-ACB1-28E3E861594C}"/>
              </a:ext>
            </a:extLst>
          </p:cNvPr>
          <p:cNvSpPr/>
          <p:nvPr/>
        </p:nvSpPr>
        <p:spPr>
          <a:xfrm>
            <a:off x="9019394" y="2134026"/>
            <a:ext cx="2646876" cy="808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+mj-ea"/>
                <a:ea typeface="+mj-ea"/>
              </a:rPr>
              <a:t>プレゼンテーションを設計する</a:t>
            </a:r>
            <a:endParaRPr kumimoji="1" lang="ja-JP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2" name="矢印: 右 71">
            <a:extLst>
              <a:ext uri="{FF2B5EF4-FFF2-40B4-BE49-F238E27FC236}">
                <a16:creationId xmlns:a16="http://schemas.microsoft.com/office/drawing/2014/main" id="{08AE0FEB-E2AD-44CE-B851-04ECAD24A824}"/>
              </a:ext>
            </a:extLst>
          </p:cNvPr>
          <p:cNvSpPr/>
          <p:nvPr/>
        </p:nvSpPr>
        <p:spPr>
          <a:xfrm>
            <a:off x="7808512" y="3141620"/>
            <a:ext cx="801265" cy="90236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97E4F2AC-4198-4B48-9923-D4428A3A887C}"/>
              </a:ext>
            </a:extLst>
          </p:cNvPr>
          <p:cNvSpPr/>
          <p:nvPr/>
        </p:nvSpPr>
        <p:spPr>
          <a:xfrm>
            <a:off x="9001425" y="3311614"/>
            <a:ext cx="2664845" cy="535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DFCDB35F-1438-448B-A276-2F3638616C29}"/>
              </a:ext>
            </a:extLst>
          </p:cNvPr>
          <p:cNvSpPr txBox="1"/>
          <p:nvPr/>
        </p:nvSpPr>
        <p:spPr>
          <a:xfrm>
            <a:off x="4199998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演劇表現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9F143299-CB99-40EA-B6AF-F87CC994864F}"/>
              </a:ext>
            </a:extLst>
          </p:cNvPr>
          <p:cNvSpPr txBox="1"/>
          <p:nvPr/>
        </p:nvSpPr>
        <p:spPr>
          <a:xfrm>
            <a:off x="5534294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実験</a:t>
            </a:r>
            <a:endParaRPr kumimoji="1" lang="ja-JP" altLang="en-US" sz="2000" b="1" dirty="0">
              <a:solidFill>
                <a:schemeClr val="bg1">
                  <a:lumMod val="65000"/>
                </a:schemeClr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75B6F898-01B6-4C94-9D3F-27C65B8D2A77}"/>
              </a:ext>
            </a:extLst>
          </p:cNvPr>
          <p:cNvSpPr txBox="1"/>
          <p:nvPr/>
        </p:nvSpPr>
        <p:spPr>
          <a:xfrm>
            <a:off x="6366317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結論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77278891-8E5C-405B-9CB2-9006131E44B8}"/>
              </a:ext>
            </a:extLst>
          </p:cNvPr>
          <p:cNvSpPr txBox="1"/>
          <p:nvPr/>
        </p:nvSpPr>
        <p:spPr>
          <a:xfrm>
            <a:off x="7197270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課題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5A86CF34-7A39-4564-A57E-88A65814766D}"/>
              </a:ext>
            </a:extLst>
          </p:cNvPr>
          <p:cNvSpPr txBox="1"/>
          <p:nvPr/>
        </p:nvSpPr>
        <p:spPr>
          <a:xfrm>
            <a:off x="2865702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先行研究</a:t>
            </a:r>
          </a:p>
        </p:txBody>
      </p:sp>
    </p:spTree>
    <p:extLst>
      <p:ext uri="{BB962C8B-B14F-4D97-AF65-F5344CB8AC3E}">
        <p14:creationId xmlns:p14="http://schemas.microsoft.com/office/powerpoint/2010/main" val="1726721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 descr="白い背景と白い文字&#10;&#10;自動的に生成された説明">
            <a:extLst>
              <a:ext uri="{FF2B5EF4-FFF2-40B4-BE49-F238E27FC236}">
                <a16:creationId xmlns:a16="http://schemas.microsoft.com/office/drawing/2014/main" id="{F5BD70D3-274C-4519-AADC-127B77774F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32"/>
          <a:stretch/>
        </p:blipFill>
        <p:spPr>
          <a:xfrm>
            <a:off x="4348534" y="636790"/>
            <a:ext cx="2747272" cy="5173827"/>
          </a:xfrm>
          <a:prstGeom prst="rect">
            <a:avLst/>
          </a:prstGeo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5A72BA-D9FB-4D20-9B6B-DA94B154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6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D08C823-587F-4F77-A6F3-E074C588CD82}"/>
              </a:ext>
            </a:extLst>
          </p:cNvPr>
          <p:cNvCxnSpPr>
            <a:cxnSpLocks/>
          </p:cNvCxnSpPr>
          <p:nvPr/>
        </p:nvCxnSpPr>
        <p:spPr>
          <a:xfrm>
            <a:off x="370703" y="574476"/>
            <a:ext cx="114052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4ECD9C-DB89-4ECC-8CAC-EEA17E0F5A1B}"/>
              </a:ext>
            </a:extLst>
          </p:cNvPr>
          <p:cNvSpPr txBox="1"/>
          <p:nvPr/>
        </p:nvSpPr>
        <p:spPr>
          <a:xfrm>
            <a:off x="370703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目次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CB57C7-342D-4233-84B9-2A9D6222FF17}"/>
              </a:ext>
            </a:extLst>
          </p:cNvPr>
          <p:cNvSpPr txBox="1"/>
          <p:nvPr/>
        </p:nvSpPr>
        <p:spPr>
          <a:xfrm>
            <a:off x="1202726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背景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21B927-B92A-4AE7-ADE4-69E1A096EF5D}"/>
              </a:ext>
            </a:extLst>
          </p:cNvPr>
          <p:cNvSpPr txBox="1"/>
          <p:nvPr/>
        </p:nvSpPr>
        <p:spPr>
          <a:xfrm>
            <a:off x="2034749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目的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FAA9468-5A03-45CC-8535-3B52F5EEEBBB}"/>
              </a:ext>
            </a:extLst>
          </p:cNvPr>
          <p:cNvSpPr txBox="1"/>
          <p:nvPr/>
        </p:nvSpPr>
        <p:spPr>
          <a:xfrm>
            <a:off x="160252" y="6221209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先行研究との違い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FF20C98-FC9A-4085-97F0-C77014416D08}"/>
              </a:ext>
            </a:extLst>
          </p:cNvPr>
          <p:cNvCxnSpPr/>
          <p:nvPr/>
        </p:nvCxnSpPr>
        <p:spPr>
          <a:xfrm>
            <a:off x="0" y="6221209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48242D9-6CBE-4B24-8C4E-C1B8B2CD65E6}"/>
              </a:ext>
            </a:extLst>
          </p:cNvPr>
          <p:cNvSpPr/>
          <p:nvPr/>
        </p:nvSpPr>
        <p:spPr>
          <a:xfrm>
            <a:off x="1608211" y="5831247"/>
            <a:ext cx="8513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金ヨンソ　プレゼンテーション制作法に関する学生向け学習法</a:t>
            </a:r>
            <a:r>
              <a:rPr lang="en-US" altLang="ja-JP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[2016]</a:t>
            </a:r>
            <a:r>
              <a:rPr lang="ja-JP" altLang="en-US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　より引用</a:t>
            </a:r>
            <a:endParaRPr lang="en-US" altLang="ja-JP" dirty="0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F81764CE-F2FE-4A87-A13B-5BED342FAC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32"/>
          <a:stretch/>
        </p:blipFill>
        <p:spPr>
          <a:xfrm>
            <a:off x="4348534" y="657421"/>
            <a:ext cx="2747272" cy="5173827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ABAC8E6-BBEC-4EB3-94C5-10E2C5E75C0E}"/>
              </a:ext>
            </a:extLst>
          </p:cNvPr>
          <p:cNvSpPr txBox="1"/>
          <p:nvPr/>
        </p:nvSpPr>
        <p:spPr>
          <a:xfrm>
            <a:off x="4199998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演劇表現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C467AB2-4EC8-42EE-8954-04C92A3DCBAB}"/>
              </a:ext>
            </a:extLst>
          </p:cNvPr>
          <p:cNvSpPr txBox="1"/>
          <p:nvPr/>
        </p:nvSpPr>
        <p:spPr>
          <a:xfrm>
            <a:off x="5534294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実験</a:t>
            </a:r>
            <a:endParaRPr kumimoji="1" lang="ja-JP" altLang="en-US" sz="2000" b="1" dirty="0">
              <a:solidFill>
                <a:schemeClr val="bg1">
                  <a:lumMod val="65000"/>
                </a:schemeClr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883AE1D-F4AC-422A-9217-2FD92BD0C749}"/>
              </a:ext>
            </a:extLst>
          </p:cNvPr>
          <p:cNvSpPr txBox="1"/>
          <p:nvPr/>
        </p:nvSpPr>
        <p:spPr>
          <a:xfrm>
            <a:off x="6366317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結論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508D517-545E-4008-B430-C01AAE2022FE}"/>
              </a:ext>
            </a:extLst>
          </p:cNvPr>
          <p:cNvSpPr txBox="1"/>
          <p:nvPr/>
        </p:nvSpPr>
        <p:spPr>
          <a:xfrm>
            <a:off x="7197270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課題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5DCB2FD-8321-4103-89E3-F8B0200C8043}"/>
              </a:ext>
            </a:extLst>
          </p:cNvPr>
          <p:cNvSpPr txBox="1"/>
          <p:nvPr/>
        </p:nvSpPr>
        <p:spPr>
          <a:xfrm>
            <a:off x="2865702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00B050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先行研究</a:t>
            </a:r>
          </a:p>
        </p:txBody>
      </p:sp>
    </p:spTree>
    <p:extLst>
      <p:ext uri="{BB962C8B-B14F-4D97-AF65-F5344CB8AC3E}">
        <p14:creationId xmlns:p14="http://schemas.microsoft.com/office/powerpoint/2010/main" val="2021922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 descr="白い背景と白い文字&#10;&#10;自動的に生成された説明">
            <a:extLst>
              <a:ext uri="{FF2B5EF4-FFF2-40B4-BE49-F238E27FC236}">
                <a16:creationId xmlns:a16="http://schemas.microsoft.com/office/drawing/2014/main" id="{F5BD70D3-274C-4519-AADC-127B77774F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32"/>
          <a:stretch/>
        </p:blipFill>
        <p:spPr>
          <a:xfrm>
            <a:off x="2088811" y="657421"/>
            <a:ext cx="2747272" cy="5173827"/>
          </a:xfrm>
          <a:prstGeom prst="rect">
            <a:avLst/>
          </a:prstGeo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5A72BA-D9FB-4D20-9B6B-DA94B154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7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D08C823-587F-4F77-A6F3-E074C588CD82}"/>
              </a:ext>
            </a:extLst>
          </p:cNvPr>
          <p:cNvCxnSpPr>
            <a:cxnSpLocks/>
          </p:cNvCxnSpPr>
          <p:nvPr/>
        </p:nvCxnSpPr>
        <p:spPr>
          <a:xfrm>
            <a:off x="370703" y="574476"/>
            <a:ext cx="114052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4ECD9C-DB89-4ECC-8CAC-EEA17E0F5A1B}"/>
              </a:ext>
            </a:extLst>
          </p:cNvPr>
          <p:cNvSpPr txBox="1"/>
          <p:nvPr/>
        </p:nvSpPr>
        <p:spPr>
          <a:xfrm>
            <a:off x="370703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目次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CB57C7-342D-4233-84B9-2A9D6222FF17}"/>
              </a:ext>
            </a:extLst>
          </p:cNvPr>
          <p:cNvSpPr txBox="1"/>
          <p:nvPr/>
        </p:nvSpPr>
        <p:spPr>
          <a:xfrm>
            <a:off x="1202726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背景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21B927-B92A-4AE7-ADE4-69E1A096EF5D}"/>
              </a:ext>
            </a:extLst>
          </p:cNvPr>
          <p:cNvSpPr txBox="1"/>
          <p:nvPr/>
        </p:nvSpPr>
        <p:spPr>
          <a:xfrm>
            <a:off x="2034749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目的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FAA9468-5A03-45CC-8535-3B52F5EEEBBB}"/>
              </a:ext>
            </a:extLst>
          </p:cNvPr>
          <p:cNvSpPr txBox="1"/>
          <p:nvPr/>
        </p:nvSpPr>
        <p:spPr>
          <a:xfrm>
            <a:off x="160252" y="6221209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先行研究との違い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FF20C98-FC9A-4085-97F0-C77014416D08}"/>
              </a:ext>
            </a:extLst>
          </p:cNvPr>
          <p:cNvCxnSpPr/>
          <p:nvPr/>
        </p:nvCxnSpPr>
        <p:spPr>
          <a:xfrm>
            <a:off x="0" y="6221209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48242D9-6CBE-4B24-8C4E-C1B8B2CD65E6}"/>
              </a:ext>
            </a:extLst>
          </p:cNvPr>
          <p:cNvSpPr/>
          <p:nvPr/>
        </p:nvSpPr>
        <p:spPr>
          <a:xfrm>
            <a:off x="164110" y="5852876"/>
            <a:ext cx="65966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金ヨンソ　プレゼンテーション制作法に関する学生向け学習法</a:t>
            </a:r>
            <a:r>
              <a:rPr lang="en-US" altLang="ja-JP" sz="14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[2016]</a:t>
            </a:r>
            <a:r>
              <a:rPr lang="ja-JP" altLang="en-US" sz="14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　より引用</a:t>
            </a:r>
            <a:endParaRPr lang="en-US" altLang="ja-JP" sz="1400" dirty="0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F81764CE-F2FE-4A87-A13B-5BED342FAC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32"/>
          <a:stretch/>
        </p:blipFill>
        <p:spPr>
          <a:xfrm>
            <a:off x="7355917" y="635033"/>
            <a:ext cx="2747272" cy="5173827"/>
          </a:xfrm>
          <a:prstGeom prst="rect">
            <a:avLst/>
          </a:prstGeom>
        </p:spPr>
      </p:pic>
      <p:sp>
        <p:nvSpPr>
          <p:cNvPr id="16" name="矢印: 右 15">
            <a:extLst>
              <a:ext uri="{FF2B5EF4-FFF2-40B4-BE49-F238E27FC236}">
                <a16:creationId xmlns:a16="http://schemas.microsoft.com/office/drawing/2014/main" id="{C9603FFD-198D-4478-9EE0-9395580DFF47}"/>
              </a:ext>
            </a:extLst>
          </p:cNvPr>
          <p:cNvSpPr/>
          <p:nvPr/>
        </p:nvSpPr>
        <p:spPr>
          <a:xfrm>
            <a:off x="5695367" y="2793150"/>
            <a:ext cx="801265" cy="90236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2F9EABA-7914-4ACD-93A9-3D854AB9345C}"/>
              </a:ext>
            </a:extLst>
          </p:cNvPr>
          <p:cNvSpPr txBox="1"/>
          <p:nvPr/>
        </p:nvSpPr>
        <p:spPr>
          <a:xfrm>
            <a:off x="4199998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演劇表現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F2962C4-6F2F-4F89-B53B-B7CD8BDC00E4}"/>
              </a:ext>
            </a:extLst>
          </p:cNvPr>
          <p:cNvSpPr txBox="1"/>
          <p:nvPr/>
        </p:nvSpPr>
        <p:spPr>
          <a:xfrm>
            <a:off x="5534294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実験</a:t>
            </a:r>
            <a:endParaRPr kumimoji="1" lang="ja-JP" altLang="en-US" sz="2000" b="1" dirty="0">
              <a:solidFill>
                <a:schemeClr val="bg1">
                  <a:lumMod val="65000"/>
                </a:schemeClr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98FDEFC-B8CE-4859-A3CD-58D32536692B}"/>
              </a:ext>
            </a:extLst>
          </p:cNvPr>
          <p:cNvSpPr txBox="1"/>
          <p:nvPr/>
        </p:nvSpPr>
        <p:spPr>
          <a:xfrm>
            <a:off x="6366317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結論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AF8A5E8-D089-4719-A058-9EB1B6B18F16}"/>
              </a:ext>
            </a:extLst>
          </p:cNvPr>
          <p:cNvSpPr txBox="1"/>
          <p:nvPr/>
        </p:nvSpPr>
        <p:spPr>
          <a:xfrm>
            <a:off x="7197270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課題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77620C5-99BC-4A43-BDB0-86C91D716CB2}"/>
              </a:ext>
            </a:extLst>
          </p:cNvPr>
          <p:cNvSpPr txBox="1"/>
          <p:nvPr/>
        </p:nvSpPr>
        <p:spPr>
          <a:xfrm>
            <a:off x="2865702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00B050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先行研究</a:t>
            </a:r>
          </a:p>
        </p:txBody>
      </p:sp>
    </p:spTree>
    <p:extLst>
      <p:ext uri="{BB962C8B-B14F-4D97-AF65-F5344CB8AC3E}">
        <p14:creationId xmlns:p14="http://schemas.microsoft.com/office/powerpoint/2010/main" val="112787371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5A72BA-D9FB-4D20-9B6B-DA94B154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3FC-93FD-491F-9FB7-9F094D22287D}" type="slidenum">
              <a:rPr kumimoji="1" lang="ja-JP" altLang="en-US" smtClean="0"/>
              <a:t>8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D08C823-587F-4F77-A6F3-E074C588CD82}"/>
              </a:ext>
            </a:extLst>
          </p:cNvPr>
          <p:cNvCxnSpPr>
            <a:cxnSpLocks/>
          </p:cNvCxnSpPr>
          <p:nvPr/>
        </p:nvCxnSpPr>
        <p:spPr>
          <a:xfrm>
            <a:off x="370703" y="574476"/>
            <a:ext cx="114052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4ECD9C-DB89-4ECC-8CAC-EEA17E0F5A1B}"/>
              </a:ext>
            </a:extLst>
          </p:cNvPr>
          <p:cNvSpPr txBox="1"/>
          <p:nvPr/>
        </p:nvSpPr>
        <p:spPr>
          <a:xfrm>
            <a:off x="370703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目次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CB57C7-342D-4233-84B9-2A9D6222FF17}"/>
              </a:ext>
            </a:extLst>
          </p:cNvPr>
          <p:cNvSpPr txBox="1"/>
          <p:nvPr/>
        </p:nvSpPr>
        <p:spPr>
          <a:xfrm>
            <a:off x="1202726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背景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21B927-B92A-4AE7-ADE4-69E1A096EF5D}"/>
              </a:ext>
            </a:extLst>
          </p:cNvPr>
          <p:cNvSpPr txBox="1"/>
          <p:nvPr/>
        </p:nvSpPr>
        <p:spPr>
          <a:xfrm>
            <a:off x="2034749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目的</a:t>
            </a:r>
            <a:endParaRPr kumimoji="1" lang="ja-JP" altLang="en-US" sz="2000" b="1" dirty="0">
              <a:solidFill>
                <a:schemeClr val="accent3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FAA9468-5A03-45CC-8535-3B52F5EEEBBB}"/>
              </a:ext>
            </a:extLst>
          </p:cNvPr>
          <p:cNvSpPr txBox="1"/>
          <p:nvPr/>
        </p:nvSpPr>
        <p:spPr>
          <a:xfrm>
            <a:off x="160252" y="6221209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00B05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演劇表現について</a:t>
            </a:r>
            <a:endParaRPr kumimoji="1" lang="ja-JP" altLang="en-US" sz="3200" dirty="0">
              <a:solidFill>
                <a:srgbClr val="00B05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FF20C98-FC9A-4085-97F0-C77014416D08}"/>
              </a:ext>
            </a:extLst>
          </p:cNvPr>
          <p:cNvCxnSpPr/>
          <p:nvPr/>
        </p:nvCxnSpPr>
        <p:spPr>
          <a:xfrm>
            <a:off x="0" y="6221209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BDA8D27-6AB3-4E30-B267-635CCB89031C}"/>
              </a:ext>
            </a:extLst>
          </p:cNvPr>
          <p:cNvSpPr txBox="1"/>
          <p:nvPr/>
        </p:nvSpPr>
        <p:spPr>
          <a:xfrm>
            <a:off x="4199998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00B050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演劇表現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3890FD-86BA-4977-B7F1-1C0E45C9E9FF}"/>
              </a:ext>
            </a:extLst>
          </p:cNvPr>
          <p:cNvSpPr txBox="1"/>
          <p:nvPr/>
        </p:nvSpPr>
        <p:spPr>
          <a:xfrm>
            <a:off x="5534294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実験</a:t>
            </a:r>
            <a:endParaRPr kumimoji="1" lang="ja-JP" altLang="en-US" sz="2000" b="1" dirty="0">
              <a:solidFill>
                <a:schemeClr val="bg1">
                  <a:lumMod val="65000"/>
                </a:schemeClr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7FD00B2-81C3-46CD-8FDB-B7F5374202F3}"/>
              </a:ext>
            </a:extLst>
          </p:cNvPr>
          <p:cNvSpPr txBox="1"/>
          <p:nvPr/>
        </p:nvSpPr>
        <p:spPr>
          <a:xfrm>
            <a:off x="6366317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結論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507A331-9D92-4035-A5FE-414B5E0F57B4}"/>
              </a:ext>
            </a:extLst>
          </p:cNvPr>
          <p:cNvSpPr txBox="1"/>
          <p:nvPr/>
        </p:nvSpPr>
        <p:spPr>
          <a:xfrm>
            <a:off x="7197270" y="17436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課題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85B0B21-9B31-4DEB-B260-366CECF2AA04}"/>
              </a:ext>
            </a:extLst>
          </p:cNvPr>
          <p:cNvSpPr txBox="1"/>
          <p:nvPr/>
        </p:nvSpPr>
        <p:spPr>
          <a:xfrm>
            <a:off x="2865702" y="17436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65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先行研究</a:t>
            </a:r>
          </a:p>
        </p:txBody>
      </p:sp>
    </p:spTree>
    <p:extLst>
      <p:ext uri="{BB962C8B-B14F-4D97-AF65-F5344CB8AC3E}">
        <p14:creationId xmlns:p14="http://schemas.microsoft.com/office/powerpoint/2010/main" val="101953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801</Words>
  <Application>Microsoft Office PowerPoint</Application>
  <PresentationFormat>ワイド画面</PresentationFormat>
  <Paragraphs>405</Paragraphs>
  <Slides>32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7" baseType="lpstr">
      <vt:lpstr>游ゴシック</vt:lpstr>
      <vt:lpstr>游ゴシック Light</vt:lpstr>
      <vt:lpstr>游ゴシック Medium</vt:lpstr>
      <vt:lpstr>Arial</vt:lpstr>
      <vt:lpstr>Office テーマ</vt:lpstr>
      <vt:lpstr>演劇表現を導入した プレゼンテーション話法について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bi16003</dc:creator>
  <cp:lastModifiedBy>bi16003</cp:lastModifiedBy>
  <cp:revision>39</cp:revision>
  <dcterms:created xsi:type="dcterms:W3CDTF">2020-02-03T07:44:32Z</dcterms:created>
  <dcterms:modified xsi:type="dcterms:W3CDTF">2020-02-06T04:05:03Z</dcterms:modified>
</cp:coreProperties>
</file>