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73" r:id="rId5"/>
    <p:sldId id="275" r:id="rId6"/>
    <p:sldId id="308" r:id="rId7"/>
    <p:sldId id="280" r:id="rId8"/>
    <p:sldId id="26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284" r:id="rId17"/>
    <p:sldId id="296" r:id="rId18"/>
    <p:sldId id="300" r:id="rId19"/>
    <p:sldId id="298" r:id="rId20"/>
    <p:sldId id="299" r:id="rId21"/>
    <p:sldId id="297" r:id="rId22"/>
    <p:sldId id="286" r:id="rId23"/>
    <p:sldId id="288" r:id="rId24"/>
    <p:sldId id="289" r:id="rId25"/>
    <p:sldId id="290" r:id="rId26"/>
    <p:sldId id="292" r:id="rId27"/>
    <p:sldId id="293" r:id="rId28"/>
    <p:sldId id="294" r:id="rId29"/>
    <p:sldId id="29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9FE7768-DC14-4741-BDE9-3E9CA8E62718}">
          <p14:sldIdLst>
            <p14:sldId id="256"/>
            <p14:sldId id="257"/>
            <p14:sldId id="258"/>
            <p14:sldId id="273"/>
            <p14:sldId id="275"/>
            <p14:sldId id="308"/>
            <p14:sldId id="280"/>
            <p14:sldId id="260"/>
            <p14:sldId id="301"/>
            <p14:sldId id="302"/>
            <p14:sldId id="303"/>
            <p14:sldId id="304"/>
            <p14:sldId id="305"/>
            <p14:sldId id="306"/>
            <p14:sldId id="307"/>
            <p14:sldId id="284"/>
            <p14:sldId id="296"/>
            <p14:sldId id="300"/>
            <p14:sldId id="298"/>
            <p14:sldId id="299"/>
            <p14:sldId id="297"/>
            <p14:sldId id="286"/>
            <p14:sldId id="288"/>
            <p14:sldId id="289"/>
            <p14:sldId id="290"/>
            <p14:sldId id="292"/>
            <p14:sldId id="293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水原 慶一" initials="水原" lastIdx="7" clrIdx="0">
    <p:extLst>
      <p:ext uri="{19B8F6BF-5375-455C-9EA6-DF929625EA0E}">
        <p15:presenceInfo xmlns:p15="http://schemas.microsoft.com/office/powerpoint/2012/main" userId="水原 慶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AF7B"/>
    <a:srgbClr val="1A9A60"/>
    <a:srgbClr val="20BA74"/>
    <a:srgbClr val="D4C326"/>
    <a:srgbClr val="EBE615"/>
    <a:srgbClr val="D2C120"/>
    <a:srgbClr val="B6A71C"/>
    <a:srgbClr val="F8F210"/>
    <a:srgbClr val="42EA3A"/>
    <a:srgbClr val="B7F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i16061\Desktop\&#21330;&#35542;\&#21330;&#26989;&#30740;&#31350;&#29992;&#12450;&#12531;&#12465;&#12540;&#12488;.csv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r>
              <a:rPr lang="ja-JP" altLang="en-US" dirty="0"/>
              <a:t>企業</a:t>
            </a:r>
            <a:r>
              <a:rPr lang="ja-JP" dirty="0"/>
              <a:t>信頼度が重要だと思うタイミング</a:t>
            </a:r>
          </a:p>
        </c:rich>
      </c:tx>
      <c:layout>
        <c:manualLayout>
          <c:xMode val="edge"/>
          <c:yMode val="edge"/>
          <c:x val="0.27752225986243517"/>
          <c:y val="4.30107526881720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8462997273956133E-2"/>
          <c:y val="0.18350165327003931"/>
          <c:w val="0.89638527028862625"/>
          <c:h val="0.61985749544726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卒業研究用アンケート!$L$13</c:f>
              <c:strCache>
                <c:ptCount val="1"/>
                <c:pt idx="0">
                  <c:v>重要だと思う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卒業研究用アンケート!$K$14:$K$17</c:f>
              <c:strCache>
                <c:ptCount val="4"/>
                <c:pt idx="0">
                  <c:v>①</c:v>
                </c:pt>
                <c:pt idx="1">
                  <c:v>②</c:v>
                </c:pt>
                <c:pt idx="2">
                  <c:v>③</c:v>
                </c:pt>
                <c:pt idx="3">
                  <c:v>④</c:v>
                </c:pt>
              </c:strCache>
            </c:strRef>
          </c:cat>
          <c:val>
            <c:numRef>
              <c:f>卒業研究用アンケート!$L$14:$L$17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9C-4A08-B114-F1DDFA686025}"/>
            </c:ext>
          </c:extLst>
        </c:ser>
        <c:ser>
          <c:idx val="1"/>
          <c:order val="1"/>
          <c:tx>
            <c:strRef>
              <c:f>卒業研究用アンケート!$M$13</c:f>
              <c:strCache>
                <c:ptCount val="1"/>
                <c:pt idx="0">
                  <c:v>重要だと思わない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卒業研究用アンケート!$M$14:$M$17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9C-4A08-B114-F1DDFA686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2685152"/>
        <c:axId val="622685480"/>
      </c:barChart>
      <c:catAx>
        <c:axId val="622685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ja-JP"/>
          </a:p>
        </c:txPr>
        <c:crossAx val="622685480"/>
        <c:crosses val="autoZero"/>
        <c:auto val="1"/>
        <c:lblAlgn val="ctr"/>
        <c:lblOffset val="100"/>
        <c:noMultiLvlLbl val="0"/>
      </c:catAx>
      <c:valAx>
        <c:axId val="622685480"/>
        <c:scaling>
          <c:orientation val="minMax"/>
          <c:max val="4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pPr>
            <a:endParaRPr lang="ja-JP"/>
          </a:p>
        </c:txPr>
        <c:crossAx val="62268515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344414186880562"/>
          <c:y val="0.87378932616070493"/>
          <c:w val="0.19284380172454771"/>
          <c:h val="9.86111111111111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+mn-ea"/>
          <a:ea typeface="+mn-ea"/>
        </a:defRPr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0.00681</cdr:x>
      <cdr:y>0.08952</cdr:y>
    </cdr:from>
    <cdr:to>
      <cdr:x>0.17786</cdr:x>
      <cdr:y>0.19368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33411A8-4FC9-49E0-9CD6-30B33A23CDCE}"/>
            </a:ext>
          </a:extLst>
        </cdr:cNvPr>
        <cdr:cNvSpPr txBox="1"/>
      </cdr:nvSpPr>
      <cdr:spPr>
        <a:xfrm xmlns:a="http://schemas.openxmlformats.org/drawingml/2006/main">
          <a:off x="38077" y="343958"/>
          <a:ext cx="955865" cy="4002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900" dirty="0">
              <a:latin typeface="BIZ UDPゴシック R" panose="020B0400000000000000" pitchFamily="50" charset="-128"/>
              <a:ea typeface="BIZ UDPゴシック R" panose="020B0400000000000000" pitchFamily="50" charset="-128"/>
            </a:rPr>
            <a:t>(</a:t>
          </a:r>
          <a:r>
            <a:rPr lang="ja-JP" altLang="en-US" sz="900" dirty="0">
              <a:latin typeface="BIZ UDPゴシック R" panose="020B0400000000000000" pitchFamily="50" charset="-128"/>
              <a:ea typeface="BIZ UDPゴシック R" panose="020B0400000000000000" pitchFamily="50" charset="-128"/>
            </a:rPr>
            <a:t>人</a:t>
          </a:r>
          <a:r>
            <a:rPr lang="en-US" altLang="ja-JP" sz="900" dirty="0">
              <a:latin typeface="BIZ UDPゴシック R" panose="020B0400000000000000" pitchFamily="50" charset="-128"/>
              <a:ea typeface="BIZ UDPゴシック R" panose="020B0400000000000000" pitchFamily="50" charset="-128"/>
            </a:rPr>
            <a:t>)</a:t>
          </a:r>
          <a:endParaRPr lang="ja-JP" altLang="en-US" sz="900" dirty="0">
            <a:latin typeface="BIZ UDPゴシック R" panose="020B0400000000000000" pitchFamily="50" charset="-128"/>
            <a:ea typeface="BIZ UDPゴシック R" panose="020B0400000000000000" pitchFamily="50" charset="-128"/>
          </a:endParaRPr>
        </a:p>
      </cdr:txBody>
    </cdr:sp>
  </cdr:relSizeAnchor>
  <cdr:relSizeAnchor xmlns:cdr="http://schemas.openxmlformats.org/drawingml/2006/chartDrawing">
    <cdr:from>
      <cdr:x>0.10463</cdr:x>
      <cdr:y>0.87605</cdr:y>
    </cdr:from>
    <cdr:to>
      <cdr:x>0.27285</cdr:x>
      <cdr:y>0.96335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96E6033A-D826-4B02-ADF7-6B4D45EC4DC3}"/>
            </a:ext>
          </a:extLst>
        </cdr:cNvPr>
        <cdr:cNvSpPr txBox="1"/>
      </cdr:nvSpPr>
      <cdr:spPr>
        <a:xfrm xmlns:a="http://schemas.openxmlformats.org/drawingml/2006/main">
          <a:off x="587696" y="3364451"/>
          <a:ext cx="944880" cy="33528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100" dirty="0">
              <a:latin typeface="BIZ UDPゴシック R" panose="020B0400000000000000" pitchFamily="50" charset="-128"/>
              <a:ea typeface="BIZ UDPゴシック R" panose="020B0400000000000000" pitchFamily="50" charset="-128"/>
            </a:rPr>
            <a:t>立ち上げ期</a:t>
          </a:r>
        </a:p>
      </cdr:txBody>
    </cdr:sp>
  </cdr:relSizeAnchor>
  <cdr:relSizeAnchor xmlns:cdr="http://schemas.openxmlformats.org/drawingml/2006/chartDrawing">
    <cdr:from>
      <cdr:x>0.3575</cdr:x>
      <cdr:y>0.87605</cdr:y>
    </cdr:from>
    <cdr:to>
      <cdr:x>0.46468</cdr:x>
      <cdr:y>0.94351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462B79FF-E2B3-4420-B1A8-7AB4D2547C17}"/>
            </a:ext>
          </a:extLst>
        </cdr:cNvPr>
        <cdr:cNvSpPr txBox="1"/>
      </cdr:nvSpPr>
      <cdr:spPr>
        <a:xfrm xmlns:a="http://schemas.openxmlformats.org/drawingml/2006/main">
          <a:off x="2008050" y="3364451"/>
          <a:ext cx="601980" cy="25908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100" dirty="0">
              <a:latin typeface="BIZ UDPゴシック R" panose="020B0400000000000000" pitchFamily="50" charset="-128"/>
              <a:ea typeface="BIZ UDPゴシック R" panose="020B0400000000000000" pitchFamily="50" charset="-128"/>
            </a:rPr>
            <a:t>普及期</a:t>
          </a:r>
        </a:p>
      </cdr:txBody>
    </cdr:sp>
  </cdr:relSizeAnchor>
  <cdr:relSizeAnchor xmlns:cdr="http://schemas.openxmlformats.org/drawingml/2006/chartDrawing">
    <cdr:from>
      <cdr:x>0.57509</cdr:x>
      <cdr:y>0.87387</cdr:y>
    </cdr:from>
    <cdr:to>
      <cdr:x>0.6852</cdr:x>
      <cdr:y>0.9572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AA316148-97FB-4501-8BB0-AFE33401A634}"/>
            </a:ext>
          </a:extLst>
        </cdr:cNvPr>
        <cdr:cNvSpPr txBox="1"/>
      </cdr:nvSpPr>
      <cdr:spPr>
        <a:xfrm xmlns:a="http://schemas.openxmlformats.org/drawingml/2006/main">
          <a:off x="3230228" y="3356062"/>
          <a:ext cx="618454" cy="32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ja-JP" altLang="en-US" sz="1100" dirty="0">
              <a:latin typeface="BIZ UDPゴシック R" panose="020B0400000000000000" pitchFamily="50" charset="-128"/>
              <a:ea typeface="BIZ UDPゴシック R" panose="020B0400000000000000" pitchFamily="50" charset="-128"/>
            </a:rPr>
            <a:t>持続期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373F9-3002-4F38-A724-7B58381A70F8}" type="datetimeFigureOut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79DDF-1F5D-47D5-93FD-6C4C64765B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84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556" y="63125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8565-2692-4BC4-A562-30DCAC435533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ja-JP"/>
              <a:t>Copyright © mika_aqua_inf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 marL="0" indent="0">
                <a:buFontTx/>
                <a:buNone/>
              </a:pPr>
              <a:t>‹#›</a:t>
            </a:fld>
            <a:r>
              <a:rPr lang="en-US" altLang="ja-JP"/>
              <a:t>-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8E51831-0ADF-420F-BC69-8930FF1CDA34}"/>
              </a:ext>
            </a:extLst>
          </p:cNvPr>
          <p:cNvSpPr/>
          <p:nvPr userDrawn="1"/>
        </p:nvSpPr>
        <p:spPr>
          <a:xfrm>
            <a:off x="654739" y="2981416"/>
            <a:ext cx="783452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DCBEB4A-A214-491B-BD11-B6E82D66326B}"/>
              </a:ext>
            </a:extLst>
          </p:cNvPr>
          <p:cNvSpPr/>
          <p:nvPr userDrawn="1"/>
        </p:nvSpPr>
        <p:spPr>
          <a:xfrm>
            <a:off x="654739" y="3095385"/>
            <a:ext cx="783452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3849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F546-070C-4F88-88B9-DDBD8CFF1371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© mika_aqua_inf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60E-5CF1-4FDF-B6DB-AFF216D7E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03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9C43-945A-4827-B62C-B45963B0848E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© mika_aqua_inf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60E-5CF1-4FDF-B6DB-AFF216D7E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43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842" y="-9119"/>
            <a:ext cx="7886700" cy="1325563"/>
          </a:xfrm>
        </p:spPr>
        <p:txBody>
          <a:bodyPr/>
          <a:lstStyle>
            <a:lvl1pPr>
              <a:defRPr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1pPr>
            <a:lvl2pPr marL="6858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2pPr>
            <a:lvl3pPr marL="11430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3pPr>
            <a:lvl4pPr marL="16002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4pPr>
            <a:lvl5pPr marL="2057400" indent="-22860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5pPr>
          </a:lstStyle>
          <a:p>
            <a:pPr lvl="0"/>
            <a:r>
              <a:rPr lang="ja-JP" altLang="en-US" dirty="0"/>
              <a:t> マスター テキストの書式設定</a:t>
            </a:r>
          </a:p>
          <a:p>
            <a:pPr lvl="1"/>
            <a:r>
              <a:rPr lang="ja-JP" altLang="en-US" dirty="0"/>
              <a:t> 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 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 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 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1pPr>
          </a:lstStyle>
          <a:p>
            <a:fld id="{BFFD8CC0-B79D-4BB3-A1F2-F37B408C1AAB}" type="datetime1">
              <a:rPr kumimoji="1" lang="ja-JP" altLang="en-US" smtClean="0"/>
              <a:pPr/>
              <a:t>2020/2/5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1pPr>
          </a:lstStyle>
          <a:p>
            <a:r>
              <a:rPr lang="en-US" altLang="ja-JP"/>
              <a:t>Copyright © mika_aqua_inf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1pPr>
          </a:lstStyle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‹#›</a:t>
            </a:fld>
            <a:r>
              <a:rPr lang="en-US" altLang="ja-JP"/>
              <a:t>-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2B3563A-4D79-447E-AA36-693234EF833D}"/>
              </a:ext>
            </a:extLst>
          </p:cNvPr>
          <p:cNvSpPr/>
          <p:nvPr userDrawn="1"/>
        </p:nvSpPr>
        <p:spPr>
          <a:xfrm>
            <a:off x="270842" y="1027963"/>
            <a:ext cx="783452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chemeClr val="accent1"/>
              </a:solidFill>
              <a:latin typeface="BIZ UDPゴシック R" panose="020B0400000000000000" pitchFamily="50" charset="-128"/>
              <a:ea typeface="BIZ UDPゴシック R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B21323-287B-4B5C-888F-ACE8D2D02D16}"/>
              </a:ext>
            </a:extLst>
          </p:cNvPr>
          <p:cNvSpPr/>
          <p:nvPr userDrawn="1"/>
        </p:nvSpPr>
        <p:spPr>
          <a:xfrm>
            <a:off x="455958" y="1131517"/>
            <a:ext cx="8688041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solidFill>
                <a:schemeClr val="accent1"/>
              </a:solidFill>
              <a:latin typeface="BIZ UDPゴシック R" panose="020B0400000000000000" pitchFamily="50" charset="-128"/>
              <a:ea typeface="BIZ UDPゴシック R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382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F752-1D30-417F-B63A-85FD36F4658F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© mika_aqua_inf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60E-5CF1-4FDF-B6DB-AFF216D7E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96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CB444-B499-40FC-9167-C2E8483021EB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© mika_aqua_inf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60E-5CF1-4FDF-B6DB-AFF216D7E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79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05-6751-4CCD-8066-D85BE93E668B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© mika_aqua_inf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60E-5CF1-4FDF-B6DB-AFF216D7E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51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BB22-5E5D-4FDB-976C-EE12989076AE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© mika_aqua_inf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60E-5CF1-4FDF-B6DB-AFF216D7E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10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58F3-DC02-4E75-A111-2CA984093665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© mika_aqua_inf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60E-5CF1-4FDF-B6DB-AFF216D7E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51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C01C-8CD9-4109-A1B8-B97169016DA4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© mika_aqua_inf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60E-5CF1-4FDF-B6DB-AFF216D7E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96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0650-3031-4FFF-8BA2-D18F2ACD36BF}" type="datetime1">
              <a:rPr kumimoji="1" lang="ja-JP" altLang="en-US" smtClean="0"/>
              <a:t>2020/2/5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Copyright © mika_aqua_inf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460E-5CF1-4FDF-B6DB-AFF216D7EB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01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1pPr>
          </a:lstStyle>
          <a:p>
            <a:fld id="{6EEB85B0-1577-495B-AEC5-ADE2D96C98BF}" type="datetime1">
              <a:rPr lang="ja-JP" altLang="en-US" smtClean="0"/>
              <a:pPr/>
              <a:t>2020/2/5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1pPr>
          </a:lstStyle>
          <a:p>
            <a:r>
              <a:rPr lang="en-US" altLang="ja-JP"/>
              <a:t>Copyright © mika_aqua_inf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IZ UDPゴシック R" panose="020B0400000000000000" pitchFamily="50" charset="-128"/>
                <a:ea typeface="BIZ UDPゴシック R" panose="020B0400000000000000" pitchFamily="50" charset="-128"/>
              </a:defRPr>
            </a:lvl1pPr>
          </a:lstStyle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‹#›</a:t>
            </a:fld>
            <a:r>
              <a:rPr lang="en-US" altLang="ja-JP"/>
              <a:t>-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582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BIZ UDPゴシック R" panose="020B0400000000000000" pitchFamily="50" charset="-128"/>
          <a:ea typeface="BIZ UDPゴシック R" panose="020B0400000000000000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BIZ UDPゴシック R" panose="020B0400000000000000" pitchFamily="50" charset="-128"/>
          <a:ea typeface="BIZ UDPゴシック R" panose="020B0400000000000000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BIZ UDPゴシック R" panose="020B0400000000000000" pitchFamily="50" charset="-128"/>
          <a:ea typeface="BIZ UDPゴシック R" panose="020B0400000000000000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BIZ UDPゴシック R" panose="020B0400000000000000" pitchFamily="50" charset="-128"/>
          <a:ea typeface="BIZ UDPゴシック R" panose="020B0400000000000000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 R" panose="020B0400000000000000" pitchFamily="50" charset="-128"/>
          <a:ea typeface="BIZ UDPゴシック R" panose="020B0400000000000000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BIZ UDPゴシック R" panose="020B0400000000000000" pitchFamily="50" charset="-128"/>
          <a:ea typeface="BIZ UDPゴシック R" panose="020B0400000000000000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E6675-EB28-47C5-B905-08A9F25DF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64179"/>
            <a:ext cx="7772400" cy="1589549"/>
          </a:xfrm>
        </p:spPr>
        <p:txBody>
          <a:bodyPr>
            <a:noAutofit/>
          </a:bodyPr>
          <a:lstStyle/>
          <a:p>
            <a:r>
              <a:rPr kumimoji="1" lang="ja-JP" altLang="en-US" sz="3600" dirty="0"/>
              <a:t>普及フェーズに応じた</a:t>
            </a:r>
            <a:br>
              <a:rPr kumimoji="1" lang="en-US" altLang="ja-JP" sz="3600" dirty="0"/>
            </a:br>
            <a:r>
              <a:rPr kumimoji="1" lang="ja-JP" altLang="en-US" sz="3600" dirty="0"/>
              <a:t>シェアリングサービス</a:t>
            </a:r>
            <a:r>
              <a:rPr lang="ja-JP" altLang="en-US" sz="3600" dirty="0"/>
              <a:t>評価方式の</a:t>
            </a:r>
            <a:r>
              <a:rPr kumimoji="1" lang="ja-JP" altLang="en-US" sz="3600" dirty="0"/>
              <a:t>提案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950FE6A-37C1-46FF-9A7B-1E2B08A5E2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ja-JP" altLang="en-US" dirty="0"/>
              <a:t>行動情報学科</a:t>
            </a:r>
            <a:r>
              <a:rPr lang="en-US" altLang="ja-JP" dirty="0"/>
              <a:t>4</a:t>
            </a:r>
            <a:r>
              <a:rPr lang="ja-JP" altLang="en-US" dirty="0"/>
              <a:t>年</a:t>
            </a:r>
            <a:endParaRPr lang="en-US" altLang="ja-JP" dirty="0"/>
          </a:p>
          <a:p>
            <a:pPr algn="r"/>
            <a:r>
              <a:rPr lang="ja-JP" altLang="en-US" dirty="0"/>
              <a:t>湯浦研究室</a:t>
            </a:r>
            <a:endParaRPr lang="en-US" altLang="ja-JP" dirty="0"/>
          </a:p>
          <a:p>
            <a:pPr algn="r"/>
            <a:r>
              <a:rPr kumimoji="1" lang="ja-JP" altLang="en-US" dirty="0"/>
              <a:t>水原慶一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CA1714-A628-4F92-A101-5FACA6D00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 marL="0" indent="0">
                <a:buNone/>
              </a:pPr>
              <a:t>1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385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研究概要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10</a:t>
            </a:fld>
            <a:r>
              <a:rPr lang="en-US" altLang="ja-JP"/>
              <a:t>-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15A162-4AD6-4937-84E7-08DDA482DC21}"/>
              </a:ext>
            </a:extLst>
          </p:cNvPr>
          <p:cNvSpPr txBox="1"/>
          <p:nvPr/>
        </p:nvSpPr>
        <p:spPr>
          <a:xfrm>
            <a:off x="270842" y="1703070"/>
            <a:ext cx="8446770" cy="1309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/>
              <a:t>事例集における信頼関係の構築方法</a:t>
            </a:r>
            <a:r>
              <a:rPr lang="ja-JP" altLang="ja-JP" sz="2800" dirty="0"/>
              <a:t>を</a:t>
            </a:r>
            <a:r>
              <a:rPr lang="ja-JP" altLang="en-US" sz="2800" dirty="0"/>
              <a:t>分析し</a:t>
            </a:r>
            <a:endParaRPr lang="ja-JP" altLang="ja-JP" sz="28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信頼度を評価する</a:t>
            </a:r>
            <a:r>
              <a:rPr lang="ja-JP" altLang="ja-JP" sz="2800" dirty="0"/>
              <a:t>チェックリストを</a:t>
            </a:r>
            <a:r>
              <a:rPr lang="ja-JP" altLang="en-US" sz="2800" dirty="0"/>
              <a:t>作成</a:t>
            </a:r>
            <a:endParaRPr lang="ja-JP" altLang="ja-JP" sz="2800" dirty="0"/>
          </a:p>
        </p:txBody>
      </p:sp>
      <p:pic>
        <p:nvPicPr>
          <p:cNvPr id="7" name="グラフィックス 6" descr="チェックリスト">
            <a:extLst>
              <a:ext uri="{FF2B5EF4-FFF2-40B4-BE49-F238E27FC236}">
                <a16:creationId xmlns:a16="http://schemas.microsoft.com/office/drawing/2014/main" id="{5CDE9970-24CB-467B-9C83-302B35416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2169" y="4061474"/>
            <a:ext cx="1828801" cy="1828801"/>
          </a:xfrm>
          <a:prstGeom prst="rect">
            <a:avLst/>
          </a:prstGeom>
        </p:spPr>
      </p:pic>
      <p:pic>
        <p:nvPicPr>
          <p:cNvPr id="9" name="グラフィックス 8" descr="棒グラフ (上昇)">
            <a:extLst>
              <a:ext uri="{FF2B5EF4-FFF2-40B4-BE49-F238E27FC236}">
                <a16:creationId xmlns:a16="http://schemas.microsoft.com/office/drawing/2014/main" id="{197252F7-51B8-43A6-B03C-C1AE7947DD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7032" y="3274579"/>
            <a:ext cx="1554799" cy="1554799"/>
          </a:xfrm>
          <a:prstGeom prst="rect">
            <a:avLst/>
          </a:prstGeom>
        </p:spPr>
      </p:pic>
      <p:pic>
        <p:nvPicPr>
          <p:cNvPr id="11" name="グラフィックス 10" descr="棒グラフ (下降)">
            <a:extLst>
              <a:ext uri="{FF2B5EF4-FFF2-40B4-BE49-F238E27FC236}">
                <a16:creationId xmlns:a16="http://schemas.microsoft.com/office/drawing/2014/main" id="{55DA9C23-D48D-4A55-826A-C45A941380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57032" y="4870291"/>
            <a:ext cx="1554799" cy="1554799"/>
          </a:xfrm>
          <a:prstGeom prst="rect">
            <a:avLst/>
          </a:prstGeom>
        </p:spPr>
      </p:pic>
      <p:sp>
        <p:nvSpPr>
          <p:cNvPr id="12" name="矢印: 右 11">
            <a:extLst>
              <a:ext uri="{FF2B5EF4-FFF2-40B4-BE49-F238E27FC236}">
                <a16:creationId xmlns:a16="http://schemas.microsoft.com/office/drawing/2014/main" id="{3A3E3B08-F98E-42E5-A53F-FFBB06231B55}"/>
              </a:ext>
            </a:extLst>
          </p:cNvPr>
          <p:cNvSpPr/>
          <p:nvPr/>
        </p:nvSpPr>
        <p:spPr>
          <a:xfrm>
            <a:off x="3811905" y="4621544"/>
            <a:ext cx="1520190" cy="70866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37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研究概要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11</a:t>
            </a:fld>
            <a:r>
              <a:rPr lang="en-US" altLang="ja-JP"/>
              <a:t>-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15A162-4AD6-4937-84E7-08DDA482DC21}"/>
              </a:ext>
            </a:extLst>
          </p:cNvPr>
          <p:cNvSpPr txBox="1"/>
          <p:nvPr/>
        </p:nvSpPr>
        <p:spPr>
          <a:xfrm>
            <a:off x="270842" y="1703070"/>
            <a:ext cx="8446770" cy="1309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/>
              <a:t>事例集における信頼関係の構築方法</a:t>
            </a:r>
            <a:r>
              <a:rPr lang="ja-JP" altLang="ja-JP" sz="2800" dirty="0"/>
              <a:t>を</a:t>
            </a:r>
            <a:r>
              <a:rPr lang="ja-JP" altLang="en-US" sz="2800" dirty="0"/>
              <a:t>分析し</a:t>
            </a:r>
            <a:endParaRPr lang="ja-JP" altLang="ja-JP" sz="28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信頼度を評価する</a:t>
            </a:r>
            <a:r>
              <a:rPr lang="ja-JP" altLang="ja-JP" sz="2800" dirty="0"/>
              <a:t>チェックリストを</a:t>
            </a:r>
            <a:r>
              <a:rPr lang="ja-JP" altLang="en-US" sz="2800" dirty="0"/>
              <a:t>作成</a:t>
            </a:r>
            <a:endParaRPr lang="ja-JP" altLang="ja-JP" sz="2800" dirty="0"/>
          </a:p>
        </p:txBody>
      </p:sp>
      <p:pic>
        <p:nvPicPr>
          <p:cNvPr id="7" name="グラフィックス 6" descr="チェックリスト">
            <a:extLst>
              <a:ext uri="{FF2B5EF4-FFF2-40B4-BE49-F238E27FC236}">
                <a16:creationId xmlns:a16="http://schemas.microsoft.com/office/drawing/2014/main" id="{5CDE9970-24CB-467B-9C83-302B35416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2169" y="4061474"/>
            <a:ext cx="1828801" cy="1828801"/>
          </a:xfrm>
          <a:prstGeom prst="rect">
            <a:avLst/>
          </a:prstGeom>
        </p:spPr>
      </p:pic>
      <p:pic>
        <p:nvPicPr>
          <p:cNvPr id="9" name="グラフィックス 8" descr="棒グラフ (上昇)">
            <a:extLst>
              <a:ext uri="{FF2B5EF4-FFF2-40B4-BE49-F238E27FC236}">
                <a16:creationId xmlns:a16="http://schemas.microsoft.com/office/drawing/2014/main" id="{197252F7-51B8-43A6-B03C-C1AE7947DD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7032" y="3274579"/>
            <a:ext cx="1554799" cy="1554799"/>
          </a:xfrm>
          <a:prstGeom prst="rect">
            <a:avLst/>
          </a:prstGeom>
        </p:spPr>
      </p:pic>
      <p:pic>
        <p:nvPicPr>
          <p:cNvPr id="11" name="グラフィックス 10" descr="棒グラフ (下降)">
            <a:extLst>
              <a:ext uri="{FF2B5EF4-FFF2-40B4-BE49-F238E27FC236}">
                <a16:creationId xmlns:a16="http://schemas.microsoft.com/office/drawing/2014/main" id="{55DA9C23-D48D-4A55-826A-C45A941380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57032" y="4870291"/>
            <a:ext cx="1554799" cy="1554799"/>
          </a:xfrm>
          <a:prstGeom prst="rect">
            <a:avLst/>
          </a:prstGeom>
        </p:spPr>
      </p:pic>
      <p:sp>
        <p:nvSpPr>
          <p:cNvPr id="12" name="矢印: 右 11">
            <a:extLst>
              <a:ext uri="{FF2B5EF4-FFF2-40B4-BE49-F238E27FC236}">
                <a16:creationId xmlns:a16="http://schemas.microsoft.com/office/drawing/2014/main" id="{3A3E3B08-F98E-42E5-A53F-FFBB06231B55}"/>
              </a:ext>
            </a:extLst>
          </p:cNvPr>
          <p:cNvSpPr/>
          <p:nvPr/>
        </p:nvSpPr>
        <p:spPr>
          <a:xfrm>
            <a:off x="3811905" y="4621544"/>
            <a:ext cx="1520190" cy="70866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研究概要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12</a:t>
            </a:fld>
            <a:r>
              <a:rPr lang="en-US" altLang="ja-JP"/>
              <a:t>-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15A162-4AD6-4937-84E7-08DDA482DC21}"/>
              </a:ext>
            </a:extLst>
          </p:cNvPr>
          <p:cNvSpPr txBox="1"/>
          <p:nvPr/>
        </p:nvSpPr>
        <p:spPr>
          <a:xfrm>
            <a:off x="270842" y="1703070"/>
            <a:ext cx="8446770" cy="1309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/>
              <a:t>事例集における信頼関係の構築方法</a:t>
            </a:r>
            <a:r>
              <a:rPr lang="ja-JP" altLang="ja-JP" sz="2800" dirty="0"/>
              <a:t>を</a:t>
            </a:r>
            <a:r>
              <a:rPr lang="ja-JP" altLang="en-US" sz="2800" dirty="0"/>
              <a:t>分析し</a:t>
            </a:r>
            <a:endParaRPr lang="ja-JP" altLang="ja-JP" sz="28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信頼度を評価する</a:t>
            </a:r>
            <a:r>
              <a:rPr lang="ja-JP" altLang="ja-JP" sz="2800" dirty="0"/>
              <a:t>チェックリストを</a:t>
            </a:r>
            <a:r>
              <a:rPr lang="ja-JP" altLang="en-US" sz="2800" dirty="0"/>
              <a:t>作成</a:t>
            </a:r>
            <a:endParaRPr lang="ja-JP" altLang="ja-JP" sz="2800" dirty="0"/>
          </a:p>
        </p:txBody>
      </p:sp>
      <p:pic>
        <p:nvPicPr>
          <p:cNvPr id="7" name="グラフィックス 6" descr="チェックリスト">
            <a:extLst>
              <a:ext uri="{FF2B5EF4-FFF2-40B4-BE49-F238E27FC236}">
                <a16:creationId xmlns:a16="http://schemas.microsoft.com/office/drawing/2014/main" id="{5CDE9970-24CB-467B-9C83-302B35416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2169" y="4061474"/>
            <a:ext cx="1828801" cy="1828801"/>
          </a:xfrm>
          <a:prstGeom prst="rect">
            <a:avLst/>
          </a:prstGeom>
        </p:spPr>
      </p:pic>
      <p:pic>
        <p:nvPicPr>
          <p:cNvPr id="9" name="グラフィックス 8" descr="棒グラフ (上昇)">
            <a:extLst>
              <a:ext uri="{FF2B5EF4-FFF2-40B4-BE49-F238E27FC236}">
                <a16:creationId xmlns:a16="http://schemas.microsoft.com/office/drawing/2014/main" id="{197252F7-51B8-43A6-B03C-C1AE7947DD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7032" y="3274579"/>
            <a:ext cx="1554799" cy="1554799"/>
          </a:xfrm>
          <a:prstGeom prst="rect">
            <a:avLst/>
          </a:prstGeom>
        </p:spPr>
      </p:pic>
      <p:pic>
        <p:nvPicPr>
          <p:cNvPr id="11" name="グラフィックス 10" descr="棒グラフ (下降)">
            <a:extLst>
              <a:ext uri="{FF2B5EF4-FFF2-40B4-BE49-F238E27FC236}">
                <a16:creationId xmlns:a16="http://schemas.microsoft.com/office/drawing/2014/main" id="{55DA9C23-D48D-4A55-826A-C45A941380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57032" y="4870291"/>
            <a:ext cx="1554799" cy="1554799"/>
          </a:xfrm>
          <a:prstGeom prst="rect">
            <a:avLst/>
          </a:prstGeom>
        </p:spPr>
      </p:pic>
      <p:sp>
        <p:nvSpPr>
          <p:cNvPr id="12" name="矢印: 右 11">
            <a:extLst>
              <a:ext uri="{FF2B5EF4-FFF2-40B4-BE49-F238E27FC236}">
                <a16:creationId xmlns:a16="http://schemas.microsoft.com/office/drawing/2014/main" id="{3A3E3B08-F98E-42E5-A53F-FFBB06231B55}"/>
              </a:ext>
            </a:extLst>
          </p:cNvPr>
          <p:cNvSpPr/>
          <p:nvPr/>
        </p:nvSpPr>
        <p:spPr>
          <a:xfrm>
            <a:off x="3811905" y="4621544"/>
            <a:ext cx="1520190" cy="70866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02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6FD81-F487-4058-A58C-3F063B75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アンケート調査と考察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B8DF2A-266C-4093-9CD4-A3A4D8CC0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4290"/>
            <a:ext cx="7886700" cy="6575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アンケート調査の流れ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BD7389-72E4-44EA-B359-303B48C2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13</a:t>
            </a:fld>
            <a:r>
              <a:rPr lang="en-US" altLang="ja-JP"/>
              <a:t>-</a:t>
            </a:r>
            <a:endParaRPr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B52CCB1-5468-4D99-AC16-D36FFE6EA1F3}"/>
              </a:ext>
            </a:extLst>
          </p:cNvPr>
          <p:cNvGrpSpPr/>
          <p:nvPr/>
        </p:nvGrpSpPr>
        <p:grpSpPr>
          <a:xfrm>
            <a:off x="769459" y="2940077"/>
            <a:ext cx="7275583" cy="2715570"/>
            <a:chOff x="1707671" y="3607965"/>
            <a:chExt cx="4750278" cy="1668174"/>
          </a:xfrm>
        </p:grpSpPr>
        <p:sp>
          <p:nvSpPr>
            <p:cNvPr id="6" name="矢印: 五方向 5">
              <a:extLst>
                <a:ext uri="{FF2B5EF4-FFF2-40B4-BE49-F238E27FC236}">
                  <a16:creationId xmlns:a16="http://schemas.microsoft.com/office/drawing/2014/main" id="{29DF57C4-54CB-4F83-A4E1-9F4BB764A666}"/>
                </a:ext>
              </a:extLst>
            </p:cNvPr>
            <p:cNvSpPr/>
            <p:nvPr/>
          </p:nvSpPr>
          <p:spPr>
            <a:xfrm>
              <a:off x="1707671" y="4237341"/>
              <a:ext cx="1343290" cy="1038798"/>
            </a:xfrm>
            <a:prstGeom prst="homePlate">
              <a:avLst>
                <a:gd name="adj" fmla="val 2006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シェアナビの利用</a:t>
              </a:r>
              <a:endParaRPr kumimoji="1" lang="en-US" altLang="ja-JP" sz="16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（</a:t>
              </a:r>
              <a:r>
                <a:rPr kumimoji="1" lang="en-US" altLang="ja-JP" sz="1600" dirty="0">
                  <a:solidFill>
                    <a:schemeClr val="tx1"/>
                  </a:solidFill>
                  <a:latin typeface="+mn-ea"/>
                </a:rPr>
                <a:t>5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分）</a:t>
              </a:r>
            </a:p>
          </p:txBody>
        </p:sp>
        <p:sp>
          <p:nvSpPr>
            <p:cNvPr id="7" name="矢印: 五方向 6">
              <a:extLst>
                <a:ext uri="{FF2B5EF4-FFF2-40B4-BE49-F238E27FC236}">
                  <a16:creationId xmlns:a16="http://schemas.microsoft.com/office/drawing/2014/main" id="{C52204B7-4F2A-4BE6-8367-F559913526D9}"/>
                </a:ext>
              </a:extLst>
            </p:cNvPr>
            <p:cNvSpPr/>
            <p:nvPr/>
          </p:nvSpPr>
          <p:spPr>
            <a:xfrm>
              <a:off x="5095780" y="4236438"/>
              <a:ext cx="1362169" cy="1038798"/>
            </a:xfrm>
            <a:prstGeom prst="homePlate">
              <a:avLst>
                <a:gd name="adj" fmla="val 2006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シェアナビ</a:t>
              </a:r>
              <a:endParaRPr kumimoji="1" lang="en-US" altLang="ja-JP" sz="16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に関する</a:t>
              </a:r>
            </a:p>
          </p:txBody>
        </p:sp>
        <p:sp>
          <p:nvSpPr>
            <p:cNvPr id="8" name="矢印: 五方向 7">
              <a:extLst>
                <a:ext uri="{FF2B5EF4-FFF2-40B4-BE49-F238E27FC236}">
                  <a16:creationId xmlns:a16="http://schemas.microsoft.com/office/drawing/2014/main" id="{5F6319EB-9DAE-4D9E-B225-3452D9A7484F}"/>
                </a:ext>
              </a:extLst>
            </p:cNvPr>
            <p:cNvSpPr/>
            <p:nvPr/>
          </p:nvSpPr>
          <p:spPr>
            <a:xfrm>
              <a:off x="3465250" y="4236438"/>
              <a:ext cx="1216240" cy="1038798"/>
            </a:xfrm>
            <a:prstGeom prst="homePlate">
              <a:avLst>
                <a:gd name="adj" fmla="val 2006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企業信頼度</a:t>
              </a:r>
              <a:endParaRPr kumimoji="1" lang="en-US" altLang="ja-JP" sz="16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に関する</a:t>
              </a:r>
            </a:p>
          </p:txBody>
        </p:sp>
        <p:sp>
          <p:nvSpPr>
            <p:cNvPr id="9" name="右中かっこ 8">
              <a:extLst>
                <a:ext uri="{FF2B5EF4-FFF2-40B4-BE49-F238E27FC236}">
                  <a16:creationId xmlns:a16="http://schemas.microsoft.com/office/drawing/2014/main" id="{8D253D6D-C7A3-4056-A61B-77AF68062FBF}"/>
                </a:ext>
              </a:extLst>
            </p:cNvPr>
            <p:cNvSpPr/>
            <p:nvPr/>
          </p:nvSpPr>
          <p:spPr>
            <a:xfrm rot="16200000">
              <a:off x="4698023" y="2704750"/>
              <a:ext cx="212556" cy="2678102"/>
            </a:xfrm>
            <a:prstGeom prst="rightBrace">
              <a:avLst>
                <a:gd name="adj1" fmla="val 31863"/>
                <a:gd name="adj2" fmla="val 51657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E3AF9798-CEFE-4293-8DBD-B7CACAF431D5}"/>
                </a:ext>
              </a:extLst>
            </p:cNvPr>
            <p:cNvSpPr txBox="1"/>
            <p:nvPr/>
          </p:nvSpPr>
          <p:spPr>
            <a:xfrm>
              <a:off x="4190377" y="3607965"/>
              <a:ext cx="1292626" cy="2457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+mn-ea"/>
                </a:rPr>
                <a:t>アンケート調査</a:t>
              </a:r>
              <a:endParaRPr kumimoji="1" lang="ja-JP" altLang="en-US" sz="2800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6977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6FD81-F487-4058-A58C-3F063B75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アンケート調査と考察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B8DF2A-266C-4093-9CD4-A3A4D8CC0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BD7389-72E4-44EA-B359-303B48C2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14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093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6FD81-F487-4058-A58C-3F063B75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アンケート調査と考察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B8DF2A-266C-4093-9CD4-A3A4D8CC0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BD7389-72E4-44EA-B359-303B48C24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15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4425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4D61D6-C6C3-48FA-9E1E-B4283C90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今後の課題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7951A1-6C53-4FBA-957E-A2592AB91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p"/>
            </a:pPr>
            <a:r>
              <a:rPr kumimoji="1" lang="en-US" altLang="ja-JP" dirty="0"/>
              <a:t> </a:t>
            </a:r>
            <a:r>
              <a:rPr kumimoji="1" lang="ja-JP" altLang="en-US" dirty="0"/>
              <a:t>評価シートへの適用</a:t>
            </a:r>
            <a:endParaRPr kumimoji="1" lang="en-US" altLang="ja-JP" dirty="0"/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p"/>
            </a:pPr>
            <a:r>
              <a:rPr lang="en-US" altLang="ja-JP" dirty="0"/>
              <a:t> </a:t>
            </a:r>
            <a:r>
              <a:rPr lang="ja-JP" altLang="en-US" dirty="0"/>
              <a:t>信頼度の評価方式作成</a:t>
            </a:r>
            <a:endParaRPr lang="en-US" altLang="ja-JP" dirty="0"/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p"/>
            </a:pPr>
            <a:r>
              <a:rPr kumimoji="1" lang="en-US" altLang="ja-JP" dirty="0"/>
              <a:t> </a:t>
            </a:r>
            <a:r>
              <a:rPr kumimoji="1" lang="ja-JP" altLang="en-US" dirty="0"/>
              <a:t>チェックリストへの落とし込み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1AA5FD-C289-475B-9F3F-4A96CB9A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16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4919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3E5EC-CB7F-40FD-BAE7-31BC018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42" y="-9119"/>
            <a:ext cx="7886700" cy="1325563"/>
          </a:xfrm>
        </p:spPr>
        <p:txBody>
          <a:bodyPr/>
          <a:lstStyle/>
          <a:p>
            <a:r>
              <a:rPr kumimoji="1" lang="ja-JP" altLang="en-US" dirty="0"/>
              <a:t>チェックリスト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A9D73B-C9E7-4C92-9EF7-7CFB420A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17</a:t>
            </a:fld>
            <a:r>
              <a:rPr lang="en-US" altLang="ja-JP"/>
              <a:t>-</a:t>
            </a:r>
            <a:endParaRPr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4D29EC3-379C-4B15-8E60-3B7A97FAB989}"/>
              </a:ext>
            </a:extLst>
          </p:cNvPr>
          <p:cNvGrpSpPr/>
          <p:nvPr/>
        </p:nvGrpSpPr>
        <p:grpSpPr>
          <a:xfrm>
            <a:off x="1182185" y="2187987"/>
            <a:ext cx="6448182" cy="3449412"/>
            <a:chOff x="1182185" y="2187987"/>
            <a:chExt cx="6448182" cy="3449412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57F1DA25-5843-4F18-80EA-64687D295F9A}"/>
                </a:ext>
              </a:extLst>
            </p:cNvPr>
            <p:cNvSpPr/>
            <p:nvPr/>
          </p:nvSpPr>
          <p:spPr>
            <a:xfrm>
              <a:off x="2003404" y="3429006"/>
              <a:ext cx="590883" cy="14374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50" dirty="0"/>
                <a:t>4</a:t>
              </a:r>
              <a:r>
                <a:rPr kumimoji="1" lang="ja-JP" altLang="en-US" sz="1050" dirty="0"/>
                <a:t>（</a:t>
              </a:r>
              <a:r>
                <a:rPr kumimoji="1" lang="en-US" altLang="ja-JP" sz="1050" dirty="0"/>
                <a:t>50</a:t>
              </a:r>
              <a:r>
                <a:rPr kumimoji="1" lang="ja-JP" altLang="en-US" sz="1050" dirty="0"/>
                <a:t>％）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3A81DC9F-7B4F-401D-8E99-B271AD40AD5D}"/>
                </a:ext>
              </a:extLst>
            </p:cNvPr>
            <p:cNvSpPr/>
            <p:nvPr/>
          </p:nvSpPr>
          <p:spPr>
            <a:xfrm>
              <a:off x="3061327" y="3427862"/>
              <a:ext cx="590883" cy="14374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50" dirty="0"/>
                <a:t>4</a:t>
              </a:r>
              <a:r>
                <a:rPr kumimoji="1" lang="ja-JP" altLang="en-US" sz="1050" dirty="0"/>
                <a:t>（</a:t>
              </a:r>
              <a:r>
                <a:rPr kumimoji="1" lang="en-US" altLang="ja-JP" sz="1050" dirty="0"/>
                <a:t>50</a:t>
              </a:r>
              <a:r>
                <a:rPr kumimoji="1" lang="ja-JP" altLang="en-US" sz="1050" dirty="0"/>
                <a:t>％）</a:t>
              </a:r>
            </a:p>
          </p:txBody>
        </p:sp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5391FBA0-CBF1-4C58-9315-EBD79A083A97}"/>
                </a:ext>
              </a:extLst>
            </p:cNvPr>
            <p:cNvGrpSpPr/>
            <p:nvPr/>
          </p:nvGrpSpPr>
          <p:grpSpPr>
            <a:xfrm>
              <a:off x="1182185" y="2187987"/>
              <a:ext cx="6448182" cy="3449412"/>
              <a:chOff x="409828" y="2304989"/>
              <a:chExt cx="6448182" cy="3296821"/>
            </a:xfrm>
          </p:grpSpPr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88D97253-741A-402C-B023-90223A4ED517}"/>
                  </a:ext>
                </a:extLst>
              </p:cNvPr>
              <p:cNvSpPr/>
              <p:nvPr/>
            </p:nvSpPr>
            <p:spPr>
              <a:xfrm>
                <a:off x="1509208" y="3112858"/>
                <a:ext cx="4367810" cy="1752108"/>
              </a:xfrm>
              <a:custGeom>
                <a:avLst/>
                <a:gdLst>
                  <a:gd name="connsiteX0" fmla="*/ 0 w 4438835"/>
                  <a:gd name="connsiteY0" fmla="*/ 1752108 h 1752108"/>
                  <a:gd name="connsiteX1" fmla="*/ 1216241 w 4438835"/>
                  <a:gd name="connsiteY1" fmla="*/ 1183937 h 1752108"/>
                  <a:gd name="connsiteX2" fmla="*/ 2050742 w 4438835"/>
                  <a:gd name="connsiteY2" fmla="*/ 38717 h 1752108"/>
                  <a:gd name="connsiteX3" fmla="*/ 4438835 w 4438835"/>
                  <a:gd name="connsiteY3" fmla="*/ 313925 h 175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38835" h="1752108">
                    <a:moveTo>
                      <a:pt x="0" y="1752108"/>
                    </a:moveTo>
                    <a:cubicBezTo>
                      <a:pt x="437225" y="1610805"/>
                      <a:pt x="874451" y="1469502"/>
                      <a:pt x="1216241" y="1183937"/>
                    </a:cubicBezTo>
                    <a:cubicBezTo>
                      <a:pt x="1558031" y="898372"/>
                      <a:pt x="1513643" y="183719"/>
                      <a:pt x="2050742" y="38717"/>
                    </a:cubicBezTo>
                    <a:cubicBezTo>
                      <a:pt x="2587841" y="-106285"/>
                      <a:pt x="3835154" y="194076"/>
                      <a:pt x="4438835" y="313925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明朝 M" panose="02020500000000000000" pitchFamily="17" charset="-128"/>
                  <a:ea typeface="BIZ UD明朝 M" panose="02020500000000000000" pitchFamily="17" charset="-128"/>
                </a:endParaRPr>
              </a:p>
            </p:txBody>
          </p:sp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D2EE8014-5FB6-4177-A18A-DEF347DFFA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548" y="2521261"/>
                <a:ext cx="0" cy="23437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C1B044A8-2759-48B6-BA37-AB6CD06359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548" y="4864966"/>
                <a:ext cx="528220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CEBD163-57B3-4660-B905-A5F17FE307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548" y="4864966"/>
                <a:ext cx="0" cy="736844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4374B886-3065-4873-AB58-FAE01F1AD3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78859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F6995DAB-8000-4525-A4C3-E3FC846999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35302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5F64783C-1F5D-4F50-AFA9-6E01387A96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6133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CB0274E2-F493-4095-8B2F-B21EB1358C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2575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B5BFC44A-F684-474D-94B2-822DFFE3061D}"/>
                  </a:ext>
                </a:extLst>
              </p:cNvPr>
              <p:cNvSpPr txBox="1"/>
              <p:nvPr/>
            </p:nvSpPr>
            <p:spPr>
              <a:xfrm>
                <a:off x="976548" y="4872329"/>
                <a:ext cx="1100827" cy="558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①</a:t>
                </a:r>
                <a:endParaRPr kumimoji="1" lang="en-US" altLang="ja-JP" dirty="0">
                  <a:latin typeface="BIZ UD明朝 M" panose="02020500000000000000" pitchFamily="17" charset="-128"/>
                  <a:ea typeface="BIZ UD明朝 M" panose="02020500000000000000" pitchFamily="17" charset="-128"/>
                </a:endParaRPr>
              </a:p>
              <a:p>
                <a:pPr algn="ctr"/>
                <a:r>
                  <a:rPr kumimoji="1" lang="ja-JP" altLang="en-US" sz="1400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立ち上げ期</a:t>
                </a: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911F42B-DCA9-42DB-A908-D18A544996CB}"/>
                  </a:ext>
                </a:extLst>
              </p:cNvPr>
              <p:cNvSpPr txBox="1"/>
              <p:nvPr/>
            </p:nvSpPr>
            <p:spPr>
              <a:xfrm>
                <a:off x="2077375" y="4872329"/>
                <a:ext cx="1056440" cy="558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②</a:t>
                </a:r>
                <a:endParaRPr kumimoji="1" lang="en-US" altLang="ja-JP" dirty="0">
                  <a:latin typeface="BIZ UD明朝 M" panose="02020500000000000000" pitchFamily="17" charset="-128"/>
                  <a:ea typeface="BIZ UD明朝 M" panose="02020500000000000000" pitchFamily="17" charset="-128"/>
                </a:endParaRPr>
              </a:p>
              <a:p>
                <a:pPr algn="ctr"/>
                <a:r>
                  <a:rPr kumimoji="1" lang="ja-JP" altLang="en-US" sz="1400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普及期</a:t>
                </a:r>
              </a:p>
            </p:txBody>
          </p: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05CAD393-686E-4E03-99E6-4C4540081400}"/>
                  </a:ext>
                </a:extLst>
              </p:cNvPr>
              <p:cNvSpPr txBox="1"/>
              <p:nvPr/>
            </p:nvSpPr>
            <p:spPr>
              <a:xfrm>
                <a:off x="3133815" y="4872329"/>
                <a:ext cx="1100823" cy="558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③</a:t>
                </a:r>
                <a:endParaRPr kumimoji="1" lang="en-US" altLang="ja-JP" dirty="0">
                  <a:latin typeface="BIZ UD明朝 M" panose="02020500000000000000" pitchFamily="17" charset="-128"/>
                  <a:ea typeface="BIZ UD明朝 M" panose="02020500000000000000" pitchFamily="17" charset="-128"/>
                </a:endParaRPr>
              </a:p>
              <a:p>
                <a:pPr algn="ctr"/>
                <a:r>
                  <a:rPr kumimoji="1" lang="ja-JP" altLang="en-US" sz="1400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持続期</a:t>
                </a:r>
              </a:p>
            </p:txBody>
          </p: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27E172A-E0D1-44E0-8AA3-CB33712F1438}"/>
                  </a:ext>
                </a:extLst>
              </p:cNvPr>
              <p:cNvSpPr txBox="1"/>
              <p:nvPr/>
            </p:nvSpPr>
            <p:spPr>
              <a:xfrm>
                <a:off x="4475832" y="4873809"/>
                <a:ext cx="5770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④</a:t>
                </a:r>
              </a:p>
            </p:txBody>
          </p: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C447619-5D55-403D-95D3-5C007F4EFF82}"/>
                  </a:ext>
                </a:extLst>
              </p:cNvPr>
              <p:cNvSpPr txBox="1"/>
              <p:nvPr/>
            </p:nvSpPr>
            <p:spPr>
              <a:xfrm>
                <a:off x="409828" y="2304989"/>
                <a:ext cx="461665" cy="1225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売上</a:t>
                </a:r>
              </a:p>
            </p:txBody>
          </p:sp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FF3300FC-FC93-4F70-81FE-2ED99CFBC8EE}"/>
                  </a:ext>
                </a:extLst>
              </p:cNvPr>
              <p:cNvSpPr txBox="1"/>
              <p:nvPr/>
            </p:nvSpPr>
            <p:spPr>
              <a:xfrm>
                <a:off x="5877018" y="4955505"/>
                <a:ext cx="9809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時間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4969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3E5EC-CB7F-40FD-BAE7-31BC018C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信頼度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A9D73B-C9E7-4C92-9EF7-7CFB420A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18</a:t>
            </a:fld>
            <a:r>
              <a:rPr lang="en-US" altLang="ja-JP"/>
              <a:t>-</a:t>
            </a:r>
            <a:endParaRPr lang="ja-JP" alt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16F349F-BC78-426A-8908-E371256FBF39}"/>
              </a:ext>
            </a:extLst>
          </p:cNvPr>
          <p:cNvGrpSpPr/>
          <p:nvPr/>
        </p:nvGrpSpPr>
        <p:grpSpPr>
          <a:xfrm>
            <a:off x="1182185" y="2187987"/>
            <a:ext cx="6448182" cy="3449415"/>
            <a:chOff x="1182185" y="2187987"/>
            <a:chExt cx="6448182" cy="3449415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5612D160-D99A-4F91-BCFC-65E60034A5C7}"/>
                </a:ext>
              </a:extLst>
            </p:cNvPr>
            <p:cNvGrpSpPr/>
            <p:nvPr/>
          </p:nvGrpSpPr>
          <p:grpSpPr>
            <a:xfrm>
              <a:off x="1182185" y="2187987"/>
              <a:ext cx="6448182" cy="3449415"/>
              <a:chOff x="1182185" y="2187987"/>
              <a:chExt cx="6448182" cy="3449415"/>
            </a:xfrm>
          </p:grpSpPr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57F1DA25-5843-4F18-80EA-64687D295F9A}"/>
                  </a:ext>
                </a:extLst>
              </p:cNvPr>
              <p:cNvSpPr/>
              <p:nvPr/>
            </p:nvSpPr>
            <p:spPr>
              <a:xfrm>
                <a:off x="2003404" y="3429006"/>
                <a:ext cx="590883" cy="143744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50" dirty="0"/>
                  <a:t>4</a:t>
                </a:r>
                <a:r>
                  <a:rPr kumimoji="1" lang="ja-JP" altLang="en-US" sz="1050" dirty="0"/>
                  <a:t>（</a:t>
                </a:r>
                <a:r>
                  <a:rPr kumimoji="1" lang="en-US" altLang="ja-JP" sz="1050" dirty="0"/>
                  <a:t>50</a:t>
                </a:r>
                <a:r>
                  <a:rPr kumimoji="1" lang="ja-JP" altLang="en-US" sz="1050" dirty="0"/>
                  <a:t>％）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3A81DC9F-7B4F-401D-8E99-B271AD40AD5D}"/>
                  </a:ext>
                </a:extLst>
              </p:cNvPr>
              <p:cNvSpPr/>
              <p:nvPr/>
            </p:nvSpPr>
            <p:spPr>
              <a:xfrm>
                <a:off x="3061327" y="3768628"/>
                <a:ext cx="590883" cy="109668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50" dirty="0"/>
                  <a:t>3</a:t>
                </a:r>
                <a:r>
                  <a:rPr kumimoji="1" lang="ja-JP" altLang="en-US" sz="800" dirty="0"/>
                  <a:t>（</a:t>
                </a:r>
                <a:r>
                  <a:rPr kumimoji="1" lang="en-US" altLang="ja-JP" sz="800" dirty="0"/>
                  <a:t>37.5</a:t>
                </a:r>
                <a:r>
                  <a:rPr kumimoji="1" lang="ja-JP" altLang="en-US" sz="800" dirty="0"/>
                  <a:t>％）</a:t>
                </a:r>
                <a:endParaRPr kumimoji="1" lang="ja-JP" altLang="en-US" sz="1050" dirty="0"/>
              </a:p>
            </p:txBody>
          </p:sp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5391FBA0-CBF1-4C58-9315-EBD79A083A97}"/>
                  </a:ext>
                </a:extLst>
              </p:cNvPr>
              <p:cNvGrpSpPr/>
              <p:nvPr/>
            </p:nvGrpSpPr>
            <p:grpSpPr>
              <a:xfrm>
                <a:off x="1182185" y="2187987"/>
                <a:ext cx="6448182" cy="3449415"/>
                <a:chOff x="409828" y="2304989"/>
                <a:chExt cx="6448182" cy="3296821"/>
              </a:xfrm>
            </p:grpSpPr>
            <p:sp>
              <p:nvSpPr>
                <p:cNvPr id="6" name="フリーフォーム: 図形 5">
                  <a:extLst>
                    <a:ext uri="{FF2B5EF4-FFF2-40B4-BE49-F238E27FC236}">
                      <a16:creationId xmlns:a16="http://schemas.microsoft.com/office/drawing/2014/main" id="{88D97253-741A-402C-B023-90223A4ED517}"/>
                    </a:ext>
                  </a:extLst>
                </p:cNvPr>
                <p:cNvSpPr/>
                <p:nvPr/>
              </p:nvSpPr>
              <p:spPr>
                <a:xfrm>
                  <a:off x="1509208" y="3112858"/>
                  <a:ext cx="4367810" cy="1752108"/>
                </a:xfrm>
                <a:custGeom>
                  <a:avLst/>
                  <a:gdLst>
                    <a:gd name="connsiteX0" fmla="*/ 0 w 4438835"/>
                    <a:gd name="connsiteY0" fmla="*/ 1752108 h 1752108"/>
                    <a:gd name="connsiteX1" fmla="*/ 1216241 w 4438835"/>
                    <a:gd name="connsiteY1" fmla="*/ 1183937 h 1752108"/>
                    <a:gd name="connsiteX2" fmla="*/ 2050742 w 4438835"/>
                    <a:gd name="connsiteY2" fmla="*/ 38717 h 1752108"/>
                    <a:gd name="connsiteX3" fmla="*/ 4438835 w 4438835"/>
                    <a:gd name="connsiteY3" fmla="*/ 313925 h 17521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438835" h="1752108">
                      <a:moveTo>
                        <a:pt x="0" y="1752108"/>
                      </a:moveTo>
                      <a:cubicBezTo>
                        <a:pt x="437225" y="1610805"/>
                        <a:pt x="874451" y="1469502"/>
                        <a:pt x="1216241" y="1183937"/>
                      </a:cubicBezTo>
                      <a:cubicBezTo>
                        <a:pt x="1558031" y="898372"/>
                        <a:pt x="1513643" y="183719"/>
                        <a:pt x="2050742" y="38717"/>
                      </a:cubicBezTo>
                      <a:cubicBezTo>
                        <a:pt x="2587841" y="-106285"/>
                        <a:pt x="3835154" y="194076"/>
                        <a:pt x="4438835" y="313925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BIZ UD明朝 M" panose="02020500000000000000" pitchFamily="17" charset="-128"/>
                    <a:ea typeface="BIZ UD明朝 M" panose="02020500000000000000" pitchFamily="17" charset="-128"/>
                  </a:endParaRPr>
                </a:p>
              </p:txBody>
            </p:sp>
            <p:cxnSp>
              <p:nvCxnSpPr>
                <p:cNvPr id="12" name="直線矢印コネクタ 11">
                  <a:extLst>
                    <a:ext uri="{FF2B5EF4-FFF2-40B4-BE49-F238E27FC236}">
                      <a16:creationId xmlns:a16="http://schemas.microsoft.com/office/drawing/2014/main" id="{D2EE8014-5FB6-4177-A18A-DEF347DFFA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76548" y="2521261"/>
                  <a:ext cx="0" cy="234370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矢印コネクタ 13">
                  <a:extLst>
                    <a:ext uri="{FF2B5EF4-FFF2-40B4-BE49-F238E27FC236}">
                      <a16:creationId xmlns:a16="http://schemas.microsoft.com/office/drawing/2014/main" id="{C1B044A8-2759-48B6-BA37-AB6CD06359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6548" y="4864966"/>
                  <a:ext cx="5282209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コネクタ 16">
                  <a:extLst>
                    <a:ext uri="{FF2B5EF4-FFF2-40B4-BE49-F238E27FC236}">
                      <a16:creationId xmlns:a16="http://schemas.microsoft.com/office/drawing/2014/main" id="{4CEBD163-57B3-4660-B905-A5F17FE307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6548" y="4864966"/>
                  <a:ext cx="0" cy="736844"/>
                </a:xfrm>
                <a:prstGeom prst="line">
                  <a:avLst/>
                </a:prstGeom>
                <a:ln w="9525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コネクタ 17">
                  <a:extLst>
                    <a:ext uri="{FF2B5EF4-FFF2-40B4-BE49-F238E27FC236}">
                      <a16:creationId xmlns:a16="http://schemas.microsoft.com/office/drawing/2014/main" id="{4374B886-3065-4873-AB58-FAE01F1AD3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78859" y="2752078"/>
                  <a:ext cx="0" cy="2849732"/>
                </a:xfrm>
                <a:prstGeom prst="line">
                  <a:avLst/>
                </a:prstGeom>
                <a:ln w="9525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>
                  <a:extLst>
                    <a:ext uri="{FF2B5EF4-FFF2-40B4-BE49-F238E27FC236}">
                      <a16:creationId xmlns:a16="http://schemas.microsoft.com/office/drawing/2014/main" id="{F6995DAB-8000-4525-A4C3-E3FC846999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135302" y="2752078"/>
                  <a:ext cx="0" cy="2849732"/>
                </a:xfrm>
                <a:prstGeom prst="line">
                  <a:avLst/>
                </a:prstGeom>
                <a:ln w="9525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コネクタ 19">
                  <a:extLst>
                    <a:ext uri="{FF2B5EF4-FFF2-40B4-BE49-F238E27FC236}">
                      <a16:creationId xmlns:a16="http://schemas.microsoft.com/office/drawing/2014/main" id="{5F64783C-1F5D-4F50-AFA9-6E01387A967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36133" y="2752078"/>
                  <a:ext cx="0" cy="2849732"/>
                </a:xfrm>
                <a:prstGeom prst="line">
                  <a:avLst/>
                </a:prstGeom>
                <a:ln w="9525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コネクタ 20">
                  <a:extLst>
                    <a:ext uri="{FF2B5EF4-FFF2-40B4-BE49-F238E27FC236}">
                      <a16:creationId xmlns:a16="http://schemas.microsoft.com/office/drawing/2014/main" id="{CB0274E2-F493-4095-8B2F-B21EB1358C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92575" y="2752078"/>
                  <a:ext cx="0" cy="2849732"/>
                </a:xfrm>
                <a:prstGeom prst="line">
                  <a:avLst/>
                </a:prstGeom>
                <a:ln w="9525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sp>
              <p:nvSpPr>
                <p:cNvPr id="34" name="テキスト ボックス 33">
                  <a:extLst>
                    <a:ext uri="{FF2B5EF4-FFF2-40B4-BE49-F238E27FC236}">
                      <a16:creationId xmlns:a16="http://schemas.microsoft.com/office/drawing/2014/main" id="{DC447619-5D55-403D-95D3-5C007F4EFF82}"/>
                    </a:ext>
                  </a:extLst>
                </p:cNvPr>
                <p:cNvSpPr txBox="1"/>
                <p:nvPr/>
              </p:nvSpPr>
              <p:spPr>
                <a:xfrm>
                  <a:off x="409828" y="2304989"/>
                  <a:ext cx="461665" cy="1225119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kumimoji="1" lang="ja-JP" altLang="en-US" dirty="0">
                      <a:latin typeface="BIZ UD明朝 M" panose="02020500000000000000" pitchFamily="17" charset="-128"/>
                      <a:ea typeface="BIZ UD明朝 M" panose="02020500000000000000" pitchFamily="17" charset="-128"/>
                    </a:rPr>
                    <a:t>売上</a:t>
                  </a:r>
                </a:p>
              </p:txBody>
            </p:sp>
            <p:sp>
              <p:nvSpPr>
                <p:cNvPr id="35" name="テキスト ボックス 34">
                  <a:extLst>
                    <a:ext uri="{FF2B5EF4-FFF2-40B4-BE49-F238E27FC236}">
                      <a16:creationId xmlns:a16="http://schemas.microsoft.com/office/drawing/2014/main" id="{FF3300FC-FC93-4F70-81FE-2ED99CFBC8EE}"/>
                    </a:ext>
                  </a:extLst>
                </p:cNvPr>
                <p:cNvSpPr txBox="1"/>
                <p:nvPr/>
              </p:nvSpPr>
              <p:spPr>
                <a:xfrm>
                  <a:off x="5877018" y="4955505"/>
                  <a:ext cx="98099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dirty="0">
                      <a:latin typeface="BIZ UD明朝 M" panose="02020500000000000000" pitchFamily="17" charset="-128"/>
                      <a:ea typeface="BIZ UD明朝 M" panose="02020500000000000000" pitchFamily="17" charset="-128"/>
                    </a:rPr>
                    <a:t>時間</a:t>
                  </a:r>
                </a:p>
              </p:txBody>
            </p:sp>
          </p:grp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ED278A4C-DB92-4E0A-9428-4E6F4869E3D3}"/>
                  </a:ext>
                </a:extLst>
              </p:cNvPr>
              <p:cNvSpPr/>
              <p:nvPr/>
            </p:nvSpPr>
            <p:spPr>
              <a:xfrm>
                <a:off x="5262354" y="4487044"/>
                <a:ext cx="590883" cy="38642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50" dirty="0"/>
                  <a:t>1</a:t>
                </a:r>
                <a:r>
                  <a:rPr kumimoji="1" lang="ja-JP" altLang="en-US" sz="800" dirty="0"/>
                  <a:t>（</a:t>
                </a:r>
                <a:r>
                  <a:rPr kumimoji="1" lang="en-US" altLang="ja-JP" sz="800" dirty="0"/>
                  <a:t>12.5</a:t>
                </a:r>
                <a:r>
                  <a:rPr kumimoji="1" lang="ja-JP" altLang="en-US" sz="800" dirty="0"/>
                  <a:t>％）</a:t>
                </a:r>
                <a:endParaRPr kumimoji="1" lang="ja-JP" altLang="en-US" sz="1050" dirty="0"/>
              </a:p>
            </p:txBody>
          </p:sp>
        </p:grp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D975AFE-3621-4B5C-BED8-7D110EAE7EEE}"/>
                </a:ext>
              </a:extLst>
            </p:cNvPr>
            <p:cNvSpPr txBox="1"/>
            <p:nvPr/>
          </p:nvSpPr>
          <p:spPr>
            <a:xfrm>
              <a:off x="1748905" y="4874154"/>
              <a:ext cx="11008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①</a:t>
              </a:r>
              <a:endParaRPr kumimoji="1" lang="en-US" altLang="ja-JP" dirty="0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  <a:p>
              <a:pPr algn="ctr"/>
              <a:r>
                <a:rPr kumimoji="1" lang="ja-JP" altLang="en-US" sz="1400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立ち上げ期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CF9438F3-9109-486E-8A59-10DC81BBAF7A}"/>
                </a:ext>
              </a:extLst>
            </p:cNvPr>
            <p:cNvSpPr txBox="1"/>
            <p:nvPr/>
          </p:nvSpPr>
          <p:spPr>
            <a:xfrm>
              <a:off x="2849732" y="4874154"/>
              <a:ext cx="1056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②</a:t>
              </a:r>
              <a:endParaRPr kumimoji="1" lang="en-US" altLang="ja-JP" dirty="0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  <a:p>
              <a:pPr algn="ctr"/>
              <a:r>
                <a:rPr kumimoji="1" lang="ja-JP" altLang="en-US" sz="1400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普及期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4A9E8AE4-6B1B-4F98-BFBC-46294A0DC9FE}"/>
                </a:ext>
              </a:extLst>
            </p:cNvPr>
            <p:cNvSpPr txBox="1"/>
            <p:nvPr/>
          </p:nvSpPr>
          <p:spPr>
            <a:xfrm>
              <a:off x="3906172" y="4874154"/>
              <a:ext cx="1100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③</a:t>
              </a:r>
              <a:endParaRPr kumimoji="1" lang="en-US" altLang="ja-JP" dirty="0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  <a:p>
              <a:pPr algn="ctr"/>
              <a:r>
                <a:rPr kumimoji="1" lang="ja-JP" altLang="en-US" sz="1400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持続期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5BA138AF-29F7-498D-B246-C628ABCDAF45}"/>
                </a:ext>
              </a:extLst>
            </p:cNvPr>
            <p:cNvSpPr txBox="1"/>
            <p:nvPr/>
          </p:nvSpPr>
          <p:spPr>
            <a:xfrm>
              <a:off x="5248189" y="4875703"/>
              <a:ext cx="577045" cy="386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4226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3E5EC-CB7F-40FD-BAE7-31BC018C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フェンリル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A9D73B-C9E7-4C92-9EF7-7CFB420A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19</a:t>
            </a:fld>
            <a:r>
              <a:rPr lang="en-US" altLang="ja-JP"/>
              <a:t>-</a:t>
            </a:r>
            <a:endParaRPr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662BF51-08B4-4818-BB23-0D379C41D79E}"/>
              </a:ext>
            </a:extLst>
          </p:cNvPr>
          <p:cNvGrpSpPr/>
          <p:nvPr/>
        </p:nvGrpSpPr>
        <p:grpSpPr>
          <a:xfrm>
            <a:off x="1182185" y="2187987"/>
            <a:ext cx="6448182" cy="3449415"/>
            <a:chOff x="1182185" y="2187987"/>
            <a:chExt cx="6448182" cy="3449415"/>
          </a:xfrm>
        </p:grpSpPr>
        <p:grpSp>
          <p:nvGrpSpPr>
            <p:cNvPr id="36" name="グループ化 35">
              <a:extLst>
                <a:ext uri="{FF2B5EF4-FFF2-40B4-BE49-F238E27FC236}">
                  <a16:creationId xmlns:a16="http://schemas.microsoft.com/office/drawing/2014/main" id="{5391FBA0-CBF1-4C58-9315-EBD79A083A97}"/>
                </a:ext>
              </a:extLst>
            </p:cNvPr>
            <p:cNvGrpSpPr/>
            <p:nvPr/>
          </p:nvGrpSpPr>
          <p:grpSpPr>
            <a:xfrm>
              <a:off x="1182185" y="2187987"/>
              <a:ext cx="6448182" cy="3449415"/>
              <a:chOff x="409828" y="2304989"/>
              <a:chExt cx="6448182" cy="3296821"/>
            </a:xfrm>
          </p:grpSpPr>
          <p:sp>
            <p:nvSpPr>
              <p:cNvPr id="6" name="フリーフォーム: 図形 5">
                <a:extLst>
                  <a:ext uri="{FF2B5EF4-FFF2-40B4-BE49-F238E27FC236}">
                    <a16:creationId xmlns:a16="http://schemas.microsoft.com/office/drawing/2014/main" id="{88D97253-741A-402C-B023-90223A4ED517}"/>
                  </a:ext>
                </a:extLst>
              </p:cNvPr>
              <p:cNvSpPr/>
              <p:nvPr/>
            </p:nvSpPr>
            <p:spPr>
              <a:xfrm>
                <a:off x="1509208" y="3112858"/>
                <a:ext cx="4367810" cy="1752108"/>
              </a:xfrm>
              <a:custGeom>
                <a:avLst/>
                <a:gdLst>
                  <a:gd name="connsiteX0" fmla="*/ 0 w 4438835"/>
                  <a:gd name="connsiteY0" fmla="*/ 1752108 h 1752108"/>
                  <a:gd name="connsiteX1" fmla="*/ 1216241 w 4438835"/>
                  <a:gd name="connsiteY1" fmla="*/ 1183937 h 1752108"/>
                  <a:gd name="connsiteX2" fmla="*/ 2050742 w 4438835"/>
                  <a:gd name="connsiteY2" fmla="*/ 38717 h 1752108"/>
                  <a:gd name="connsiteX3" fmla="*/ 4438835 w 4438835"/>
                  <a:gd name="connsiteY3" fmla="*/ 313925 h 175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38835" h="1752108">
                    <a:moveTo>
                      <a:pt x="0" y="1752108"/>
                    </a:moveTo>
                    <a:cubicBezTo>
                      <a:pt x="437225" y="1610805"/>
                      <a:pt x="874451" y="1469502"/>
                      <a:pt x="1216241" y="1183937"/>
                    </a:cubicBezTo>
                    <a:cubicBezTo>
                      <a:pt x="1558031" y="898372"/>
                      <a:pt x="1513643" y="183719"/>
                      <a:pt x="2050742" y="38717"/>
                    </a:cubicBezTo>
                    <a:cubicBezTo>
                      <a:pt x="2587841" y="-106285"/>
                      <a:pt x="3835154" y="194076"/>
                      <a:pt x="4438835" y="313925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明朝 M" panose="02020500000000000000" pitchFamily="17" charset="-128"/>
                  <a:ea typeface="BIZ UD明朝 M" panose="02020500000000000000" pitchFamily="17" charset="-128"/>
                </a:endParaRPr>
              </a:p>
            </p:txBody>
          </p:sp>
          <p:cxnSp>
            <p:nvCxnSpPr>
              <p:cNvPr id="12" name="直線矢印コネクタ 11">
                <a:extLst>
                  <a:ext uri="{FF2B5EF4-FFF2-40B4-BE49-F238E27FC236}">
                    <a16:creationId xmlns:a16="http://schemas.microsoft.com/office/drawing/2014/main" id="{D2EE8014-5FB6-4177-A18A-DEF347DFFA1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548" y="2521261"/>
                <a:ext cx="0" cy="23437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C1B044A8-2759-48B6-BA37-AB6CD06359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548" y="4864966"/>
                <a:ext cx="528220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CEBD163-57B3-4660-B905-A5F17FE307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548" y="4864966"/>
                <a:ext cx="0" cy="736844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4374B886-3065-4873-AB58-FAE01F1AD3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78859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F6995DAB-8000-4525-A4C3-E3FC846999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35302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5F64783C-1F5D-4F50-AFA9-6E01387A96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6133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CB0274E2-F493-4095-8B2F-B21EB1358C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2575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DC447619-5D55-403D-95D3-5C007F4EFF82}"/>
                  </a:ext>
                </a:extLst>
              </p:cNvPr>
              <p:cNvSpPr txBox="1"/>
              <p:nvPr/>
            </p:nvSpPr>
            <p:spPr>
              <a:xfrm>
                <a:off x="409828" y="2304989"/>
                <a:ext cx="461665" cy="1225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売上</a:t>
                </a:r>
              </a:p>
            </p:txBody>
          </p:sp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FF3300FC-FC93-4F70-81FE-2ED99CFBC8EE}"/>
                  </a:ext>
                </a:extLst>
              </p:cNvPr>
              <p:cNvSpPr txBox="1"/>
              <p:nvPr/>
            </p:nvSpPr>
            <p:spPr>
              <a:xfrm>
                <a:off x="5877018" y="4955505"/>
                <a:ext cx="9809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時間</a:t>
                </a:r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8C6002D-A048-4D5E-8566-17A313E792E9}"/>
                </a:ext>
              </a:extLst>
            </p:cNvPr>
            <p:cNvSpPr txBox="1"/>
            <p:nvPr/>
          </p:nvSpPr>
          <p:spPr>
            <a:xfrm>
              <a:off x="1748905" y="4874154"/>
              <a:ext cx="11008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①</a:t>
              </a:r>
              <a:endParaRPr kumimoji="1" lang="en-US" altLang="ja-JP" dirty="0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  <a:p>
              <a:pPr algn="ctr"/>
              <a:r>
                <a:rPr kumimoji="1" lang="ja-JP" altLang="en-US" sz="1400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立ち上げ期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0B48483E-BBC3-43EF-A7C0-B39C525BBCDA}"/>
                </a:ext>
              </a:extLst>
            </p:cNvPr>
            <p:cNvSpPr txBox="1"/>
            <p:nvPr/>
          </p:nvSpPr>
          <p:spPr>
            <a:xfrm>
              <a:off x="2849732" y="4874154"/>
              <a:ext cx="1056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②</a:t>
              </a:r>
              <a:endParaRPr kumimoji="1" lang="en-US" altLang="ja-JP" dirty="0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  <a:p>
              <a:pPr algn="ctr"/>
              <a:r>
                <a:rPr kumimoji="1" lang="ja-JP" altLang="en-US" sz="1400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普及期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E0A4B29C-5376-4D71-AFEB-57335C67F6F8}"/>
                </a:ext>
              </a:extLst>
            </p:cNvPr>
            <p:cNvSpPr txBox="1"/>
            <p:nvPr/>
          </p:nvSpPr>
          <p:spPr>
            <a:xfrm>
              <a:off x="3906172" y="4874154"/>
              <a:ext cx="1100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③</a:t>
              </a:r>
              <a:endParaRPr kumimoji="1" lang="en-US" altLang="ja-JP" dirty="0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  <a:p>
              <a:pPr algn="ctr"/>
              <a:r>
                <a:rPr kumimoji="1" lang="ja-JP" altLang="en-US" sz="1400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持続期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92811016-1995-4765-A4A5-2C45BF158D96}"/>
                </a:ext>
              </a:extLst>
            </p:cNvPr>
            <p:cNvSpPr txBox="1"/>
            <p:nvPr/>
          </p:nvSpPr>
          <p:spPr>
            <a:xfrm>
              <a:off x="5248189" y="4875703"/>
              <a:ext cx="577045" cy="386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④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841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A26CAF-88A8-43B6-B595-9BC4AA84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目次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7C4135-CD7A-4CB0-8957-FF6C057A5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altLang="ja-JP" dirty="0"/>
              <a:t>1.</a:t>
            </a:r>
            <a:r>
              <a:rPr lang="ja-JP" altLang="en-US" dirty="0"/>
              <a:t> </a:t>
            </a:r>
            <a:r>
              <a:rPr kumimoji="1" lang="ja-JP" altLang="en-US" dirty="0"/>
              <a:t>背景</a:t>
            </a:r>
            <a:endParaRPr kumimoji="1"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lang="en-US" altLang="ja-JP" dirty="0"/>
              <a:t>2.</a:t>
            </a:r>
            <a:r>
              <a:rPr lang="ja-JP" altLang="en-US" dirty="0"/>
              <a:t> 目的</a:t>
            </a:r>
            <a:endParaRPr kumimoji="1"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lang="en-US" altLang="ja-JP" dirty="0"/>
              <a:t>3.</a:t>
            </a:r>
            <a:r>
              <a:rPr lang="ja-JP" altLang="en-US" dirty="0"/>
              <a:t> 研究概要</a:t>
            </a:r>
            <a:endParaRPr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lang="en-US" altLang="ja-JP" dirty="0"/>
              <a:t>4.</a:t>
            </a:r>
            <a:r>
              <a:rPr lang="ja-JP" altLang="en-US" dirty="0"/>
              <a:t> アンケート調査と考察</a:t>
            </a:r>
            <a:endParaRPr lang="en-US" altLang="ja-JP" dirty="0"/>
          </a:p>
          <a:p>
            <a:pPr marL="0" indent="0">
              <a:lnSpc>
                <a:spcPct val="200000"/>
              </a:lnSpc>
              <a:buNone/>
            </a:pPr>
            <a:r>
              <a:rPr kumimoji="1" lang="en-US" altLang="ja-JP" dirty="0"/>
              <a:t>5. </a:t>
            </a:r>
            <a:r>
              <a:rPr kumimoji="1" lang="ja-JP" altLang="en-US" dirty="0"/>
              <a:t>今後の課題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2BCC3D-A4C1-446D-ADD7-FBC9D5FE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6662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3E5EC-CB7F-40FD-BAE7-31BC018C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A9D73B-C9E7-4C92-9EF7-7CFB420A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20</a:t>
            </a:fld>
            <a:r>
              <a:rPr lang="en-US" altLang="ja-JP"/>
              <a:t>-</a:t>
            </a:r>
            <a:endParaRPr lang="ja-JP" altLang="en-US" dirty="0"/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5391FBA0-CBF1-4C58-9315-EBD79A083A97}"/>
              </a:ext>
            </a:extLst>
          </p:cNvPr>
          <p:cNvGrpSpPr/>
          <p:nvPr/>
        </p:nvGrpSpPr>
        <p:grpSpPr>
          <a:xfrm>
            <a:off x="1182185" y="2187987"/>
            <a:ext cx="6448182" cy="3449415"/>
            <a:chOff x="409828" y="2304989"/>
            <a:chExt cx="6448182" cy="3296821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88D97253-741A-402C-B023-90223A4ED517}"/>
                </a:ext>
              </a:extLst>
            </p:cNvPr>
            <p:cNvSpPr/>
            <p:nvPr/>
          </p:nvSpPr>
          <p:spPr>
            <a:xfrm>
              <a:off x="1509208" y="3112858"/>
              <a:ext cx="4367810" cy="1752108"/>
            </a:xfrm>
            <a:custGeom>
              <a:avLst/>
              <a:gdLst>
                <a:gd name="connsiteX0" fmla="*/ 0 w 4438835"/>
                <a:gd name="connsiteY0" fmla="*/ 1752108 h 1752108"/>
                <a:gd name="connsiteX1" fmla="*/ 1216241 w 4438835"/>
                <a:gd name="connsiteY1" fmla="*/ 1183937 h 1752108"/>
                <a:gd name="connsiteX2" fmla="*/ 2050742 w 4438835"/>
                <a:gd name="connsiteY2" fmla="*/ 38717 h 1752108"/>
                <a:gd name="connsiteX3" fmla="*/ 4438835 w 4438835"/>
                <a:gd name="connsiteY3" fmla="*/ 313925 h 1752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8835" h="1752108">
                  <a:moveTo>
                    <a:pt x="0" y="1752108"/>
                  </a:moveTo>
                  <a:cubicBezTo>
                    <a:pt x="437225" y="1610805"/>
                    <a:pt x="874451" y="1469502"/>
                    <a:pt x="1216241" y="1183937"/>
                  </a:cubicBezTo>
                  <a:cubicBezTo>
                    <a:pt x="1558031" y="898372"/>
                    <a:pt x="1513643" y="183719"/>
                    <a:pt x="2050742" y="38717"/>
                  </a:cubicBezTo>
                  <a:cubicBezTo>
                    <a:pt x="2587841" y="-106285"/>
                    <a:pt x="3835154" y="194076"/>
                    <a:pt x="4438835" y="31392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</p:txBody>
        </p: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D2EE8014-5FB6-4177-A18A-DEF347DFFA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6548" y="2521261"/>
              <a:ext cx="0" cy="23437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C1B044A8-2759-48B6-BA37-AB6CD0635991}"/>
                </a:ext>
              </a:extLst>
            </p:cNvPr>
            <p:cNvCxnSpPr>
              <a:cxnSpLocks/>
            </p:cNvCxnSpPr>
            <p:nvPr/>
          </p:nvCxnSpPr>
          <p:spPr>
            <a:xfrm>
              <a:off x="976548" y="4864966"/>
              <a:ext cx="52822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4CEBD163-57B3-4660-B905-A5F17FE30794}"/>
                </a:ext>
              </a:extLst>
            </p:cNvPr>
            <p:cNvCxnSpPr>
              <a:cxnSpLocks/>
            </p:cNvCxnSpPr>
            <p:nvPr/>
          </p:nvCxnSpPr>
          <p:spPr>
            <a:xfrm>
              <a:off x="976548" y="4864966"/>
              <a:ext cx="0" cy="736844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374B886-3065-4873-AB58-FAE01F1AD355}"/>
                </a:ext>
              </a:extLst>
            </p:cNvPr>
            <p:cNvCxnSpPr>
              <a:cxnSpLocks/>
            </p:cNvCxnSpPr>
            <p:nvPr/>
          </p:nvCxnSpPr>
          <p:spPr>
            <a:xfrm>
              <a:off x="2078859" y="2752078"/>
              <a:ext cx="0" cy="28497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F6995DAB-8000-4525-A4C3-E3FC84699960}"/>
                </a:ext>
              </a:extLst>
            </p:cNvPr>
            <p:cNvCxnSpPr>
              <a:cxnSpLocks/>
            </p:cNvCxnSpPr>
            <p:nvPr/>
          </p:nvCxnSpPr>
          <p:spPr>
            <a:xfrm>
              <a:off x="3135302" y="2752078"/>
              <a:ext cx="0" cy="28497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5F64783C-1F5D-4F50-AFA9-6E01387A967F}"/>
                </a:ext>
              </a:extLst>
            </p:cNvPr>
            <p:cNvCxnSpPr>
              <a:cxnSpLocks/>
            </p:cNvCxnSpPr>
            <p:nvPr/>
          </p:nvCxnSpPr>
          <p:spPr>
            <a:xfrm>
              <a:off x="4236133" y="2752078"/>
              <a:ext cx="0" cy="28497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B0274E2-F493-4095-8B2F-B21EB1358C1F}"/>
                </a:ext>
              </a:extLst>
            </p:cNvPr>
            <p:cNvCxnSpPr>
              <a:cxnSpLocks/>
            </p:cNvCxnSpPr>
            <p:nvPr/>
          </p:nvCxnSpPr>
          <p:spPr>
            <a:xfrm>
              <a:off x="5292575" y="2752078"/>
              <a:ext cx="0" cy="28497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B5BFC44A-F684-474D-94B2-822DFFE3061D}"/>
                </a:ext>
              </a:extLst>
            </p:cNvPr>
            <p:cNvSpPr txBox="1"/>
            <p:nvPr/>
          </p:nvSpPr>
          <p:spPr>
            <a:xfrm>
              <a:off x="1238441" y="5048722"/>
              <a:ext cx="577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①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911F42B-DCA9-42DB-A908-D18A544996CB}"/>
                </a:ext>
              </a:extLst>
            </p:cNvPr>
            <p:cNvSpPr txBox="1"/>
            <p:nvPr/>
          </p:nvSpPr>
          <p:spPr>
            <a:xfrm>
              <a:off x="2348147" y="5048722"/>
              <a:ext cx="577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②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5CAD393-686E-4E03-99E6-4C4540081400}"/>
                </a:ext>
              </a:extLst>
            </p:cNvPr>
            <p:cNvSpPr txBox="1"/>
            <p:nvPr/>
          </p:nvSpPr>
          <p:spPr>
            <a:xfrm>
              <a:off x="3404590" y="5048722"/>
              <a:ext cx="577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③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927E172A-E0D1-44E0-8AA3-CB33712F1438}"/>
                </a:ext>
              </a:extLst>
            </p:cNvPr>
            <p:cNvSpPr txBox="1"/>
            <p:nvPr/>
          </p:nvSpPr>
          <p:spPr>
            <a:xfrm>
              <a:off x="4475832" y="5050203"/>
              <a:ext cx="577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④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C447619-5D55-403D-95D3-5C007F4EFF82}"/>
                </a:ext>
              </a:extLst>
            </p:cNvPr>
            <p:cNvSpPr txBox="1"/>
            <p:nvPr/>
          </p:nvSpPr>
          <p:spPr>
            <a:xfrm>
              <a:off x="409828" y="2304989"/>
              <a:ext cx="461665" cy="122511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売上</a:t>
              </a: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FF3300FC-FC93-4F70-81FE-2ED99CFBC8EE}"/>
                </a:ext>
              </a:extLst>
            </p:cNvPr>
            <p:cNvSpPr txBox="1"/>
            <p:nvPr/>
          </p:nvSpPr>
          <p:spPr>
            <a:xfrm>
              <a:off x="5877018" y="4955505"/>
              <a:ext cx="9809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時間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6533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33E5EC-CB7F-40FD-BAE7-31BC018C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A9D73B-C9E7-4C92-9EF7-7CFB420A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21</a:t>
            </a:fld>
            <a:r>
              <a:rPr lang="en-US" altLang="ja-JP"/>
              <a:t>-</a:t>
            </a:r>
            <a:endParaRPr lang="ja-JP" altLang="en-US" dirty="0"/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5391FBA0-CBF1-4C58-9315-EBD79A083A97}"/>
              </a:ext>
            </a:extLst>
          </p:cNvPr>
          <p:cNvGrpSpPr/>
          <p:nvPr/>
        </p:nvGrpSpPr>
        <p:grpSpPr>
          <a:xfrm>
            <a:off x="1182185" y="2187987"/>
            <a:ext cx="6448182" cy="3296821"/>
            <a:chOff x="409828" y="2304989"/>
            <a:chExt cx="6448182" cy="3296821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88D97253-741A-402C-B023-90223A4ED517}"/>
                </a:ext>
              </a:extLst>
            </p:cNvPr>
            <p:cNvSpPr/>
            <p:nvPr/>
          </p:nvSpPr>
          <p:spPr>
            <a:xfrm>
              <a:off x="1509208" y="3112858"/>
              <a:ext cx="4367810" cy="1752108"/>
            </a:xfrm>
            <a:custGeom>
              <a:avLst/>
              <a:gdLst>
                <a:gd name="connsiteX0" fmla="*/ 0 w 4438835"/>
                <a:gd name="connsiteY0" fmla="*/ 1752108 h 1752108"/>
                <a:gd name="connsiteX1" fmla="*/ 1216241 w 4438835"/>
                <a:gd name="connsiteY1" fmla="*/ 1183937 h 1752108"/>
                <a:gd name="connsiteX2" fmla="*/ 2050742 w 4438835"/>
                <a:gd name="connsiteY2" fmla="*/ 38717 h 1752108"/>
                <a:gd name="connsiteX3" fmla="*/ 4438835 w 4438835"/>
                <a:gd name="connsiteY3" fmla="*/ 313925 h 1752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38835" h="1752108">
                  <a:moveTo>
                    <a:pt x="0" y="1752108"/>
                  </a:moveTo>
                  <a:cubicBezTo>
                    <a:pt x="437225" y="1610805"/>
                    <a:pt x="874451" y="1469502"/>
                    <a:pt x="1216241" y="1183937"/>
                  </a:cubicBezTo>
                  <a:cubicBezTo>
                    <a:pt x="1558031" y="898372"/>
                    <a:pt x="1513643" y="183719"/>
                    <a:pt x="2050742" y="38717"/>
                  </a:cubicBezTo>
                  <a:cubicBezTo>
                    <a:pt x="2587841" y="-106285"/>
                    <a:pt x="3835154" y="194076"/>
                    <a:pt x="4438835" y="31392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</p:txBody>
        </p: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D2EE8014-5FB6-4177-A18A-DEF347DFFA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6548" y="2521261"/>
              <a:ext cx="0" cy="23437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C1B044A8-2759-48B6-BA37-AB6CD0635991}"/>
                </a:ext>
              </a:extLst>
            </p:cNvPr>
            <p:cNvCxnSpPr>
              <a:cxnSpLocks/>
            </p:cNvCxnSpPr>
            <p:nvPr/>
          </p:nvCxnSpPr>
          <p:spPr>
            <a:xfrm>
              <a:off x="976548" y="4864966"/>
              <a:ext cx="52822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4CEBD163-57B3-4660-B905-A5F17FE30794}"/>
                </a:ext>
              </a:extLst>
            </p:cNvPr>
            <p:cNvCxnSpPr>
              <a:cxnSpLocks/>
            </p:cNvCxnSpPr>
            <p:nvPr/>
          </p:nvCxnSpPr>
          <p:spPr>
            <a:xfrm>
              <a:off x="976548" y="4864966"/>
              <a:ext cx="0" cy="736844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374B886-3065-4873-AB58-FAE01F1AD355}"/>
                </a:ext>
              </a:extLst>
            </p:cNvPr>
            <p:cNvCxnSpPr>
              <a:cxnSpLocks/>
            </p:cNvCxnSpPr>
            <p:nvPr/>
          </p:nvCxnSpPr>
          <p:spPr>
            <a:xfrm>
              <a:off x="2078859" y="2752078"/>
              <a:ext cx="0" cy="28497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F6995DAB-8000-4525-A4C3-E3FC84699960}"/>
                </a:ext>
              </a:extLst>
            </p:cNvPr>
            <p:cNvCxnSpPr>
              <a:cxnSpLocks/>
            </p:cNvCxnSpPr>
            <p:nvPr/>
          </p:nvCxnSpPr>
          <p:spPr>
            <a:xfrm>
              <a:off x="3135302" y="2752078"/>
              <a:ext cx="0" cy="28497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5F64783C-1F5D-4F50-AFA9-6E01387A967F}"/>
                </a:ext>
              </a:extLst>
            </p:cNvPr>
            <p:cNvCxnSpPr>
              <a:cxnSpLocks/>
            </p:cNvCxnSpPr>
            <p:nvPr/>
          </p:nvCxnSpPr>
          <p:spPr>
            <a:xfrm>
              <a:off x="4236133" y="2752078"/>
              <a:ext cx="0" cy="28497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B0274E2-F493-4095-8B2F-B21EB1358C1F}"/>
                </a:ext>
              </a:extLst>
            </p:cNvPr>
            <p:cNvCxnSpPr>
              <a:cxnSpLocks/>
            </p:cNvCxnSpPr>
            <p:nvPr/>
          </p:nvCxnSpPr>
          <p:spPr>
            <a:xfrm>
              <a:off x="5292575" y="2752078"/>
              <a:ext cx="0" cy="28497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B5BFC44A-F684-474D-94B2-822DFFE3061D}"/>
                </a:ext>
              </a:extLst>
            </p:cNvPr>
            <p:cNvSpPr txBox="1"/>
            <p:nvPr/>
          </p:nvSpPr>
          <p:spPr>
            <a:xfrm>
              <a:off x="1238441" y="5048722"/>
              <a:ext cx="577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①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911F42B-DCA9-42DB-A908-D18A544996CB}"/>
                </a:ext>
              </a:extLst>
            </p:cNvPr>
            <p:cNvSpPr txBox="1"/>
            <p:nvPr/>
          </p:nvSpPr>
          <p:spPr>
            <a:xfrm>
              <a:off x="2348147" y="5048722"/>
              <a:ext cx="577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②</a:t>
              </a: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05CAD393-686E-4E03-99E6-4C4540081400}"/>
                </a:ext>
              </a:extLst>
            </p:cNvPr>
            <p:cNvSpPr txBox="1"/>
            <p:nvPr/>
          </p:nvSpPr>
          <p:spPr>
            <a:xfrm>
              <a:off x="3404590" y="5048722"/>
              <a:ext cx="577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③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927E172A-E0D1-44E0-8AA3-CB33712F1438}"/>
                </a:ext>
              </a:extLst>
            </p:cNvPr>
            <p:cNvSpPr txBox="1"/>
            <p:nvPr/>
          </p:nvSpPr>
          <p:spPr>
            <a:xfrm>
              <a:off x="4475832" y="5050203"/>
              <a:ext cx="5770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④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DC447619-5D55-403D-95D3-5C007F4EFF82}"/>
                </a:ext>
              </a:extLst>
            </p:cNvPr>
            <p:cNvSpPr txBox="1"/>
            <p:nvPr/>
          </p:nvSpPr>
          <p:spPr>
            <a:xfrm>
              <a:off x="409828" y="2304989"/>
              <a:ext cx="461665" cy="122511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売上</a:t>
              </a: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FF3300FC-FC93-4F70-81FE-2ED99CFBC8EE}"/>
                </a:ext>
              </a:extLst>
            </p:cNvPr>
            <p:cNvSpPr txBox="1"/>
            <p:nvPr/>
          </p:nvSpPr>
          <p:spPr>
            <a:xfrm>
              <a:off x="5877018" y="4955505"/>
              <a:ext cx="9809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時間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3730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6105D6-A0B3-406B-8F0F-9EB8A2FC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C3C1A3-1090-4E8F-8785-5089968DC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1550" y="1825627"/>
            <a:ext cx="4410410" cy="2268201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ja-JP" altLang="en-US" sz="1050" dirty="0"/>
              <a:t>□ 代表者の顔（メッセージ）が見える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sz="1050" dirty="0"/>
              <a:t>□ 財務情報が適切に公開されている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sz="1050" dirty="0"/>
              <a:t>□ 利用者、雇用者への説明が十分である</a:t>
            </a:r>
            <a:endParaRPr lang="en-US" altLang="ja-JP" sz="1050" dirty="0"/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sz="1050" dirty="0"/>
              <a:t>□ 地域（社会）の問題解決につながっている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ja-JP" altLang="en-US" sz="1050" dirty="0"/>
              <a:t>□ 企業活動が社会貢献に寄与している</a:t>
            </a:r>
            <a:endParaRPr kumimoji="1" lang="ja-JP" altLang="en-US" sz="105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7B408A-E679-4FDE-8A1D-D6DA60DE0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22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7616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D9B95-E4CD-4683-ACDB-FF2AA57F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FFFD8E-CFEB-44E9-85D6-EE15BD33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23</a:t>
            </a:fld>
            <a:r>
              <a:rPr lang="en-US" altLang="ja-JP"/>
              <a:t>-</a:t>
            </a:r>
            <a:endParaRPr lang="ja-JP" altLang="en-US" dirty="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51F0936-6C56-40A3-B3C3-D44FDB427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72391"/>
              </p:ext>
            </p:extLst>
          </p:nvPr>
        </p:nvGraphicFramePr>
        <p:xfrm>
          <a:off x="567801" y="1414102"/>
          <a:ext cx="8212215" cy="383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8041">
                  <a:extLst>
                    <a:ext uri="{9D8B030D-6E8A-4147-A177-3AD203B41FA5}">
                      <a16:colId xmlns:a16="http://schemas.microsoft.com/office/drawing/2014/main" val="1695780445"/>
                    </a:ext>
                  </a:extLst>
                </a:gridCol>
                <a:gridCol w="2463990">
                  <a:extLst>
                    <a:ext uri="{9D8B030D-6E8A-4147-A177-3AD203B41FA5}">
                      <a16:colId xmlns:a16="http://schemas.microsoft.com/office/drawing/2014/main" val="4123751834"/>
                    </a:ext>
                  </a:extLst>
                </a:gridCol>
                <a:gridCol w="3730184">
                  <a:extLst>
                    <a:ext uri="{9D8B030D-6E8A-4147-A177-3AD203B41FA5}">
                      <a16:colId xmlns:a16="http://schemas.microsoft.com/office/drawing/2014/main" val="2253168594"/>
                    </a:ext>
                  </a:extLst>
                </a:gridCol>
              </a:tblGrid>
              <a:tr h="4263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ステークホルダー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b="0" u="none" dirty="0">
                          <a:latin typeface="+mn-ea"/>
                          <a:ea typeface="+mn-ea"/>
                        </a:rPr>
                        <a:t>経済面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b="0" dirty="0">
                          <a:latin typeface="+mn-ea"/>
                          <a:ea typeface="+mn-ea"/>
                        </a:rPr>
                        <a:t>倫理面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933549"/>
                  </a:ext>
                </a:extLst>
              </a:tr>
              <a:tr h="10310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顧客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・生活向上に役立つ商品や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・サービスを提供する。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・義務を履行する。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・リスクを開示する。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・他者に対する過ちを正し損害を修復する。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807929"/>
                  </a:ext>
                </a:extLst>
              </a:tr>
              <a:tr h="7432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従業員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・生活の糧を提供する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（給料、福利厚生、研修、機会）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・安全な労働環境を用意し雇用の安定を図る。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・全員を公平に処遇する。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158676"/>
                  </a:ext>
                </a:extLst>
              </a:tr>
              <a:tr h="7176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投資家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・投資収益をもたらす。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・リスクを管理する。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・従業員の行いを監督する。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・インサイダー取引や利益相反取引を慎む。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002813"/>
                  </a:ext>
                </a:extLst>
              </a:tr>
              <a:tr h="9142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dirty="0">
                          <a:latin typeface="+mn-ea"/>
                          <a:ea typeface="+mn-ea"/>
                        </a:rPr>
                        <a:t>社会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・雇用と経済成長をもたらす。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・重要なニーズを満たす。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・公衆衛生、環境、地域社会を守る。</a:t>
                      </a:r>
                      <a:endParaRPr kumimoji="1" lang="en-US" altLang="ja-JP" sz="1400" dirty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400" dirty="0">
                          <a:latin typeface="+mn-ea"/>
                          <a:ea typeface="+mn-ea"/>
                        </a:rPr>
                        <a:t>・業界標準を定める。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27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773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D9B95-E4CD-4683-ACDB-FF2AA57F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FFFD8E-CFEB-44E9-85D6-EE15BD33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24</a:t>
            </a:fld>
            <a:r>
              <a:rPr lang="en-US" altLang="ja-JP"/>
              <a:t>-</a:t>
            </a:r>
            <a:endParaRPr lang="ja-JP" altLang="en-US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02898FF-1FCC-4ED7-98D4-8B9FFB349598}"/>
              </a:ext>
            </a:extLst>
          </p:cNvPr>
          <p:cNvGrpSpPr/>
          <p:nvPr/>
        </p:nvGrpSpPr>
        <p:grpSpPr>
          <a:xfrm>
            <a:off x="1722268" y="3588804"/>
            <a:ext cx="4842213" cy="1686434"/>
            <a:chOff x="1615736" y="3588804"/>
            <a:chExt cx="4842213" cy="1686434"/>
          </a:xfrm>
        </p:grpSpPr>
        <p:sp>
          <p:nvSpPr>
            <p:cNvPr id="6" name="矢印: 五方向 5">
              <a:extLst>
                <a:ext uri="{FF2B5EF4-FFF2-40B4-BE49-F238E27FC236}">
                  <a16:creationId xmlns:a16="http://schemas.microsoft.com/office/drawing/2014/main" id="{30EB59D2-1908-45BC-AE40-CB253908F0CB}"/>
                </a:ext>
              </a:extLst>
            </p:cNvPr>
            <p:cNvSpPr/>
            <p:nvPr/>
          </p:nvSpPr>
          <p:spPr>
            <a:xfrm>
              <a:off x="1615736" y="4236440"/>
              <a:ext cx="1435223" cy="1038798"/>
            </a:xfrm>
            <a:prstGeom prst="homePlate">
              <a:avLst>
                <a:gd name="adj" fmla="val 2006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n-ea"/>
                </a:rPr>
                <a:t>シェアナビの利用</a:t>
              </a:r>
              <a:endParaRPr kumimoji="1"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n-ea"/>
                </a:rPr>
                <a:t>（</a:t>
              </a:r>
              <a:r>
                <a:rPr kumimoji="1" lang="en-US" altLang="ja-JP" sz="1100" dirty="0">
                  <a:solidFill>
                    <a:schemeClr val="tx1"/>
                  </a:solidFill>
                  <a:latin typeface="+mn-ea"/>
                </a:rPr>
                <a:t>5</a:t>
              </a:r>
              <a:r>
                <a:rPr kumimoji="1" lang="ja-JP" altLang="en-US" sz="1100" dirty="0">
                  <a:solidFill>
                    <a:schemeClr val="tx1"/>
                  </a:solidFill>
                  <a:latin typeface="+mn-ea"/>
                </a:rPr>
                <a:t>分）</a:t>
              </a:r>
            </a:p>
          </p:txBody>
        </p:sp>
        <p:sp>
          <p:nvSpPr>
            <p:cNvPr id="7" name="矢印: 五方向 6">
              <a:extLst>
                <a:ext uri="{FF2B5EF4-FFF2-40B4-BE49-F238E27FC236}">
                  <a16:creationId xmlns:a16="http://schemas.microsoft.com/office/drawing/2014/main" id="{A77A3E0F-4FB8-4E0D-B68F-7FCFA3D3473B}"/>
                </a:ext>
              </a:extLst>
            </p:cNvPr>
            <p:cNvSpPr/>
            <p:nvPr/>
          </p:nvSpPr>
          <p:spPr>
            <a:xfrm>
              <a:off x="5095780" y="4236440"/>
              <a:ext cx="1362169" cy="1038798"/>
            </a:xfrm>
            <a:prstGeom prst="homePlate">
              <a:avLst>
                <a:gd name="adj" fmla="val 2006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n-ea"/>
                </a:rPr>
                <a:t>シェアナビ</a:t>
              </a:r>
              <a:endParaRPr kumimoji="1"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n-ea"/>
                </a:rPr>
                <a:t>に関する</a:t>
              </a:r>
            </a:p>
          </p:txBody>
        </p:sp>
        <p:sp>
          <p:nvSpPr>
            <p:cNvPr id="8" name="矢印: 五方向 7">
              <a:extLst>
                <a:ext uri="{FF2B5EF4-FFF2-40B4-BE49-F238E27FC236}">
                  <a16:creationId xmlns:a16="http://schemas.microsoft.com/office/drawing/2014/main" id="{F3451723-5616-41D3-A882-53FBD7A5458F}"/>
                </a:ext>
              </a:extLst>
            </p:cNvPr>
            <p:cNvSpPr/>
            <p:nvPr/>
          </p:nvSpPr>
          <p:spPr>
            <a:xfrm>
              <a:off x="3465250" y="4236440"/>
              <a:ext cx="1216240" cy="1038798"/>
            </a:xfrm>
            <a:prstGeom prst="homePlate">
              <a:avLst>
                <a:gd name="adj" fmla="val 2006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n-ea"/>
                </a:rPr>
                <a:t>企業信頼度</a:t>
              </a:r>
              <a:endParaRPr kumimoji="1"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n-ea"/>
                </a:rPr>
                <a:t>に関する</a:t>
              </a:r>
            </a:p>
          </p:txBody>
        </p:sp>
        <p:sp>
          <p:nvSpPr>
            <p:cNvPr id="9" name="右中かっこ 8">
              <a:extLst>
                <a:ext uri="{FF2B5EF4-FFF2-40B4-BE49-F238E27FC236}">
                  <a16:creationId xmlns:a16="http://schemas.microsoft.com/office/drawing/2014/main" id="{4732A5D6-9A51-4FFF-B279-F5D2EF4EC058}"/>
                </a:ext>
              </a:extLst>
            </p:cNvPr>
            <p:cNvSpPr/>
            <p:nvPr/>
          </p:nvSpPr>
          <p:spPr>
            <a:xfrm rot="16200000">
              <a:off x="4698023" y="2725364"/>
              <a:ext cx="212556" cy="2678102"/>
            </a:xfrm>
            <a:prstGeom prst="rightBrace">
              <a:avLst>
                <a:gd name="adj1" fmla="val 31863"/>
                <a:gd name="adj2" fmla="val 51657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+mn-ea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59FB6F9C-7F90-4DD8-99A9-A78CA8CA2767}"/>
                </a:ext>
              </a:extLst>
            </p:cNvPr>
            <p:cNvSpPr txBox="1"/>
            <p:nvPr/>
          </p:nvSpPr>
          <p:spPr>
            <a:xfrm>
              <a:off x="4061993" y="3588804"/>
              <a:ext cx="1714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+mn-ea"/>
                </a:rPr>
                <a:t>アンケート調査</a:t>
              </a:r>
              <a:endParaRPr kumimoji="1" lang="ja-JP" altLang="en-US" dirty="0"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1765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D9B95-E4CD-4683-ACDB-FF2AA57F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FFFD8E-CFEB-44E9-85D6-EE15BD33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25</a:t>
            </a:fld>
            <a:r>
              <a:rPr lang="en-US" altLang="ja-JP"/>
              <a:t>-</a:t>
            </a:r>
            <a:endParaRPr lang="ja-JP" altLang="en-US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30B8C6ED-D436-439D-9779-CCE5CE2806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838672"/>
              </p:ext>
            </p:extLst>
          </p:nvPr>
        </p:nvGraphicFramePr>
        <p:xfrm>
          <a:off x="1595773" y="1916157"/>
          <a:ext cx="5616893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3636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D9B95-E4CD-4683-ACDB-FF2AA57F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742541-C38E-48C7-B17E-DED251EB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FFFD8E-CFEB-44E9-85D6-EE15BD33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26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3746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D9B95-E4CD-4683-ACDB-FF2AA57F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742541-C38E-48C7-B17E-DED251EB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FFFD8E-CFEB-44E9-85D6-EE15BD33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27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3972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D9B95-E4CD-4683-ACDB-FF2AA57F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742541-C38E-48C7-B17E-DED251EB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FFFD8E-CFEB-44E9-85D6-EE15BD33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28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9058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D9B95-E4CD-4683-ACDB-FF2AA57F3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742541-C38E-48C7-B17E-DED251EB9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FFFD8E-CFEB-44E9-85D6-EE15BD33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29</a:t>
            </a:fld>
            <a:r>
              <a:rPr lang="en-US" altLang="ja-JP"/>
              <a:t>-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715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背景 </a:t>
            </a:r>
            <a:r>
              <a:rPr lang="en-US" altLang="ja-JP" dirty="0"/>
              <a:t>-</a:t>
            </a:r>
            <a:r>
              <a:rPr kumimoji="1" lang="ja-JP" altLang="en-US" dirty="0"/>
              <a:t>サービス概要</a:t>
            </a:r>
            <a:r>
              <a:rPr kumimoji="1" lang="en-US" altLang="ja-JP" dirty="0"/>
              <a:t>-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3</a:t>
            </a:fld>
            <a:r>
              <a:rPr lang="en-US" altLang="ja-JP"/>
              <a:t>-</a:t>
            </a:r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0A21FA8-3A73-4304-952E-BE356E140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211580"/>
            <a:ext cx="7683073" cy="5429250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93A0AB-1A7C-4488-A61E-B708D0B70436}"/>
              </a:ext>
            </a:extLst>
          </p:cNvPr>
          <p:cNvSpPr txBox="1"/>
          <p:nvPr/>
        </p:nvSpPr>
        <p:spPr>
          <a:xfrm>
            <a:off x="2137410" y="6538913"/>
            <a:ext cx="7006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「シェアリングエコノミー 領域</a:t>
            </a:r>
            <a:r>
              <a:rPr kumimoji="1" lang="en-US" altLang="ja-JP" sz="1200" dirty="0">
                <a:latin typeface="+mn-ea"/>
              </a:rPr>
              <a:t>map</a:t>
            </a:r>
            <a:r>
              <a:rPr kumimoji="1" lang="ja-JP" altLang="en-US" sz="1200" dirty="0">
                <a:latin typeface="+mn-ea"/>
              </a:rPr>
              <a:t>（</a:t>
            </a:r>
            <a:r>
              <a:rPr kumimoji="1" lang="en-GB" altLang="ja-JP" sz="1200" dirty="0">
                <a:latin typeface="+mn-ea"/>
              </a:rPr>
              <a:t>http://sharing-economy.jp/ja/news/map201901/</a:t>
            </a:r>
            <a:r>
              <a:rPr kumimoji="1" lang="ja-JP" altLang="en-US" sz="1200" dirty="0">
                <a:latin typeface="+mn-ea"/>
              </a:rPr>
              <a:t>）」</a:t>
            </a:r>
          </a:p>
        </p:txBody>
      </p:sp>
    </p:spTree>
    <p:extLst>
      <p:ext uri="{BB962C8B-B14F-4D97-AF65-F5344CB8AC3E}">
        <p14:creationId xmlns:p14="http://schemas.microsoft.com/office/powerpoint/2010/main" val="398018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背景 </a:t>
            </a:r>
            <a:r>
              <a:rPr lang="en-US" altLang="ja-JP" dirty="0"/>
              <a:t>-</a:t>
            </a:r>
            <a:r>
              <a:rPr kumimoji="1" lang="ja-JP" altLang="en-US" dirty="0"/>
              <a:t>サービス概要</a:t>
            </a:r>
            <a:r>
              <a:rPr kumimoji="1" lang="en-US" altLang="ja-JP" dirty="0"/>
              <a:t>-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4</a:t>
            </a:fld>
            <a:r>
              <a:rPr lang="en-US" altLang="ja-JP"/>
              <a:t>-</a:t>
            </a:r>
            <a:endParaRPr lang="ja-JP" altLang="en-US" dirty="0"/>
          </a:p>
        </p:txBody>
      </p:sp>
      <p:pic>
        <p:nvPicPr>
          <p:cNvPr id="6" name="グラフィックス 5" descr="男性">
            <a:extLst>
              <a:ext uri="{FF2B5EF4-FFF2-40B4-BE49-F238E27FC236}">
                <a16:creationId xmlns:a16="http://schemas.microsoft.com/office/drawing/2014/main" id="{137FB2B8-71A1-4278-A089-493B4EC4D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9590" y="1782281"/>
            <a:ext cx="914400" cy="914400"/>
          </a:xfrm>
          <a:prstGeom prst="rect">
            <a:avLst/>
          </a:prstGeom>
        </p:spPr>
      </p:pic>
      <p:pic>
        <p:nvPicPr>
          <p:cNvPr id="8" name="グラフィックス 7" descr="男性の集団">
            <a:extLst>
              <a:ext uri="{FF2B5EF4-FFF2-40B4-BE49-F238E27FC236}">
                <a16:creationId xmlns:a16="http://schemas.microsoft.com/office/drawing/2014/main" id="{BD0147C5-D879-477E-918B-957742F4D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7988" y="5225492"/>
            <a:ext cx="914400" cy="914400"/>
          </a:xfrm>
          <a:prstGeom prst="rect">
            <a:avLst/>
          </a:prstGeom>
        </p:spPr>
      </p:pic>
      <p:cxnSp>
        <p:nvCxnSpPr>
          <p:cNvPr id="11" name="コネクタ: 曲線 10">
            <a:extLst>
              <a:ext uri="{FF2B5EF4-FFF2-40B4-BE49-F238E27FC236}">
                <a16:creationId xmlns:a16="http://schemas.microsoft.com/office/drawing/2014/main" id="{9ACBFFFA-2C06-4831-A3EA-DB62F54B0B4A}"/>
              </a:ext>
            </a:extLst>
          </p:cNvPr>
          <p:cNvCxnSpPr>
            <a:stCxn id="8" idx="3"/>
            <a:endCxn id="6" idx="2"/>
          </p:cNvCxnSpPr>
          <p:nvPr/>
        </p:nvCxnSpPr>
        <p:spPr>
          <a:xfrm flipV="1">
            <a:off x="2412388" y="2696681"/>
            <a:ext cx="2444402" cy="2986011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コネクタ: 曲線 12">
            <a:extLst>
              <a:ext uri="{FF2B5EF4-FFF2-40B4-BE49-F238E27FC236}">
                <a16:creationId xmlns:a16="http://schemas.microsoft.com/office/drawing/2014/main" id="{168C1703-2DDE-430D-9E68-3149AA1556AF}"/>
              </a:ext>
            </a:extLst>
          </p:cNvPr>
          <p:cNvCxnSpPr>
            <a:stCxn id="6" idx="1"/>
            <a:endCxn id="8" idx="0"/>
          </p:cNvCxnSpPr>
          <p:nvPr/>
        </p:nvCxnSpPr>
        <p:spPr>
          <a:xfrm rot="10800000" flipV="1">
            <a:off x="1955188" y="2239480"/>
            <a:ext cx="2444402" cy="2986011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9BE847-8728-4F68-B297-6CBBDD668FC4}"/>
              </a:ext>
            </a:extLst>
          </p:cNvPr>
          <p:cNvSpPr txBox="1"/>
          <p:nvPr/>
        </p:nvSpPr>
        <p:spPr>
          <a:xfrm>
            <a:off x="1269388" y="336253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提供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B4EAD46-9234-4196-84F0-5A4766E6594F}"/>
              </a:ext>
            </a:extLst>
          </p:cNvPr>
          <p:cNvSpPr txBox="1"/>
          <p:nvPr/>
        </p:nvSpPr>
        <p:spPr>
          <a:xfrm>
            <a:off x="4856789" y="310092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報酬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CE7B7F1-499A-4105-BE4C-B51FA7FED1F4}"/>
              </a:ext>
            </a:extLst>
          </p:cNvPr>
          <p:cNvCxnSpPr>
            <a:cxnSpLocks/>
          </p:cNvCxnSpPr>
          <p:nvPr/>
        </p:nvCxnSpPr>
        <p:spPr>
          <a:xfrm flipH="1">
            <a:off x="4668142" y="1590587"/>
            <a:ext cx="2145254" cy="476576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楕円 20">
            <a:extLst>
              <a:ext uri="{FF2B5EF4-FFF2-40B4-BE49-F238E27FC236}">
                <a16:creationId xmlns:a16="http://schemas.microsoft.com/office/drawing/2014/main" id="{B46F04FD-8B93-4130-B932-19101EA5CE86}"/>
              </a:ext>
            </a:extLst>
          </p:cNvPr>
          <p:cNvSpPr/>
          <p:nvPr/>
        </p:nvSpPr>
        <p:spPr>
          <a:xfrm>
            <a:off x="876060" y="1651634"/>
            <a:ext cx="1244539" cy="657220"/>
          </a:xfrm>
          <a:prstGeom prst="ellipse">
            <a:avLst/>
          </a:prstGeom>
          <a:solidFill>
            <a:srgbClr val="1DAF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空間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D1FADF04-6018-4ECC-8CFB-FBF5A226C6EC}"/>
              </a:ext>
            </a:extLst>
          </p:cNvPr>
          <p:cNvSpPr/>
          <p:nvPr/>
        </p:nvSpPr>
        <p:spPr>
          <a:xfrm>
            <a:off x="275752" y="2463263"/>
            <a:ext cx="1244539" cy="657220"/>
          </a:xfrm>
          <a:prstGeom prst="ellipse">
            <a:avLst/>
          </a:prstGeom>
          <a:solidFill>
            <a:srgbClr val="D4C3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n w="127" cap="rnd" cmpd="sng">
                  <a:solidFill>
                    <a:schemeClr val="tx1">
                      <a:alpha val="28000"/>
                    </a:schemeClr>
                  </a:solidFill>
                </a:ln>
                <a:solidFill>
                  <a:schemeClr val="bg1"/>
                </a:solidFill>
                <a:latin typeface="+mn-ea"/>
              </a:rPr>
              <a:t>スキル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901FB292-F79F-422A-AE5E-A707E68024B6}"/>
              </a:ext>
            </a:extLst>
          </p:cNvPr>
          <p:cNvSpPr/>
          <p:nvPr/>
        </p:nvSpPr>
        <p:spPr>
          <a:xfrm>
            <a:off x="2245797" y="1651634"/>
            <a:ext cx="1244539" cy="65722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モノ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9E614819-940B-419E-B5E0-D35A9E4ACEBA}"/>
              </a:ext>
            </a:extLst>
          </p:cNvPr>
          <p:cNvSpPr/>
          <p:nvPr/>
        </p:nvSpPr>
        <p:spPr>
          <a:xfrm>
            <a:off x="1663020" y="2463263"/>
            <a:ext cx="1244539" cy="6572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移動</a:t>
            </a:r>
          </a:p>
        </p:txBody>
      </p:sp>
      <p:pic>
        <p:nvPicPr>
          <p:cNvPr id="26" name="グラフィックス 25" descr="コール センター">
            <a:extLst>
              <a:ext uri="{FF2B5EF4-FFF2-40B4-BE49-F238E27FC236}">
                <a16:creationId xmlns:a16="http://schemas.microsoft.com/office/drawing/2014/main" id="{7A378815-203D-480F-98F9-450D01778B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92383" y="3673556"/>
            <a:ext cx="914400" cy="914400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61F72F6-C133-4BCF-AF37-E24C865781FF}"/>
              </a:ext>
            </a:extLst>
          </p:cNvPr>
          <p:cNvSpPr txBox="1"/>
          <p:nvPr/>
        </p:nvSpPr>
        <p:spPr>
          <a:xfrm>
            <a:off x="6881155" y="4629765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仲介サービス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3063D38-CBF9-4606-9AA5-EC661795D249}"/>
              </a:ext>
            </a:extLst>
          </p:cNvPr>
          <p:cNvCxnSpPr>
            <a:cxnSpLocks/>
          </p:cNvCxnSpPr>
          <p:nvPr/>
        </p:nvCxnSpPr>
        <p:spPr>
          <a:xfrm flipV="1">
            <a:off x="2380346" y="2463264"/>
            <a:ext cx="2082433" cy="2844716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F121C9AF-F7D4-4DFA-A548-93ED7AA4CD88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2412388" y="4130756"/>
            <a:ext cx="4345251" cy="1551936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AD6D08C-CD15-4BF8-ACBB-97F7EBD28610}"/>
              </a:ext>
            </a:extLst>
          </p:cNvPr>
          <p:cNvSpPr txBox="1"/>
          <p:nvPr/>
        </p:nvSpPr>
        <p:spPr>
          <a:xfrm>
            <a:off x="2412388" y="5666081"/>
            <a:ext cx="4584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u="sng" dirty="0">
                <a:solidFill>
                  <a:srgbClr val="FF0000"/>
                </a:solidFill>
                <a:latin typeface="+mn-ea"/>
              </a:rPr>
              <a:t>信頼関係によって成立する</a:t>
            </a: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042106A2-C716-4536-A267-F1EF825FCC4D}"/>
              </a:ext>
            </a:extLst>
          </p:cNvPr>
          <p:cNvCxnSpPr>
            <a:cxnSpLocks/>
            <a:stCxn id="26" idx="0"/>
            <a:endCxn id="6" idx="3"/>
          </p:cNvCxnSpPr>
          <p:nvPr/>
        </p:nvCxnSpPr>
        <p:spPr>
          <a:xfrm flipH="1" flipV="1">
            <a:off x="5313990" y="2239481"/>
            <a:ext cx="2035593" cy="1434075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15392647-EC93-4A21-972D-29A0DEFC97C0}"/>
              </a:ext>
            </a:extLst>
          </p:cNvPr>
          <p:cNvCxnSpPr>
            <a:cxnSpLocks/>
          </p:cNvCxnSpPr>
          <p:nvPr/>
        </p:nvCxnSpPr>
        <p:spPr>
          <a:xfrm>
            <a:off x="4610997" y="4146712"/>
            <a:ext cx="2320383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34F2504-B655-4333-9993-CF3873529FA6}"/>
              </a:ext>
            </a:extLst>
          </p:cNvPr>
          <p:cNvSpPr txBox="1"/>
          <p:nvPr/>
        </p:nvSpPr>
        <p:spPr>
          <a:xfrm>
            <a:off x="5135974" y="4273392"/>
            <a:ext cx="1273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+mn-ea"/>
              </a:rPr>
              <a:t>手数料</a:t>
            </a:r>
          </a:p>
        </p:txBody>
      </p:sp>
    </p:spTree>
    <p:extLst>
      <p:ext uri="{BB962C8B-B14F-4D97-AF65-F5344CB8AC3E}">
        <p14:creationId xmlns:p14="http://schemas.microsoft.com/office/powerpoint/2010/main" val="232120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背景 </a:t>
            </a:r>
            <a:r>
              <a:rPr lang="en-US" altLang="ja-JP" dirty="0"/>
              <a:t>-</a:t>
            </a:r>
            <a:r>
              <a:rPr lang="ja-JP" altLang="en-US" dirty="0"/>
              <a:t>課題</a:t>
            </a:r>
            <a:r>
              <a:rPr kumimoji="1" lang="en-US" altLang="ja-JP" dirty="0"/>
              <a:t>-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D5D332-D502-4F43-B254-6A5C8D6CE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ja-JP" altLang="en-US" dirty="0"/>
              <a:t>１） 支援ツールの必要性</a:t>
            </a:r>
            <a:endParaRPr lang="en-US" altLang="ja-JP" dirty="0"/>
          </a:p>
          <a:p>
            <a:pPr marL="0" indent="0">
              <a:lnSpc>
                <a:spcPct val="250000"/>
              </a:lnSpc>
              <a:buNone/>
            </a:pPr>
            <a:r>
              <a:rPr lang="ja-JP" altLang="en-US" dirty="0"/>
              <a:t>２） サービスにおける安全面の現状</a:t>
            </a:r>
            <a:endParaRPr lang="en-US" altLang="ja-JP" dirty="0"/>
          </a:p>
          <a:p>
            <a:pPr marL="0" indent="0">
              <a:lnSpc>
                <a:spcPct val="250000"/>
              </a:lnSpc>
              <a:buNone/>
            </a:pPr>
            <a:r>
              <a:rPr lang="ja-JP" altLang="en-US" dirty="0"/>
              <a:t>３） 利用者に対する認知度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5</a:t>
            </a:fld>
            <a:r>
              <a:rPr lang="en-US" altLang="ja-JP"/>
              <a:t>-</a:t>
            </a:r>
            <a:endParaRPr lang="ja-JP" altLang="en-US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9BAC01E3-60B4-49D1-969E-EFA55E9C46B8}"/>
              </a:ext>
            </a:extLst>
          </p:cNvPr>
          <p:cNvSpPr txBox="1">
            <a:spLocks/>
          </p:cNvSpPr>
          <p:nvPr/>
        </p:nvSpPr>
        <p:spPr>
          <a:xfrm>
            <a:off x="1051427" y="2598834"/>
            <a:ext cx="6715822" cy="711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kumimoji="1" sz="2800" kern="1200">
                <a:solidFill>
                  <a:schemeClr val="tx1"/>
                </a:solidFill>
                <a:latin typeface="BIZ UDPゴシック R" panose="020B0400000000000000" pitchFamily="50" charset="-128"/>
                <a:ea typeface="BIZ UDPゴシック R" panose="020B0400000000000000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kumimoji="1" sz="2400" kern="1200">
                <a:solidFill>
                  <a:schemeClr val="tx1"/>
                </a:solidFill>
                <a:latin typeface="BIZ UDPゴシック R" panose="020B0400000000000000" pitchFamily="50" charset="-128"/>
                <a:ea typeface="BIZ UDPゴシック R" panose="020B0400000000000000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kumimoji="1" sz="2000" kern="1200">
                <a:solidFill>
                  <a:schemeClr val="tx1"/>
                </a:solidFill>
                <a:latin typeface="BIZ UDPゴシック R" panose="020B0400000000000000" pitchFamily="50" charset="-128"/>
                <a:ea typeface="BIZ UDPゴシック R" panose="020B0400000000000000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kumimoji="1" sz="1800" kern="1200">
                <a:solidFill>
                  <a:schemeClr val="tx1"/>
                </a:solidFill>
                <a:latin typeface="BIZ UDPゴシック R" panose="020B0400000000000000" pitchFamily="50" charset="-128"/>
                <a:ea typeface="BIZ UDPゴシック R" panose="020B0400000000000000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kumimoji="1" sz="1800" kern="1200">
                <a:solidFill>
                  <a:schemeClr val="tx1"/>
                </a:solidFill>
                <a:latin typeface="BIZ UDPゴシック R" panose="020B0400000000000000" pitchFamily="50" charset="-128"/>
                <a:ea typeface="BIZ UDPゴシック R" panose="020B0400000000000000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FontTx/>
              <a:buNone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90354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D5D332-D502-4F43-B254-6A5C8D6CE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425179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kumimoji="1" lang="ja-JP" altLang="en-US" sz="3200" dirty="0"/>
              <a:t>ビジネスコンテスト等の新規性が薄い</a:t>
            </a:r>
            <a:endParaRPr kumimoji="1" lang="en-US" altLang="ja-JP" sz="3200" dirty="0"/>
          </a:p>
          <a:p>
            <a:pPr marL="0" indent="0" algn="ctr">
              <a:lnSpc>
                <a:spcPct val="250000"/>
              </a:lnSpc>
              <a:buNone/>
            </a:pPr>
            <a:endParaRPr kumimoji="1" lang="en-US" altLang="ja-JP" sz="3200" dirty="0"/>
          </a:p>
          <a:p>
            <a:pPr marL="0" indent="0" algn="ctr">
              <a:lnSpc>
                <a:spcPct val="250000"/>
              </a:lnSpc>
              <a:buNone/>
            </a:pPr>
            <a:r>
              <a:rPr lang="ja-JP" altLang="en-US" sz="3200" dirty="0"/>
              <a:t>支援ツール（シェアナビ）の作成</a:t>
            </a:r>
            <a:endParaRPr kumimoji="1" lang="en-US" altLang="ja-JP" sz="32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6</a:t>
            </a:fld>
            <a:r>
              <a:rPr lang="en-US" altLang="ja-JP"/>
              <a:t>-</a:t>
            </a:r>
            <a:endParaRPr lang="ja-JP" altLang="en-US" dirty="0"/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995C933E-27D1-402B-A361-A6EC3D06F1DB}"/>
              </a:ext>
            </a:extLst>
          </p:cNvPr>
          <p:cNvSpPr/>
          <p:nvPr/>
        </p:nvSpPr>
        <p:spPr>
          <a:xfrm>
            <a:off x="4214192" y="3288739"/>
            <a:ext cx="724830" cy="1325563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554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7</a:t>
            </a:fld>
            <a:r>
              <a:rPr lang="en-US" altLang="ja-JP"/>
              <a:t>-</a:t>
            </a:r>
            <a:endParaRPr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B90694B-345A-4346-AC79-116BE63E1A9B}"/>
              </a:ext>
            </a:extLst>
          </p:cNvPr>
          <p:cNvGrpSpPr/>
          <p:nvPr/>
        </p:nvGrpSpPr>
        <p:grpSpPr>
          <a:xfrm>
            <a:off x="1071141" y="2297500"/>
            <a:ext cx="7001717" cy="4168364"/>
            <a:chOff x="1182185" y="2187987"/>
            <a:chExt cx="6448182" cy="3449415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0B0B46BA-3656-46A7-A587-A7C8B297A639}"/>
                </a:ext>
              </a:extLst>
            </p:cNvPr>
            <p:cNvGrpSpPr/>
            <p:nvPr/>
          </p:nvGrpSpPr>
          <p:grpSpPr>
            <a:xfrm>
              <a:off x="1182185" y="2187987"/>
              <a:ext cx="6448182" cy="3449415"/>
              <a:chOff x="409828" y="2304989"/>
              <a:chExt cx="6448182" cy="3296821"/>
            </a:xfrm>
          </p:grpSpPr>
          <p:sp>
            <p:nvSpPr>
              <p:cNvPr id="14" name="フリーフォーム: 図形 13">
                <a:extLst>
                  <a:ext uri="{FF2B5EF4-FFF2-40B4-BE49-F238E27FC236}">
                    <a16:creationId xmlns:a16="http://schemas.microsoft.com/office/drawing/2014/main" id="{1A799790-FCA7-4AE5-A0C2-A30A7191DF67}"/>
                  </a:ext>
                </a:extLst>
              </p:cNvPr>
              <p:cNvSpPr/>
              <p:nvPr/>
            </p:nvSpPr>
            <p:spPr>
              <a:xfrm>
                <a:off x="1509208" y="3112858"/>
                <a:ext cx="4367810" cy="1752108"/>
              </a:xfrm>
              <a:custGeom>
                <a:avLst/>
                <a:gdLst>
                  <a:gd name="connsiteX0" fmla="*/ 0 w 4438835"/>
                  <a:gd name="connsiteY0" fmla="*/ 1752108 h 1752108"/>
                  <a:gd name="connsiteX1" fmla="*/ 1216241 w 4438835"/>
                  <a:gd name="connsiteY1" fmla="*/ 1183937 h 1752108"/>
                  <a:gd name="connsiteX2" fmla="*/ 2050742 w 4438835"/>
                  <a:gd name="connsiteY2" fmla="*/ 38717 h 1752108"/>
                  <a:gd name="connsiteX3" fmla="*/ 4438835 w 4438835"/>
                  <a:gd name="connsiteY3" fmla="*/ 313925 h 175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38835" h="1752108">
                    <a:moveTo>
                      <a:pt x="0" y="1752108"/>
                    </a:moveTo>
                    <a:cubicBezTo>
                      <a:pt x="437225" y="1610805"/>
                      <a:pt x="874451" y="1469502"/>
                      <a:pt x="1216241" y="1183937"/>
                    </a:cubicBezTo>
                    <a:cubicBezTo>
                      <a:pt x="1558031" y="898372"/>
                      <a:pt x="1513643" y="183719"/>
                      <a:pt x="2050742" y="38717"/>
                    </a:cubicBezTo>
                    <a:cubicBezTo>
                      <a:pt x="2587841" y="-106285"/>
                      <a:pt x="3835154" y="194076"/>
                      <a:pt x="4438835" y="313925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BIZ UD明朝 M" panose="02020500000000000000" pitchFamily="17" charset="-128"/>
                  <a:ea typeface="BIZ UD明朝 M" panose="02020500000000000000" pitchFamily="17" charset="-128"/>
                </a:endParaRPr>
              </a:p>
            </p:txBody>
          </p: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C53A7C42-4046-4929-950D-1190D7CB69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76548" y="2521261"/>
                <a:ext cx="0" cy="234370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B77642F0-F959-46A3-BA59-A1B45415CE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548" y="4864966"/>
                <a:ext cx="528220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6060D10-05D4-46F5-AD51-018EADE48F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548" y="4864966"/>
                <a:ext cx="0" cy="736844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6A80CF1C-D6D8-4BE4-A560-467EC12308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78859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:a16="http://schemas.microsoft.com/office/drawing/2014/main" id="{AC104186-3A8C-42BE-9304-713FF0832F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35302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029B8237-638F-470C-9BD2-01DB52C8D4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236133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80CF38D1-9963-4BE3-909C-B29B8847B9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92575" y="2752078"/>
                <a:ext cx="0" cy="2849732"/>
              </a:xfrm>
              <a:prstGeom prst="line">
                <a:avLst/>
              </a:prstGeom>
              <a:ln w="9525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3702323F-A8AE-455A-A205-8A09F3E4A453}"/>
                  </a:ext>
                </a:extLst>
              </p:cNvPr>
              <p:cNvSpPr txBox="1"/>
              <p:nvPr/>
            </p:nvSpPr>
            <p:spPr>
              <a:xfrm>
                <a:off x="409828" y="2304989"/>
                <a:ext cx="461665" cy="1225119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売上</a:t>
                </a: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C2C2170-168E-4D8B-B153-DBDB14AE1758}"/>
                  </a:ext>
                </a:extLst>
              </p:cNvPr>
              <p:cNvSpPr txBox="1"/>
              <p:nvPr/>
            </p:nvSpPr>
            <p:spPr>
              <a:xfrm>
                <a:off x="5877018" y="4955505"/>
                <a:ext cx="9809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BIZ UD明朝 M" panose="02020500000000000000" pitchFamily="17" charset="-128"/>
                    <a:ea typeface="BIZ UD明朝 M" panose="02020500000000000000" pitchFamily="17" charset="-128"/>
                  </a:rPr>
                  <a:t>時間</a:t>
                </a:r>
              </a:p>
            </p:txBody>
          </p:sp>
        </p:grp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9352D91B-7BBE-4C46-A3F6-025D5AA66B3D}"/>
                </a:ext>
              </a:extLst>
            </p:cNvPr>
            <p:cNvSpPr txBox="1"/>
            <p:nvPr/>
          </p:nvSpPr>
          <p:spPr>
            <a:xfrm>
              <a:off x="1748905" y="4874154"/>
              <a:ext cx="11008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①</a:t>
              </a:r>
              <a:endParaRPr kumimoji="1" lang="en-US" altLang="ja-JP" dirty="0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  <a:p>
              <a:pPr algn="ctr"/>
              <a:r>
                <a:rPr kumimoji="1" lang="ja-JP" altLang="en-US" sz="1400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立ち上げ期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E43306A-FB17-4ABD-BBB2-BCF0D1C8B593}"/>
                </a:ext>
              </a:extLst>
            </p:cNvPr>
            <p:cNvSpPr txBox="1"/>
            <p:nvPr/>
          </p:nvSpPr>
          <p:spPr>
            <a:xfrm>
              <a:off x="2849732" y="4874154"/>
              <a:ext cx="10564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②</a:t>
              </a:r>
              <a:endParaRPr kumimoji="1" lang="en-US" altLang="ja-JP" dirty="0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  <a:p>
              <a:pPr algn="ctr"/>
              <a:r>
                <a:rPr kumimoji="1" lang="ja-JP" altLang="en-US" sz="1400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普及期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1ABE7AD0-607E-4728-9792-67A448E28832}"/>
                </a:ext>
              </a:extLst>
            </p:cNvPr>
            <p:cNvSpPr txBox="1"/>
            <p:nvPr/>
          </p:nvSpPr>
          <p:spPr>
            <a:xfrm>
              <a:off x="3906172" y="4874154"/>
              <a:ext cx="1100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③</a:t>
              </a:r>
              <a:endParaRPr kumimoji="1" lang="en-US" altLang="ja-JP" dirty="0">
                <a:latin typeface="BIZ UD明朝 M" panose="02020500000000000000" pitchFamily="17" charset="-128"/>
                <a:ea typeface="BIZ UD明朝 M" panose="02020500000000000000" pitchFamily="17" charset="-128"/>
              </a:endParaRPr>
            </a:p>
            <a:p>
              <a:pPr algn="ctr"/>
              <a:r>
                <a:rPr kumimoji="1" lang="ja-JP" altLang="en-US" sz="1400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持続期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6A269F8-2877-43D3-9560-83DCCF104F47}"/>
                </a:ext>
              </a:extLst>
            </p:cNvPr>
            <p:cNvSpPr txBox="1"/>
            <p:nvPr/>
          </p:nvSpPr>
          <p:spPr>
            <a:xfrm>
              <a:off x="5248189" y="4875703"/>
              <a:ext cx="577045" cy="386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明朝 M" panose="02020500000000000000" pitchFamily="17" charset="-128"/>
                  <a:ea typeface="BIZ UD明朝 M" panose="02020500000000000000" pitchFamily="17" charset="-128"/>
                </a:rPr>
                <a:t>④</a:t>
              </a:r>
            </a:p>
          </p:txBody>
        </p:sp>
      </p:grpSp>
      <p:sp>
        <p:nvSpPr>
          <p:cNvPr id="24" name="楕円 23">
            <a:extLst>
              <a:ext uri="{FF2B5EF4-FFF2-40B4-BE49-F238E27FC236}">
                <a16:creationId xmlns:a16="http://schemas.microsoft.com/office/drawing/2014/main" id="{87743C5A-210B-4D68-93F3-D6ED27A1EE9F}"/>
              </a:ext>
            </a:extLst>
          </p:cNvPr>
          <p:cNvSpPr/>
          <p:nvPr/>
        </p:nvSpPr>
        <p:spPr>
          <a:xfrm>
            <a:off x="1809300" y="2862782"/>
            <a:ext cx="981640" cy="3717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21A8C582-7348-4417-BA54-DA7815CE9960}"/>
              </a:ext>
            </a:extLst>
          </p:cNvPr>
          <p:cNvSpPr/>
          <p:nvPr/>
        </p:nvSpPr>
        <p:spPr>
          <a:xfrm>
            <a:off x="2969285" y="2862781"/>
            <a:ext cx="981640" cy="3717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1730CEE3-CEF4-4022-9FD2-FE76BFC99DD4}"/>
              </a:ext>
            </a:extLst>
          </p:cNvPr>
          <p:cNvSpPr/>
          <p:nvPr/>
        </p:nvSpPr>
        <p:spPr>
          <a:xfrm>
            <a:off x="4144119" y="2862781"/>
            <a:ext cx="981640" cy="37178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F5683BD-F147-4EC7-A784-228564FE508D}"/>
              </a:ext>
            </a:extLst>
          </p:cNvPr>
          <p:cNvSpPr txBox="1"/>
          <p:nvPr/>
        </p:nvSpPr>
        <p:spPr>
          <a:xfrm>
            <a:off x="665416" y="1439418"/>
            <a:ext cx="5735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+mj-ea"/>
                <a:ea typeface="+mj-ea"/>
              </a:rPr>
              <a:t>信頼度評価チェックリストを作成し、</a:t>
            </a:r>
            <a:endParaRPr kumimoji="1" lang="en-US" altLang="ja-JP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3418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研究概要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8</a:t>
            </a:fld>
            <a:r>
              <a:rPr lang="en-US" altLang="ja-JP"/>
              <a:t>-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15A162-4AD6-4937-84E7-08DDA482DC21}"/>
              </a:ext>
            </a:extLst>
          </p:cNvPr>
          <p:cNvSpPr txBox="1"/>
          <p:nvPr/>
        </p:nvSpPr>
        <p:spPr>
          <a:xfrm>
            <a:off x="270842" y="1703070"/>
            <a:ext cx="8446770" cy="1309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/>
              <a:t>事例集における信頼関係の構築方法</a:t>
            </a:r>
            <a:r>
              <a:rPr lang="ja-JP" altLang="ja-JP" sz="2800" dirty="0"/>
              <a:t>を</a:t>
            </a:r>
            <a:r>
              <a:rPr lang="ja-JP" altLang="en-US" sz="2800" dirty="0"/>
              <a:t>分析し</a:t>
            </a:r>
            <a:endParaRPr lang="ja-JP" altLang="ja-JP" sz="28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信頼度を評価する</a:t>
            </a:r>
            <a:r>
              <a:rPr lang="ja-JP" altLang="ja-JP" sz="2800" dirty="0"/>
              <a:t>チェックリストを</a:t>
            </a:r>
            <a:r>
              <a:rPr lang="ja-JP" altLang="en-US" sz="2800" dirty="0"/>
              <a:t>作成</a:t>
            </a:r>
            <a:endParaRPr lang="ja-JP" altLang="ja-JP" sz="2800" dirty="0"/>
          </a:p>
        </p:txBody>
      </p:sp>
      <p:pic>
        <p:nvPicPr>
          <p:cNvPr id="7" name="グラフィックス 6" descr="チェックリスト">
            <a:extLst>
              <a:ext uri="{FF2B5EF4-FFF2-40B4-BE49-F238E27FC236}">
                <a16:creationId xmlns:a16="http://schemas.microsoft.com/office/drawing/2014/main" id="{5CDE9970-24CB-467B-9C83-302B35416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2169" y="4061474"/>
            <a:ext cx="1828801" cy="1828801"/>
          </a:xfrm>
          <a:prstGeom prst="rect">
            <a:avLst/>
          </a:prstGeom>
        </p:spPr>
      </p:pic>
      <p:pic>
        <p:nvPicPr>
          <p:cNvPr id="9" name="グラフィックス 8" descr="棒グラフ (上昇)">
            <a:extLst>
              <a:ext uri="{FF2B5EF4-FFF2-40B4-BE49-F238E27FC236}">
                <a16:creationId xmlns:a16="http://schemas.microsoft.com/office/drawing/2014/main" id="{197252F7-51B8-43A6-B03C-C1AE7947DD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7032" y="3274579"/>
            <a:ext cx="1554799" cy="1554799"/>
          </a:xfrm>
          <a:prstGeom prst="rect">
            <a:avLst/>
          </a:prstGeom>
        </p:spPr>
      </p:pic>
      <p:pic>
        <p:nvPicPr>
          <p:cNvPr id="11" name="グラフィックス 10" descr="棒グラフ (下降)">
            <a:extLst>
              <a:ext uri="{FF2B5EF4-FFF2-40B4-BE49-F238E27FC236}">
                <a16:creationId xmlns:a16="http://schemas.microsoft.com/office/drawing/2014/main" id="{55DA9C23-D48D-4A55-826A-C45A941380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57032" y="4870291"/>
            <a:ext cx="1554799" cy="1554799"/>
          </a:xfrm>
          <a:prstGeom prst="rect">
            <a:avLst/>
          </a:prstGeom>
        </p:spPr>
      </p:pic>
      <p:sp>
        <p:nvSpPr>
          <p:cNvPr id="12" name="矢印: 右 11">
            <a:extLst>
              <a:ext uri="{FF2B5EF4-FFF2-40B4-BE49-F238E27FC236}">
                <a16:creationId xmlns:a16="http://schemas.microsoft.com/office/drawing/2014/main" id="{3A3E3B08-F98E-42E5-A53F-FFBB06231B55}"/>
              </a:ext>
            </a:extLst>
          </p:cNvPr>
          <p:cNvSpPr/>
          <p:nvPr/>
        </p:nvSpPr>
        <p:spPr>
          <a:xfrm>
            <a:off x="3811905" y="4621544"/>
            <a:ext cx="1520190" cy="70866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93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887A0-CBC3-4D28-BE0F-E374E53F9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研究概要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037392-6D82-45D0-AFBA-DA7B1DE4B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-</a:t>
            </a:r>
            <a:fld id="{A3378E35-7670-4111-8586-BEE3874D8F4D}" type="slidenum">
              <a:rPr lang="ja-JP" altLang="en-US" smtClean="0"/>
              <a:pPr/>
              <a:t>9</a:t>
            </a:fld>
            <a:r>
              <a:rPr lang="en-US" altLang="ja-JP"/>
              <a:t>-</a:t>
            </a:r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15A162-4AD6-4937-84E7-08DDA482DC21}"/>
              </a:ext>
            </a:extLst>
          </p:cNvPr>
          <p:cNvSpPr txBox="1"/>
          <p:nvPr/>
        </p:nvSpPr>
        <p:spPr>
          <a:xfrm>
            <a:off x="270842" y="1703070"/>
            <a:ext cx="8446770" cy="1309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/>
              <a:t>事例集における信頼関係の構築方法</a:t>
            </a:r>
            <a:r>
              <a:rPr lang="ja-JP" altLang="ja-JP" sz="2800" dirty="0"/>
              <a:t>を</a:t>
            </a:r>
            <a:r>
              <a:rPr lang="ja-JP" altLang="en-US" sz="2800" dirty="0"/>
              <a:t>分析し</a:t>
            </a:r>
            <a:endParaRPr lang="ja-JP" altLang="ja-JP" sz="28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信頼度を評価する</a:t>
            </a:r>
            <a:r>
              <a:rPr lang="ja-JP" altLang="ja-JP" sz="2800" dirty="0"/>
              <a:t>チェックリストを</a:t>
            </a:r>
            <a:r>
              <a:rPr lang="ja-JP" altLang="en-US" sz="2800" dirty="0"/>
              <a:t>作成</a:t>
            </a:r>
            <a:endParaRPr lang="ja-JP" altLang="ja-JP" sz="2800" dirty="0"/>
          </a:p>
        </p:txBody>
      </p:sp>
      <p:pic>
        <p:nvPicPr>
          <p:cNvPr id="7" name="グラフィックス 6" descr="チェックリスト">
            <a:extLst>
              <a:ext uri="{FF2B5EF4-FFF2-40B4-BE49-F238E27FC236}">
                <a16:creationId xmlns:a16="http://schemas.microsoft.com/office/drawing/2014/main" id="{5CDE9970-24CB-467B-9C83-302B35416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2169" y="4061474"/>
            <a:ext cx="1828801" cy="1828801"/>
          </a:xfrm>
          <a:prstGeom prst="rect">
            <a:avLst/>
          </a:prstGeom>
        </p:spPr>
      </p:pic>
      <p:pic>
        <p:nvPicPr>
          <p:cNvPr id="9" name="グラフィックス 8" descr="棒グラフ (上昇)">
            <a:extLst>
              <a:ext uri="{FF2B5EF4-FFF2-40B4-BE49-F238E27FC236}">
                <a16:creationId xmlns:a16="http://schemas.microsoft.com/office/drawing/2014/main" id="{197252F7-51B8-43A6-B03C-C1AE7947DD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7032" y="3274579"/>
            <a:ext cx="1554799" cy="1554799"/>
          </a:xfrm>
          <a:prstGeom prst="rect">
            <a:avLst/>
          </a:prstGeom>
        </p:spPr>
      </p:pic>
      <p:pic>
        <p:nvPicPr>
          <p:cNvPr id="11" name="グラフィックス 10" descr="棒グラフ (下降)">
            <a:extLst>
              <a:ext uri="{FF2B5EF4-FFF2-40B4-BE49-F238E27FC236}">
                <a16:creationId xmlns:a16="http://schemas.microsoft.com/office/drawing/2014/main" id="{55DA9C23-D48D-4A55-826A-C45A941380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57032" y="4870291"/>
            <a:ext cx="1554799" cy="1554799"/>
          </a:xfrm>
          <a:prstGeom prst="rect">
            <a:avLst/>
          </a:prstGeom>
        </p:spPr>
      </p:pic>
      <p:sp>
        <p:nvSpPr>
          <p:cNvPr id="12" name="矢印: 右 11">
            <a:extLst>
              <a:ext uri="{FF2B5EF4-FFF2-40B4-BE49-F238E27FC236}">
                <a16:creationId xmlns:a16="http://schemas.microsoft.com/office/drawing/2014/main" id="{3A3E3B08-F98E-42E5-A53F-FFBB06231B55}"/>
              </a:ext>
            </a:extLst>
          </p:cNvPr>
          <p:cNvSpPr/>
          <p:nvPr/>
        </p:nvSpPr>
        <p:spPr>
          <a:xfrm>
            <a:off x="3811905" y="4621544"/>
            <a:ext cx="1520190" cy="70866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16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"/>
        <a:ea typeface="BIZ UDPゴシック R"/>
        <a:cs typeface=""/>
      </a:majorFont>
      <a:minorFont>
        <a:latin typeface="Calibri"/>
        <a:ea typeface="BIZ UDPゴシック R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27791</TotalTime>
  <Words>669</Words>
  <Application>Microsoft Office PowerPoint</Application>
  <PresentationFormat>画面に合わせる (4:3)</PresentationFormat>
  <Paragraphs>188</Paragraphs>
  <Slides>29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6" baseType="lpstr">
      <vt:lpstr>BIZ UDPゴシック R</vt:lpstr>
      <vt:lpstr>BIZ UD明朝 M</vt:lpstr>
      <vt:lpstr>游ゴシック</vt:lpstr>
      <vt:lpstr>Arial</vt:lpstr>
      <vt:lpstr>Calibri</vt:lpstr>
      <vt:lpstr>Wingdings</vt:lpstr>
      <vt:lpstr>Office テーマ</vt:lpstr>
      <vt:lpstr>普及フェーズに応じた シェアリングサービス評価方式の提案</vt:lpstr>
      <vt:lpstr>目次</vt:lpstr>
      <vt:lpstr>背景 -サービス概要-</vt:lpstr>
      <vt:lpstr>背景 -サービス概要-</vt:lpstr>
      <vt:lpstr>背景 -課題-</vt:lpstr>
      <vt:lpstr>目的</vt:lpstr>
      <vt:lpstr>目的</vt:lpstr>
      <vt:lpstr>研究概要</vt:lpstr>
      <vt:lpstr>研究概要</vt:lpstr>
      <vt:lpstr>研究概要</vt:lpstr>
      <vt:lpstr>研究概要</vt:lpstr>
      <vt:lpstr>研究概要</vt:lpstr>
      <vt:lpstr>アンケート調査と考察</vt:lpstr>
      <vt:lpstr>アンケート調査と考察</vt:lpstr>
      <vt:lpstr>アンケート調査と考察</vt:lpstr>
      <vt:lpstr>今後の課題</vt:lpstr>
      <vt:lpstr>チェックリスト</vt:lpstr>
      <vt:lpstr>信頼度</vt:lpstr>
      <vt:lpstr>フェンリル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先端情報学実習</dc:title>
  <dc:creator>水原 慶一</dc:creator>
  <cp:lastModifiedBy>水原 慶一</cp:lastModifiedBy>
  <cp:revision>132</cp:revision>
  <dcterms:created xsi:type="dcterms:W3CDTF">2019-01-18T07:15:48Z</dcterms:created>
  <dcterms:modified xsi:type="dcterms:W3CDTF">2020-02-05T10:10:10Z</dcterms:modified>
</cp:coreProperties>
</file>