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67" r:id="rId3"/>
    <p:sldId id="274" r:id="rId4"/>
    <p:sldId id="259" r:id="rId5"/>
    <p:sldId id="269" r:id="rId6"/>
    <p:sldId id="258" r:id="rId7"/>
    <p:sldId id="273" r:id="rId8"/>
    <p:sldId id="27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8" d="100"/>
          <a:sy n="78" d="100"/>
        </p:scale>
        <p:origin x="1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2685F9-DAC9-48FC-9CBC-BC64F802EF58}" type="datetimeFigureOut">
              <a:rPr kumimoji="1" lang="ja-JP" altLang="en-US" smtClean="0"/>
              <a:t>2020/2/7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3DED30-8058-4D73-B6D6-8DA6EE21C11E}" type="slidenum">
              <a:rPr kumimoji="1" lang="ja-JP" altLang="en-US" smtClean="0"/>
              <a:t>‹#›</a:t>
            </a:fld>
            <a:endParaRPr kumimoji="1" lang="ja-JP" altLang="en-US"/>
          </a:p>
        </p:txBody>
      </p:sp>
    </p:spTree>
    <p:extLst>
      <p:ext uri="{BB962C8B-B14F-4D97-AF65-F5344CB8AC3E}">
        <p14:creationId xmlns:p14="http://schemas.microsoft.com/office/powerpoint/2010/main" val="322150282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272D8F-ABFF-49A7-B4C2-1712E7DA883E}" type="slidenum">
              <a:rPr kumimoji="1" lang="ja-JP" altLang="en-US" smtClean="0"/>
              <a:t>7</a:t>
            </a:fld>
            <a:endParaRPr kumimoji="1" lang="ja-JP" altLang="en-US"/>
          </a:p>
        </p:txBody>
      </p:sp>
    </p:spTree>
    <p:extLst>
      <p:ext uri="{BB962C8B-B14F-4D97-AF65-F5344CB8AC3E}">
        <p14:creationId xmlns:p14="http://schemas.microsoft.com/office/powerpoint/2010/main" val="1294269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35146EB-325B-4B64-A091-7E58D060A29F}" type="datetimeFigureOut">
              <a:rPr kumimoji="1" lang="ja-JP" altLang="en-US" smtClean="0"/>
              <a:t>2020/2/7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4272A76-9594-4802-A69F-3509D2460DEA}"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3690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35146EB-325B-4B64-A091-7E58D060A29F}" type="datetimeFigureOut">
              <a:rPr kumimoji="1" lang="ja-JP" altLang="en-US" smtClean="0"/>
              <a:t>2020/2/7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4272A76-9594-4802-A69F-3509D2460DEA}" type="slidenum">
              <a:rPr kumimoji="1" lang="ja-JP" altLang="en-US" smtClean="0"/>
              <a:t>‹#›</a:t>
            </a:fld>
            <a:endParaRPr kumimoji="1" lang="ja-JP" altLang="en-US"/>
          </a:p>
        </p:txBody>
      </p:sp>
    </p:spTree>
    <p:extLst>
      <p:ext uri="{BB962C8B-B14F-4D97-AF65-F5344CB8AC3E}">
        <p14:creationId xmlns:p14="http://schemas.microsoft.com/office/powerpoint/2010/main" val="95754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35146EB-325B-4B64-A091-7E58D060A29F}" type="datetimeFigureOut">
              <a:rPr kumimoji="1" lang="ja-JP" altLang="en-US" smtClean="0"/>
              <a:t>2020/2/7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4272A76-9594-4802-A69F-3509D2460DEA}" type="slidenum">
              <a:rPr kumimoji="1" lang="ja-JP" altLang="en-US" smtClean="0"/>
              <a:t>‹#›</a:t>
            </a:fld>
            <a:endParaRPr kumimoji="1" lang="ja-JP" altLang="en-US"/>
          </a:p>
        </p:txBody>
      </p:sp>
    </p:spTree>
    <p:extLst>
      <p:ext uri="{BB962C8B-B14F-4D97-AF65-F5344CB8AC3E}">
        <p14:creationId xmlns:p14="http://schemas.microsoft.com/office/powerpoint/2010/main" val="852418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35146EB-325B-4B64-A091-7E58D060A29F}" type="datetimeFigureOut">
              <a:rPr kumimoji="1" lang="ja-JP" altLang="en-US" smtClean="0"/>
              <a:t>2020/2/7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4272A76-9594-4802-A69F-3509D2460DEA}" type="slidenum">
              <a:rPr kumimoji="1" lang="ja-JP" altLang="en-US" smtClean="0"/>
              <a:t>‹#›</a:t>
            </a:fld>
            <a:endParaRPr kumimoji="1" lang="ja-JP" altLang="en-US"/>
          </a:p>
        </p:txBody>
      </p:sp>
    </p:spTree>
    <p:extLst>
      <p:ext uri="{BB962C8B-B14F-4D97-AF65-F5344CB8AC3E}">
        <p14:creationId xmlns:p14="http://schemas.microsoft.com/office/powerpoint/2010/main" val="428089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35146EB-325B-4B64-A091-7E58D060A29F}" type="datetimeFigureOut">
              <a:rPr kumimoji="1" lang="ja-JP" altLang="en-US" smtClean="0"/>
              <a:t>2020/2/7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4272A76-9594-4802-A69F-3509D2460DEA}"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6275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35146EB-325B-4B64-A091-7E58D060A29F}" type="datetimeFigureOut">
              <a:rPr kumimoji="1" lang="ja-JP" altLang="en-US" smtClean="0"/>
              <a:t>2020/2/7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4272A76-9594-4802-A69F-3509D2460DEA}" type="slidenum">
              <a:rPr kumimoji="1" lang="ja-JP" altLang="en-US" smtClean="0"/>
              <a:t>‹#›</a:t>
            </a:fld>
            <a:endParaRPr kumimoji="1" lang="ja-JP" altLang="en-US"/>
          </a:p>
        </p:txBody>
      </p:sp>
    </p:spTree>
    <p:extLst>
      <p:ext uri="{BB962C8B-B14F-4D97-AF65-F5344CB8AC3E}">
        <p14:creationId xmlns:p14="http://schemas.microsoft.com/office/powerpoint/2010/main" val="1190855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35146EB-325B-4B64-A091-7E58D060A29F}" type="datetimeFigureOut">
              <a:rPr kumimoji="1" lang="ja-JP" altLang="en-US" smtClean="0"/>
              <a:t>2020/2/7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4272A76-9594-4802-A69F-3509D2460DEA}" type="slidenum">
              <a:rPr kumimoji="1" lang="ja-JP" altLang="en-US" smtClean="0"/>
              <a:t>‹#›</a:t>
            </a:fld>
            <a:endParaRPr kumimoji="1" lang="ja-JP" altLang="en-US"/>
          </a:p>
        </p:txBody>
      </p:sp>
    </p:spTree>
    <p:extLst>
      <p:ext uri="{BB962C8B-B14F-4D97-AF65-F5344CB8AC3E}">
        <p14:creationId xmlns:p14="http://schemas.microsoft.com/office/powerpoint/2010/main" val="3572612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35146EB-325B-4B64-A091-7E58D060A29F}" type="datetimeFigureOut">
              <a:rPr kumimoji="1" lang="ja-JP" altLang="en-US" smtClean="0"/>
              <a:t>2020/2/7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4272A76-9594-4802-A69F-3509D2460DEA}" type="slidenum">
              <a:rPr kumimoji="1" lang="ja-JP" altLang="en-US" smtClean="0"/>
              <a:t>‹#›</a:t>
            </a:fld>
            <a:endParaRPr kumimoji="1" lang="ja-JP" altLang="en-US"/>
          </a:p>
        </p:txBody>
      </p:sp>
    </p:spTree>
    <p:extLst>
      <p:ext uri="{BB962C8B-B14F-4D97-AF65-F5344CB8AC3E}">
        <p14:creationId xmlns:p14="http://schemas.microsoft.com/office/powerpoint/2010/main" val="346476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35146EB-325B-4B64-A091-7E58D060A29F}" type="datetimeFigureOut">
              <a:rPr kumimoji="1" lang="ja-JP" altLang="en-US" smtClean="0"/>
              <a:t>2020/2/7</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C4272A76-9594-4802-A69F-3509D2460DEA}" type="slidenum">
              <a:rPr kumimoji="1" lang="ja-JP" altLang="en-US" smtClean="0"/>
              <a:t>‹#›</a:t>
            </a:fld>
            <a:endParaRPr kumimoji="1" lang="ja-JP" altLang="en-US"/>
          </a:p>
        </p:txBody>
      </p:sp>
    </p:spTree>
    <p:extLst>
      <p:ext uri="{BB962C8B-B14F-4D97-AF65-F5344CB8AC3E}">
        <p14:creationId xmlns:p14="http://schemas.microsoft.com/office/powerpoint/2010/main" val="3134314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35146EB-325B-4B64-A091-7E58D060A29F}" type="datetimeFigureOut">
              <a:rPr kumimoji="1" lang="ja-JP" altLang="en-US" smtClean="0"/>
              <a:t>2020/2/7</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4272A76-9594-4802-A69F-3509D2460DEA}" type="slidenum">
              <a:rPr kumimoji="1" lang="ja-JP" altLang="en-US" smtClean="0"/>
              <a:t>‹#›</a:t>
            </a:fld>
            <a:endParaRPr kumimoji="1" lang="ja-JP" altLang="en-US"/>
          </a:p>
        </p:txBody>
      </p:sp>
    </p:spTree>
    <p:extLst>
      <p:ext uri="{BB962C8B-B14F-4D97-AF65-F5344CB8AC3E}">
        <p14:creationId xmlns:p14="http://schemas.microsoft.com/office/powerpoint/2010/main" val="183689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35146EB-325B-4B64-A091-7E58D060A29F}" type="datetimeFigureOut">
              <a:rPr kumimoji="1" lang="ja-JP" altLang="en-US" smtClean="0"/>
              <a:t>2020/2/7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4272A76-9594-4802-A69F-3509D2460DEA}" type="slidenum">
              <a:rPr kumimoji="1" lang="ja-JP" altLang="en-US" smtClean="0"/>
              <a:t>‹#›</a:t>
            </a:fld>
            <a:endParaRPr kumimoji="1" lang="ja-JP" altLang="en-US"/>
          </a:p>
        </p:txBody>
      </p:sp>
    </p:spTree>
    <p:extLst>
      <p:ext uri="{BB962C8B-B14F-4D97-AF65-F5344CB8AC3E}">
        <p14:creationId xmlns:p14="http://schemas.microsoft.com/office/powerpoint/2010/main" val="30364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35146EB-325B-4B64-A091-7E58D060A29F}" type="datetimeFigureOut">
              <a:rPr kumimoji="1" lang="ja-JP" altLang="en-US" smtClean="0"/>
              <a:t>2020/2/7</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4272A76-9594-4802-A69F-3509D2460DEA}" type="slidenum">
              <a:rPr kumimoji="1" lang="ja-JP" altLang="en-US" smtClean="0"/>
              <a:t>‹#›</a:t>
            </a:fld>
            <a:endParaRPr kumimoji="1" lang="ja-JP"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84286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0A9D49-C350-4D7F-BFA5-EA1053598306}"/>
              </a:ext>
            </a:extLst>
          </p:cNvPr>
          <p:cNvSpPr>
            <a:spLocks noGrp="1"/>
          </p:cNvSpPr>
          <p:nvPr>
            <p:ph type="ctrTitle"/>
          </p:nvPr>
        </p:nvSpPr>
        <p:spPr/>
        <p:txBody>
          <a:bodyPr>
            <a:noAutofit/>
          </a:bodyPr>
          <a:lstStyle/>
          <a:p>
            <a:pPr algn="l"/>
            <a:r>
              <a:rPr lang="ja-JP" altLang="ja-JP" sz="3600" b="1" dirty="0"/>
              <a:t>介護に関する知識が乏しい要介護高齢者と</a:t>
            </a:r>
            <a:br>
              <a:rPr lang="en-US" altLang="ja-JP" sz="3600" b="1" dirty="0"/>
            </a:br>
            <a:r>
              <a:rPr lang="ja-JP" altLang="ja-JP" sz="3600" b="1" dirty="0"/>
              <a:t>その家族・介護従事者に役立つ</a:t>
            </a:r>
            <a:br>
              <a:rPr lang="en-US" altLang="ja-JP" sz="3600" b="1" dirty="0"/>
            </a:br>
            <a:r>
              <a:rPr lang="ja-JP" altLang="ja-JP" sz="3600" b="1" dirty="0"/>
              <a:t>情報サイトの提案</a:t>
            </a:r>
            <a:endParaRPr kumimoji="1" lang="ja-JP" altLang="en-US" sz="3600" dirty="0"/>
          </a:p>
        </p:txBody>
      </p:sp>
      <p:sp>
        <p:nvSpPr>
          <p:cNvPr id="3" name="字幕 2">
            <a:extLst>
              <a:ext uri="{FF2B5EF4-FFF2-40B4-BE49-F238E27FC236}">
                <a16:creationId xmlns:a16="http://schemas.microsoft.com/office/drawing/2014/main" id="{46FB81F4-F61F-4216-94BB-E3E97CB5870F}"/>
              </a:ext>
            </a:extLst>
          </p:cNvPr>
          <p:cNvSpPr>
            <a:spLocks noGrp="1"/>
          </p:cNvSpPr>
          <p:nvPr>
            <p:ph type="subTitle" idx="1"/>
          </p:nvPr>
        </p:nvSpPr>
        <p:spPr>
          <a:xfrm>
            <a:off x="1097280" y="4635234"/>
            <a:ext cx="10058400" cy="1143000"/>
          </a:xfrm>
        </p:spPr>
        <p:txBody>
          <a:bodyPr>
            <a:normAutofit fontScale="85000" lnSpcReduction="20000"/>
          </a:bodyPr>
          <a:lstStyle/>
          <a:p>
            <a:r>
              <a:rPr kumimoji="1" lang="ja-JP" altLang="en-US" dirty="0"/>
              <a:t>情報学部行動情報学科</a:t>
            </a:r>
            <a:endParaRPr kumimoji="1" lang="en-US" altLang="ja-JP" dirty="0"/>
          </a:p>
          <a:p>
            <a:r>
              <a:rPr kumimoji="1" lang="ja-JP" altLang="en-US" dirty="0"/>
              <a:t>湯浦研究室</a:t>
            </a:r>
            <a:endParaRPr kumimoji="1" lang="en-US" altLang="ja-JP" dirty="0"/>
          </a:p>
          <a:p>
            <a:r>
              <a:rPr lang="ja-JP" altLang="en-US" dirty="0"/>
              <a:t>定富　椿</a:t>
            </a:r>
            <a:endParaRPr kumimoji="1" lang="ja-JP" altLang="en-US" dirty="0"/>
          </a:p>
        </p:txBody>
      </p:sp>
    </p:spTree>
    <p:extLst>
      <p:ext uri="{BB962C8B-B14F-4D97-AF65-F5344CB8AC3E}">
        <p14:creationId xmlns:p14="http://schemas.microsoft.com/office/powerpoint/2010/main" val="387230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グラフィックス 2" descr="男性">
            <a:extLst>
              <a:ext uri="{FF2B5EF4-FFF2-40B4-BE49-F238E27FC236}">
                <a16:creationId xmlns:a16="http://schemas.microsoft.com/office/drawing/2014/main" id="{BF0C89CB-1ABF-49F7-AD93-56102BA6004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65464" y="206120"/>
            <a:ext cx="1466541" cy="1466541"/>
          </a:xfrm>
          <a:prstGeom prst="rect">
            <a:avLst/>
          </a:prstGeom>
        </p:spPr>
      </p:pic>
      <p:sp>
        <p:nvSpPr>
          <p:cNvPr id="10" name="矢印: 山形 9">
            <a:extLst>
              <a:ext uri="{FF2B5EF4-FFF2-40B4-BE49-F238E27FC236}">
                <a16:creationId xmlns:a16="http://schemas.microsoft.com/office/drawing/2014/main" id="{FA3FB823-92D1-417C-81B5-1EBEE91CC39F}"/>
              </a:ext>
            </a:extLst>
          </p:cNvPr>
          <p:cNvSpPr/>
          <p:nvPr/>
        </p:nvSpPr>
        <p:spPr>
          <a:xfrm>
            <a:off x="3100017" y="750786"/>
            <a:ext cx="2530928" cy="652489"/>
          </a:xfrm>
          <a:prstGeom prst="chevron">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chemeClr val="tx1"/>
                </a:solidFill>
              </a:rPr>
              <a:t>施設の検索</a:t>
            </a:r>
          </a:p>
        </p:txBody>
      </p:sp>
      <p:sp>
        <p:nvSpPr>
          <p:cNvPr id="11" name="矢印: 山形 10">
            <a:extLst>
              <a:ext uri="{FF2B5EF4-FFF2-40B4-BE49-F238E27FC236}">
                <a16:creationId xmlns:a16="http://schemas.microsoft.com/office/drawing/2014/main" id="{3B6BAF4F-5B4C-4788-A553-F66770948D1F}"/>
              </a:ext>
            </a:extLst>
          </p:cNvPr>
          <p:cNvSpPr/>
          <p:nvPr/>
        </p:nvSpPr>
        <p:spPr>
          <a:xfrm>
            <a:off x="5630944" y="750787"/>
            <a:ext cx="2530929" cy="652489"/>
          </a:xfrm>
          <a:prstGeom prst="chevr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tx1"/>
                </a:solidFill>
              </a:rPr>
              <a:t>専門用語</a:t>
            </a:r>
            <a:r>
              <a:rPr kumimoji="1" lang="ja-JP" altLang="en-US" dirty="0">
                <a:solidFill>
                  <a:schemeClr val="tx1"/>
                </a:solidFill>
              </a:rPr>
              <a:t>の検索</a:t>
            </a:r>
          </a:p>
        </p:txBody>
      </p:sp>
      <p:sp>
        <p:nvSpPr>
          <p:cNvPr id="14" name="矢印: 山形 13">
            <a:extLst>
              <a:ext uri="{FF2B5EF4-FFF2-40B4-BE49-F238E27FC236}">
                <a16:creationId xmlns:a16="http://schemas.microsoft.com/office/drawing/2014/main" id="{F2C8640B-60BA-4A2F-8DF6-ADAD84E591F8}"/>
              </a:ext>
            </a:extLst>
          </p:cNvPr>
          <p:cNvSpPr/>
          <p:nvPr/>
        </p:nvSpPr>
        <p:spPr>
          <a:xfrm>
            <a:off x="8161873" y="750786"/>
            <a:ext cx="2530928" cy="652489"/>
          </a:xfrm>
          <a:prstGeom prst="chevron">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chemeClr val="tx1"/>
                </a:solidFill>
              </a:rPr>
              <a:t>再検索</a:t>
            </a:r>
          </a:p>
        </p:txBody>
      </p:sp>
      <p:sp>
        <p:nvSpPr>
          <p:cNvPr id="15" name="テキスト ボックス 14">
            <a:extLst>
              <a:ext uri="{FF2B5EF4-FFF2-40B4-BE49-F238E27FC236}">
                <a16:creationId xmlns:a16="http://schemas.microsoft.com/office/drawing/2014/main" id="{EE446116-07FA-4D0A-95C1-137FF37BEFA4}"/>
              </a:ext>
            </a:extLst>
          </p:cNvPr>
          <p:cNvSpPr txBox="1"/>
          <p:nvPr/>
        </p:nvSpPr>
        <p:spPr>
          <a:xfrm>
            <a:off x="1675568" y="1738993"/>
            <a:ext cx="595035" cy="338554"/>
          </a:xfrm>
          <a:prstGeom prst="rect">
            <a:avLst/>
          </a:prstGeom>
          <a:noFill/>
        </p:spPr>
        <p:txBody>
          <a:bodyPr wrap="none" rtlCol="0">
            <a:spAutoFit/>
          </a:bodyPr>
          <a:lstStyle/>
          <a:p>
            <a:r>
              <a:rPr kumimoji="1" lang="ja-JP" altLang="en-US" sz="1600" dirty="0"/>
              <a:t>家族</a:t>
            </a:r>
          </a:p>
        </p:txBody>
      </p:sp>
      <p:pic>
        <p:nvPicPr>
          <p:cNvPr id="16" name="グラフィックス 15" descr="ブラウザー ウィンドウ">
            <a:extLst>
              <a:ext uri="{FF2B5EF4-FFF2-40B4-BE49-F238E27FC236}">
                <a16:creationId xmlns:a16="http://schemas.microsoft.com/office/drawing/2014/main" id="{F491A441-F701-4A6A-8D42-7AB5314833E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42479" y="2743527"/>
            <a:ext cx="1355272" cy="1355272"/>
          </a:xfrm>
          <a:prstGeom prst="rect">
            <a:avLst/>
          </a:prstGeom>
        </p:spPr>
      </p:pic>
      <p:cxnSp>
        <p:nvCxnSpPr>
          <p:cNvPr id="23" name="直線矢印コネクタ 22">
            <a:extLst>
              <a:ext uri="{FF2B5EF4-FFF2-40B4-BE49-F238E27FC236}">
                <a16:creationId xmlns:a16="http://schemas.microsoft.com/office/drawing/2014/main" id="{A4ECB1F7-DF46-45B2-AAC9-78A90965D479}"/>
              </a:ext>
            </a:extLst>
          </p:cNvPr>
          <p:cNvCxnSpPr>
            <a:cxnSpLocks/>
          </p:cNvCxnSpPr>
          <p:nvPr/>
        </p:nvCxnSpPr>
        <p:spPr>
          <a:xfrm flipV="1">
            <a:off x="5042498" y="1571134"/>
            <a:ext cx="1164462" cy="13026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直線矢印コネクタ 25">
            <a:extLst>
              <a:ext uri="{FF2B5EF4-FFF2-40B4-BE49-F238E27FC236}">
                <a16:creationId xmlns:a16="http://schemas.microsoft.com/office/drawing/2014/main" id="{60092476-8809-469D-BF98-26BC3FDEB3D1}"/>
              </a:ext>
            </a:extLst>
          </p:cNvPr>
          <p:cNvCxnSpPr>
            <a:cxnSpLocks/>
          </p:cNvCxnSpPr>
          <p:nvPr/>
        </p:nvCxnSpPr>
        <p:spPr>
          <a:xfrm>
            <a:off x="6435207" y="1571133"/>
            <a:ext cx="1226240" cy="13026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直線矢印コネクタ 27">
            <a:extLst>
              <a:ext uri="{FF2B5EF4-FFF2-40B4-BE49-F238E27FC236}">
                <a16:creationId xmlns:a16="http://schemas.microsoft.com/office/drawing/2014/main" id="{2C152B78-B8CC-4BE4-87AB-CAAC1917B3F8}"/>
              </a:ext>
            </a:extLst>
          </p:cNvPr>
          <p:cNvCxnSpPr>
            <a:cxnSpLocks/>
          </p:cNvCxnSpPr>
          <p:nvPr/>
        </p:nvCxnSpPr>
        <p:spPr>
          <a:xfrm flipV="1">
            <a:off x="8869139" y="1571133"/>
            <a:ext cx="1164462" cy="13026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0" name="グラフィックス 29" descr="ブラウザー ウィンドウ">
            <a:extLst>
              <a:ext uri="{FF2B5EF4-FFF2-40B4-BE49-F238E27FC236}">
                <a16:creationId xmlns:a16="http://schemas.microsoft.com/office/drawing/2014/main" id="{4D832F48-C824-4853-90B9-2C00CBA08F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74100" y="3421163"/>
            <a:ext cx="1355272" cy="1355272"/>
          </a:xfrm>
          <a:prstGeom prst="rect">
            <a:avLst/>
          </a:prstGeom>
        </p:spPr>
      </p:pic>
      <p:pic>
        <p:nvPicPr>
          <p:cNvPr id="31" name="グラフィックス 30" descr="ブラウザー ウィンドウ">
            <a:extLst>
              <a:ext uri="{FF2B5EF4-FFF2-40B4-BE49-F238E27FC236}">
                <a16:creationId xmlns:a16="http://schemas.microsoft.com/office/drawing/2014/main" id="{6587522F-DBC8-4BE4-9B39-AD83601992F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88494" y="3203723"/>
            <a:ext cx="1355272" cy="1355272"/>
          </a:xfrm>
          <a:prstGeom prst="rect">
            <a:avLst/>
          </a:prstGeom>
        </p:spPr>
      </p:pic>
      <p:grpSp>
        <p:nvGrpSpPr>
          <p:cNvPr id="37" name="グループ化 36">
            <a:extLst>
              <a:ext uri="{FF2B5EF4-FFF2-40B4-BE49-F238E27FC236}">
                <a16:creationId xmlns:a16="http://schemas.microsoft.com/office/drawing/2014/main" id="{1D12FDBA-15D8-4EC0-9969-D735265487A3}"/>
              </a:ext>
            </a:extLst>
          </p:cNvPr>
          <p:cNvGrpSpPr/>
          <p:nvPr/>
        </p:nvGrpSpPr>
        <p:grpSpPr>
          <a:xfrm>
            <a:off x="3606004" y="2872805"/>
            <a:ext cx="1620957" cy="1810769"/>
            <a:chOff x="3997890" y="3338170"/>
            <a:chExt cx="1620957" cy="1810769"/>
          </a:xfrm>
        </p:grpSpPr>
        <p:pic>
          <p:nvPicPr>
            <p:cNvPr id="7" name="グラフィックス 6" descr="ブラウザー ウィンドウ">
              <a:extLst>
                <a:ext uri="{FF2B5EF4-FFF2-40B4-BE49-F238E27FC236}">
                  <a16:creationId xmlns:a16="http://schemas.microsoft.com/office/drawing/2014/main" id="{89ED1660-5F4A-4FF6-BC3D-735D143C0AE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30733" y="3338170"/>
              <a:ext cx="1355272" cy="1355272"/>
            </a:xfrm>
            <a:prstGeom prst="rect">
              <a:avLst/>
            </a:prstGeom>
          </p:spPr>
        </p:pic>
        <p:sp>
          <p:nvSpPr>
            <p:cNvPr id="32" name="テキスト ボックス 31">
              <a:extLst>
                <a:ext uri="{FF2B5EF4-FFF2-40B4-BE49-F238E27FC236}">
                  <a16:creationId xmlns:a16="http://schemas.microsoft.com/office/drawing/2014/main" id="{BBA7E004-CF21-44CC-B086-EFEF2A00F260}"/>
                </a:ext>
              </a:extLst>
            </p:cNvPr>
            <p:cNvSpPr txBox="1"/>
            <p:nvPr/>
          </p:nvSpPr>
          <p:spPr>
            <a:xfrm>
              <a:off x="3997890" y="4564164"/>
              <a:ext cx="1620957" cy="584775"/>
            </a:xfrm>
            <a:prstGeom prst="rect">
              <a:avLst/>
            </a:prstGeom>
            <a:noFill/>
          </p:spPr>
          <p:txBody>
            <a:bodyPr wrap="none" rtlCol="0">
              <a:spAutoFit/>
            </a:bodyPr>
            <a:lstStyle/>
            <a:p>
              <a:pPr algn="ctr"/>
              <a:r>
                <a:rPr kumimoji="1" lang="ja-JP" altLang="en-US" sz="1600" dirty="0"/>
                <a:t>施設比較サイト</a:t>
              </a:r>
              <a:endParaRPr kumimoji="1" lang="en-US" altLang="ja-JP" sz="1600" dirty="0"/>
            </a:p>
            <a:p>
              <a:pPr algn="ctr"/>
              <a:r>
                <a:rPr lang="ja-JP" altLang="en-US" sz="1600" dirty="0"/>
                <a:t>施設サイト</a:t>
              </a:r>
              <a:endParaRPr kumimoji="1" lang="ja-JP" altLang="en-US" sz="1600" dirty="0"/>
            </a:p>
          </p:txBody>
        </p:sp>
      </p:grpSp>
      <p:grpSp>
        <p:nvGrpSpPr>
          <p:cNvPr id="38" name="グループ化 37">
            <a:extLst>
              <a:ext uri="{FF2B5EF4-FFF2-40B4-BE49-F238E27FC236}">
                <a16:creationId xmlns:a16="http://schemas.microsoft.com/office/drawing/2014/main" id="{96EF040A-9FF6-47F5-993C-754C967F72EA}"/>
              </a:ext>
            </a:extLst>
          </p:cNvPr>
          <p:cNvGrpSpPr/>
          <p:nvPr/>
        </p:nvGrpSpPr>
        <p:grpSpPr>
          <a:xfrm>
            <a:off x="4814250" y="4776435"/>
            <a:ext cx="1620957" cy="1523526"/>
            <a:chOff x="4600841" y="5187387"/>
            <a:chExt cx="1620957" cy="1523526"/>
          </a:xfrm>
        </p:grpSpPr>
        <p:pic>
          <p:nvPicPr>
            <p:cNvPr id="5" name="グラフィックス 4" descr="家 ">
              <a:extLst>
                <a:ext uri="{FF2B5EF4-FFF2-40B4-BE49-F238E27FC236}">
                  <a16:creationId xmlns:a16="http://schemas.microsoft.com/office/drawing/2014/main" id="{C2BD730C-288E-4DC4-9C78-65DCC69F073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08369" y="5187387"/>
              <a:ext cx="1205903" cy="1205903"/>
            </a:xfrm>
            <a:prstGeom prst="rect">
              <a:avLst/>
            </a:prstGeom>
          </p:spPr>
        </p:pic>
        <p:sp>
          <p:nvSpPr>
            <p:cNvPr id="36" name="テキスト ボックス 35">
              <a:extLst>
                <a:ext uri="{FF2B5EF4-FFF2-40B4-BE49-F238E27FC236}">
                  <a16:creationId xmlns:a16="http://schemas.microsoft.com/office/drawing/2014/main" id="{48BEBDF5-595B-41CB-A454-C8AD101623C3}"/>
                </a:ext>
              </a:extLst>
            </p:cNvPr>
            <p:cNvSpPr txBox="1"/>
            <p:nvPr/>
          </p:nvSpPr>
          <p:spPr>
            <a:xfrm>
              <a:off x="4600841" y="6372359"/>
              <a:ext cx="1620957" cy="338554"/>
            </a:xfrm>
            <a:prstGeom prst="rect">
              <a:avLst/>
            </a:prstGeom>
            <a:noFill/>
          </p:spPr>
          <p:txBody>
            <a:bodyPr wrap="none" rtlCol="0">
              <a:spAutoFit/>
            </a:bodyPr>
            <a:lstStyle/>
            <a:p>
              <a:pPr algn="ctr"/>
              <a:r>
                <a:rPr kumimoji="1" lang="ja-JP" altLang="en-US" sz="1600" dirty="0"/>
                <a:t>施設・サービス</a:t>
              </a:r>
              <a:endParaRPr kumimoji="1" lang="en-US" altLang="ja-JP" sz="1600" dirty="0"/>
            </a:p>
          </p:txBody>
        </p:sp>
      </p:grpSp>
      <p:cxnSp>
        <p:nvCxnSpPr>
          <p:cNvPr id="42" name="コネクタ: 曲線 41">
            <a:extLst>
              <a:ext uri="{FF2B5EF4-FFF2-40B4-BE49-F238E27FC236}">
                <a16:creationId xmlns:a16="http://schemas.microsoft.com/office/drawing/2014/main" id="{8C05E334-2B7F-4549-AB40-D0EA805830C9}"/>
              </a:ext>
            </a:extLst>
          </p:cNvPr>
          <p:cNvCxnSpPr>
            <a:cxnSpLocks/>
            <a:stCxn id="32" idx="2"/>
            <a:endCxn id="5" idx="1"/>
          </p:cNvCxnSpPr>
          <p:nvPr/>
        </p:nvCxnSpPr>
        <p:spPr>
          <a:xfrm rot="16200000" flipH="1">
            <a:off x="4371224" y="4728832"/>
            <a:ext cx="695813" cy="605295"/>
          </a:xfrm>
          <a:prstGeom prst="curvedConnector2">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6" name="直線矢印コネクタ 45">
            <a:extLst>
              <a:ext uri="{FF2B5EF4-FFF2-40B4-BE49-F238E27FC236}">
                <a16:creationId xmlns:a16="http://schemas.microsoft.com/office/drawing/2014/main" id="{7CA9DC80-CE23-4379-ACEF-406E619EC904}"/>
              </a:ext>
            </a:extLst>
          </p:cNvPr>
          <p:cNvCxnSpPr>
            <a:cxnSpLocks/>
          </p:cNvCxnSpPr>
          <p:nvPr/>
        </p:nvCxnSpPr>
        <p:spPr>
          <a:xfrm>
            <a:off x="2608566" y="1652152"/>
            <a:ext cx="1226240" cy="13026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7" name="正方形/長方形 46">
            <a:extLst>
              <a:ext uri="{FF2B5EF4-FFF2-40B4-BE49-F238E27FC236}">
                <a16:creationId xmlns:a16="http://schemas.microsoft.com/office/drawing/2014/main" id="{D10BCF8B-EECD-45E8-9E61-815354C62478}"/>
              </a:ext>
            </a:extLst>
          </p:cNvPr>
          <p:cNvSpPr/>
          <p:nvPr/>
        </p:nvSpPr>
        <p:spPr>
          <a:xfrm>
            <a:off x="2367643" y="2134220"/>
            <a:ext cx="2020656" cy="33855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t>“老人ホーム”で検索</a:t>
            </a:r>
          </a:p>
        </p:txBody>
      </p:sp>
      <p:sp>
        <p:nvSpPr>
          <p:cNvPr id="49" name="正方形/長方形 48">
            <a:extLst>
              <a:ext uri="{FF2B5EF4-FFF2-40B4-BE49-F238E27FC236}">
                <a16:creationId xmlns:a16="http://schemas.microsoft.com/office/drawing/2014/main" id="{D2CA28E1-FD0B-40A4-BF92-458345CEBF0A}"/>
              </a:ext>
            </a:extLst>
          </p:cNvPr>
          <p:cNvSpPr/>
          <p:nvPr/>
        </p:nvSpPr>
        <p:spPr>
          <a:xfrm>
            <a:off x="4739869" y="2128549"/>
            <a:ext cx="1620957" cy="33855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t>分からない言葉</a:t>
            </a:r>
            <a:endParaRPr kumimoji="1" lang="ja-JP" altLang="en-US" sz="1600" dirty="0"/>
          </a:p>
        </p:txBody>
      </p:sp>
      <p:sp>
        <p:nvSpPr>
          <p:cNvPr id="50" name="正方形/長方形 49">
            <a:extLst>
              <a:ext uri="{FF2B5EF4-FFF2-40B4-BE49-F238E27FC236}">
                <a16:creationId xmlns:a16="http://schemas.microsoft.com/office/drawing/2014/main" id="{95C8D04B-B1D3-48F3-B707-31FB7499F0DB}"/>
              </a:ext>
            </a:extLst>
          </p:cNvPr>
          <p:cNvSpPr/>
          <p:nvPr/>
        </p:nvSpPr>
        <p:spPr>
          <a:xfrm>
            <a:off x="7518893" y="2041681"/>
            <a:ext cx="1620957" cy="5236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t>分からない</a:t>
            </a:r>
            <a:endParaRPr lang="en-US" altLang="ja-JP" sz="1600" dirty="0"/>
          </a:p>
          <a:p>
            <a:pPr algn="ctr"/>
            <a:r>
              <a:rPr lang="ja-JP" altLang="en-US" sz="1600" dirty="0"/>
              <a:t>言葉で再検索</a:t>
            </a:r>
            <a:endParaRPr kumimoji="1" lang="ja-JP" altLang="en-US" sz="1600" dirty="0"/>
          </a:p>
        </p:txBody>
      </p:sp>
    </p:spTree>
    <p:extLst>
      <p:ext uri="{BB962C8B-B14F-4D97-AF65-F5344CB8AC3E}">
        <p14:creationId xmlns:p14="http://schemas.microsoft.com/office/powerpoint/2010/main" val="284597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D1B82B5-4CB3-4519-AD86-1BEF9F24C4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368" y="85272"/>
            <a:ext cx="8809264" cy="4551453"/>
          </a:xfrm>
          <a:prstGeom prst="rect">
            <a:avLst/>
          </a:prstGeom>
          <a:ln>
            <a:solidFill>
              <a:schemeClr val="tx1"/>
            </a:solidFill>
          </a:ln>
        </p:spPr>
      </p:pic>
      <p:pic>
        <p:nvPicPr>
          <p:cNvPr id="5" name="図 4">
            <a:extLst>
              <a:ext uri="{FF2B5EF4-FFF2-40B4-BE49-F238E27FC236}">
                <a16:creationId xmlns:a16="http://schemas.microsoft.com/office/drawing/2014/main" id="{4C099E5F-8FA0-4041-8833-04D0C8C042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368" y="4781048"/>
            <a:ext cx="8809264" cy="2027966"/>
          </a:xfrm>
          <a:prstGeom prst="rect">
            <a:avLst/>
          </a:prstGeom>
          <a:ln>
            <a:solidFill>
              <a:schemeClr val="tx1"/>
            </a:solidFill>
          </a:ln>
        </p:spPr>
      </p:pic>
    </p:spTree>
    <p:extLst>
      <p:ext uri="{BB962C8B-B14F-4D97-AF65-F5344CB8AC3E}">
        <p14:creationId xmlns:p14="http://schemas.microsoft.com/office/powerpoint/2010/main" val="1136928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E7A378A3-6A4D-4237-9B16-DDF0C18BA978}"/>
              </a:ext>
            </a:extLst>
          </p:cNvPr>
          <p:cNvGrpSpPr/>
          <p:nvPr/>
        </p:nvGrpSpPr>
        <p:grpSpPr>
          <a:xfrm>
            <a:off x="1471982" y="115984"/>
            <a:ext cx="9248036" cy="6219501"/>
            <a:chOff x="1479835" y="99656"/>
            <a:chExt cx="9187591" cy="6664963"/>
          </a:xfrm>
        </p:grpSpPr>
        <p:sp>
          <p:nvSpPr>
            <p:cNvPr id="2" name="正方形/長方形 1">
              <a:extLst>
                <a:ext uri="{FF2B5EF4-FFF2-40B4-BE49-F238E27FC236}">
                  <a16:creationId xmlns:a16="http://schemas.microsoft.com/office/drawing/2014/main" id="{4DF6412E-790C-4617-92B1-ACAC99221017}"/>
                </a:ext>
              </a:extLst>
            </p:cNvPr>
            <p:cNvSpPr/>
            <p:nvPr/>
          </p:nvSpPr>
          <p:spPr>
            <a:xfrm>
              <a:off x="3236976" y="539497"/>
              <a:ext cx="5769864" cy="57607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cxnSp>
          <p:nvCxnSpPr>
            <p:cNvPr id="4" name="直線矢印コネクタ 3">
              <a:extLst>
                <a:ext uri="{FF2B5EF4-FFF2-40B4-BE49-F238E27FC236}">
                  <a16:creationId xmlns:a16="http://schemas.microsoft.com/office/drawing/2014/main" id="{098FF565-B31A-4AD9-8DF9-B8CCF01BFC29}"/>
                </a:ext>
              </a:extLst>
            </p:cNvPr>
            <p:cNvCxnSpPr>
              <a:cxnSpLocks/>
            </p:cNvCxnSpPr>
            <p:nvPr/>
          </p:nvCxnSpPr>
          <p:spPr>
            <a:xfrm>
              <a:off x="2843784" y="3419856"/>
              <a:ext cx="6501384" cy="0"/>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10" name="直線矢印コネクタ 9">
              <a:extLst>
                <a:ext uri="{FF2B5EF4-FFF2-40B4-BE49-F238E27FC236}">
                  <a16:creationId xmlns:a16="http://schemas.microsoft.com/office/drawing/2014/main" id="{EE511E73-9053-4629-9F0F-2F9EE66CF8A0}"/>
                </a:ext>
              </a:extLst>
            </p:cNvPr>
            <p:cNvCxnSpPr>
              <a:cxnSpLocks/>
              <a:stCxn id="21" idx="0"/>
              <a:endCxn id="20" idx="2"/>
            </p:cNvCxnSpPr>
            <p:nvPr/>
          </p:nvCxnSpPr>
          <p:spPr>
            <a:xfrm flipV="1">
              <a:off x="6093814" y="468988"/>
              <a:ext cx="662" cy="5926299"/>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sp>
          <p:nvSpPr>
            <p:cNvPr id="15" name="テキスト ボックス 14">
              <a:extLst>
                <a:ext uri="{FF2B5EF4-FFF2-40B4-BE49-F238E27FC236}">
                  <a16:creationId xmlns:a16="http://schemas.microsoft.com/office/drawing/2014/main" id="{98366654-1051-4209-8292-0346E0B254A8}"/>
                </a:ext>
              </a:extLst>
            </p:cNvPr>
            <p:cNvSpPr txBox="1"/>
            <p:nvPr/>
          </p:nvSpPr>
          <p:spPr>
            <a:xfrm>
              <a:off x="1479835" y="3242263"/>
              <a:ext cx="135484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dirty="0"/>
                <a:t>解説</a:t>
              </a:r>
              <a:r>
                <a:rPr kumimoji="1" lang="ja-JP" altLang="en-US" dirty="0"/>
                <a:t>が簡素</a:t>
              </a:r>
              <a:endParaRPr kumimoji="1" lang="en-US" altLang="ja-JP" dirty="0"/>
            </a:p>
          </p:txBody>
        </p:sp>
        <p:sp>
          <p:nvSpPr>
            <p:cNvPr id="16" name="テキスト ボックス 15">
              <a:extLst>
                <a:ext uri="{FF2B5EF4-FFF2-40B4-BE49-F238E27FC236}">
                  <a16:creationId xmlns:a16="http://schemas.microsoft.com/office/drawing/2014/main" id="{2F1DBF6F-1F86-431B-8408-2478D793246F}"/>
                </a:ext>
              </a:extLst>
            </p:cNvPr>
            <p:cNvSpPr txBox="1"/>
            <p:nvPr/>
          </p:nvSpPr>
          <p:spPr>
            <a:xfrm>
              <a:off x="9341546" y="3235190"/>
              <a:ext cx="132588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dirty="0"/>
                <a:t>解説が複雑</a:t>
              </a:r>
              <a:endParaRPr kumimoji="1" lang="ja-JP" altLang="en-US" dirty="0"/>
            </a:p>
          </p:txBody>
        </p:sp>
        <p:sp>
          <p:nvSpPr>
            <p:cNvPr id="20" name="テキスト ボックス 19">
              <a:extLst>
                <a:ext uri="{FF2B5EF4-FFF2-40B4-BE49-F238E27FC236}">
                  <a16:creationId xmlns:a16="http://schemas.microsoft.com/office/drawing/2014/main" id="{79869B39-5EF8-4944-A4CD-851CB8A0E2E9}"/>
                </a:ext>
              </a:extLst>
            </p:cNvPr>
            <p:cNvSpPr txBox="1"/>
            <p:nvPr/>
          </p:nvSpPr>
          <p:spPr>
            <a:xfrm>
              <a:off x="5425062" y="99656"/>
              <a:ext cx="1338828"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dirty="0"/>
                <a:t>検索が簡便</a:t>
              </a:r>
              <a:endParaRPr kumimoji="1" lang="ja-JP" altLang="en-US" dirty="0"/>
            </a:p>
          </p:txBody>
        </p:sp>
        <p:sp>
          <p:nvSpPr>
            <p:cNvPr id="21" name="テキスト ボックス 20">
              <a:extLst>
                <a:ext uri="{FF2B5EF4-FFF2-40B4-BE49-F238E27FC236}">
                  <a16:creationId xmlns:a16="http://schemas.microsoft.com/office/drawing/2014/main" id="{7860A321-AE5E-4E05-937E-79BA8ED60F4D}"/>
                </a:ext>
              </a:extLst>
            </p:cNvPr>
            <p:cNvSpPr txBox="1"/>
            <p:nvPr/>
          </p:nvSpPr>
          <p:spPr>
            <a:xfrm>
              <a:off x="5425062" y="6395287"/>
              <a:ext cx="133750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a:t>検索が煩雑</a:t>
              </a:r>
            </a:p>
          </p:txBody>
        </p:sp>
        <p:sp>
          <p:nvSpPr>
            <p:cNvPr id="26" name="楕円 25">
              <a:extLst>
                <a:ext uri="{FF2B5EF4-FFF2-40B4-BE49-F238E27FC236}">
                  <a16:creationId xmlns:a16="http://schemas.microsoft.com/office/drawing/2014/main" id="{15D89474-E839-43F5-9444-A016C9C7E9E0}"/>
                </a:ext>
              </a:extLst>
            </p:cNvPr>
            <p:cNvSpPr/>
            <p:nvPr/>
          </p:nvSpPr>
          <p:spPr>
            <a:xfrm>
              <a:off x="5331515" y="2006336"/>
              <a:ext cx="2633464" cy="92354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日本リックケア</a:t>
              </a:r>
              <a:endParaRPr kumimoji="1" lang="en-US" altLang="ja-JP" dirty="0"/>
            </a:p>
            <a:p>
              <a:pPr algn="ctr"/>
              <a:r>
                <a:rPr kumimoji="1" lang="ja-JP" altLang="en-US" dirty="0"/>
                <a:t>ステーション</a:t>
              </a:r>
            </a:p>
          </p:txBody>
        </p:sp>
        <p:sp>
          <p:nvSpPr>
            <p:cNvPr id="27" name="楕円 26">
              <a:extLst>
                <a:ext uri="{FF2B5EF4-FFF2-40B4-BE49-F238E27FC236}">
                  <a16:creationId xmlns:a16="http://schemas.microsoft.com/office/drawing/2014/main" id="{EB50F750-08BF-49A9-A629-2C824B8C73F8}"/>
                </a:ext>
              </a:extLst>
            </p:cNvPr>
            <p:cNvSpPr/>
            <p:nvPr/>
          </p:nvSpPr>
          <p:spPr>
            <a:xfrm>
              <a:off x="5945782" y="573519"/>
              <a:ext cx="2201471" cy="78917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ベネッセ</a:t>
              </a:r>
              <a:endParaRPr kumimoji="1" lang="en-US" altLang="ja-JP" dirty="0"/>
            </a:p>
            <a:p>
              <a:pPr algn="ctr"/>
              <a:r>
                <a:rPr kumimoji="1" lang="ja-JP" altLang="en-US" dirty="0"/>
                <a:t>スタイルケア</a:t>
              </a:r>
            </a:p>
          </p:txBody>
        </p:sp>
        <p:sp>
          <p:nvSpPr>
            <p:cNvPr id="28" name="楕円 27">
              <a:extLst>
                <a:ext uri="{FF2B5EF4-FFF2-40B4-BE49-F238E27FC236}">
                  <a16:creationId xmlns:a16="http://schemas.microsoft.com/office/drawing/2014/main" id="{65974EEA-D534-410D-B744-4E1C9A700970}"/>
                </a:ext>
              </a:extLst>
            </p:cNvPr>
            <p:cNvSpPr/>
            <p:nvPr/>
          </p:nvSpPr>
          <p:spPr>
            <a:xfrm>
              <a:off x="3618537" y="5519730"/>
              <a:ext cx="2201471" cy="63450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カイゴカンゴ</a:t>
              </a:r>
            </a:p>
          </p:txBody>
        </p:sp>
        <p:sp>
          <p:nvSpPr>
            <p:cNvPr id="29" name="楕円 28">
              <a:extLst>
                <a:ext uri="{FF2B5EF4-FFF2-40B4-BE49-F238E27FC236}">
                  <a16:creationId xmlns:a16="http://schemas.microsoft.com/office/drawing/2014/main" id="{0C9CB059-78CA-4E07-BA7F-1FFB9C696A79}"/>
                </a:ext>
              </a:extLst>
            </p:cNvPr>
            <p:cNvSpPr/>
            <p:nvPr/>
          </p:nvSpPr>
          <p:spPr>
            <a:xfrm>
              <a:off x="6324117" y="3034411"/>
              <a:ext cx="1900051" cy="78917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セント</a:t>
              </a:r>
              <a:endParaRPr lang="en-US" altLang="ja-JP" dirty="0"/>
            </a:p>
            <a:p>
              <a:pPr algn="ctr"/>
              <a:r>
                <a:rPr lang="ja-JP" altLang="en-US" dirty="0"/>
                <a:t>スタッフ</a:t>
              </a:r>
              <a:endParaRPr kumimoji="1" lang="ja-JP" altLang="en-US" dirty="0"/>
            </a:p>
          </p:txBody>
        </p:sp>
        <p:sp>
          <p:nvSpPr>
            <p:cNvPr id="30" name="楕円 29">
              <a:extLst>
                <a:ext uri="{FF2B5EF4-FFF2-40B4-BE49-F238E27FC236}">
                  <a16:creationId xmlns:a16="http://schemas.microsoft.com/office/drawing/2014/main" id="{9F94D96D-F9D6-4080-B71D-3E14C1C4AF81}"/>
                </a:ext>
              </a:extLst>
            </p:cNvPr>
            <p:cNvSpPr/>
            <p:nvPr/>
          </p:nvSpPr>
          <p:spPr>
            <a:xfrm>
              <a:off x="6181903" y="3848472"/>
              <a:ext cx="1881596" cy="78916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セント</a:t>
              </a:r>
              <a:endParaRPr lang="en-US" altLang="ja-JP" dirty="0"/>
            </a:p>
            <a:p>
              <a:pPr algn="ctr"/>
              <a:r>
                <a:rPr lang="ja-JP" altLang="en-US" dirty="0"/>
                <a:t>カレッジ</a:t>
              </a:r>
              <a:endParaRPr kumimoji="1" lang="ja-JP" altLang="en-US" dirty="0"/>
            </a:p>
          </p:txBody>
        </p:sp>
        <p:sp>
          <p:nvSpPr>
            <p:cNvPr id="31" name="楕円 30">
              <a:extLst>
                <a:ext uri="{FF2B5EF4-FFF2-40B4-BE49-F238E27FC236}">
                  <a16:creationId xmlns:a16="http://schemas.microsoft.com/office/drawing/2014/main" id="{6E8C135B-7886-4A5D-B1DC-20B92DC017AF}"/>
                </a:ext>
              </a:extLst>
            </p:cNvPr>
            <p:cNvSpPr/>
            <p:nvPr/>
          </p:nvSpPr>
          <p:spPr>
            <a:xfrm>
              <a:off x="7459949" y="5197113"/>
              <a:ext cx="1881597" cy="82015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t>WAM</a:t>
              </a:r>
              <a:r>
                <a:rPr kumimoji="1" lang="ja-JP" altLang="en-US" dirty="0"/>
                <a:t> </a:t>
              </a:r>
              <a:r>
                <a:rPr kumimoji="1" lang="en-US" altLang="ja-JP" dirty="0"/>
                <a:t>NET</a:t>
              </a:r>
              <a:endParaRPr kumimoji="1" lang="ja-JP" altLang="en-US" dirty="0"/>
            </a:p>
          </p:txBody>
        </p:sp>
      </p:grpSp>
    </p:spTree>
    <p:extLst>
      <p:ext uri="{BB962C8B-B14F-4D97-AF65-F5344CB8AC3E}">
        <p14:creationId xmlns:p14="http://schemas.microsoft.com/office/powerpoint/2010/main" val="589328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E7A378A3-6A4D-4237-9B16-DDF0C18BA978}"/>
              </a:ext>
            </a:extLst>
          </p:cNvPr>
          <p:cNvGrpSpPr/>
          <p:nvPr/>
        </p:nvGrpSpPr>
        <p:grpSpPr>
          <a:xfrm>
            <a:off x="1471982" y="115984"/>
            <a:ext cx="9248036" cy="6219501"/>
            <a:chOff x="1479835" y="99656"/>
            <a:chExt cx="9187591" cy="6664963"/>
          </a:xfrm>
        </p:grpSpPr>
        <p:sp>
          <p:nvSpPr>
            <p:cNvPr id="2" name="正方形/長方形 1">
              <a:extLst>
                <a:ext uri="{FF2B5EF4-FFF2-40B4-BE49-F238E27FC236}">
                  <a16:creationId xmlns:a16="http://schemas.microsoft.com/office/drawing/2014/main" id="{4DF6412E-790C-4617-92B1-ACAC99221017}"/>
                </a:ext>
              </a:extLst>
            </p:cNvPr>
            <p:cNvSpPr/>
            <p:nvPr/>
          </p:nvSpPr>
          <p:spPr>
            <a:xfrm>
              <a:off x="3236976" y="539497"/>
              <a:ext cx="5769864" cy="57607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cxnSp>
          <p:nvCxnSpPr>
            <p:cNvPr id="4" name="直線矢印コネクタ 3">
              <a:extLst>
                <a:ext uri="{FF2B5EF4-FFF2-40B4-BE49-F238E27FC236}">
                  <a16:creationId xmlns:a16="http://schemas.microsoft.com/office/drawing/2014/main" id="{098FF565-B31A-4AD9-8DF9-B8CCF01BFC29}"/>
                </a:ext>
              </a:extLst>
            </p:cNvPr>
            <p:cNvCxnSpPr>
              <a:cxnSpLocks/>
            </p:cNvCxnSpPr>
            <p:nvPr/>
          </p:nvCxnSpPr>
          <p:spPr>
            <a:xfrm>
              <a:off x="2843784" y="3419856"/>
              <a:ext cx="6501384" cy="0"/>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10" name="直線矢印コネクタ 9">
              <a:extLst>
                <a:ext uri="{FF2B5EF4-FFF2-40B4-BE49-F238E27FC236}">
                  <a16:creationId xmlns:a16="http://schemas.microsoft.com/office/drawing/2014/main" id="{EE511E73-9053-4629-9F0F-2F9EE66CF8A0}"/>
                </a:ext>
              </a:extLst>
            </p:cNvPr>
            <p:cNvCxnSpPr>
              <a:cxnSpLocks/>
              <a:stCxn id="21" idx="0"/>
              <a:endCxn id="20" idx="2"/>
            </p:cNvCxnSpPr>
            <p:nvPr/>
          </p:nvCxnSpPr>
          <p:spPr>
            <a:xfrm flipV="1">
              <a:off x="6093814" y="468988"/>
              <a:ext cx="662" cy="5926299"/>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sp>
          <p:nvSpPr>
            <p:cNvPr id="15" name="テキスト ボックス 14">
              <a:extLst>
                <a:ext uri="{FF2B5EF4-FFF2-40B4-BE49-F238E27FC236}">
                  <a16:creationId xmlns:a16="http://schemas.microsoft.com/office/drawing/2014/main" id="{98366654-1051-4209-8292-0346E0B254A8}"/>
                </a:ext>
              </a:extLst>
            </p:cNvPr>
            <p:cNvSpPr txBox="1"/>
            <p:nvPr/>
          </p:nvSpPr>
          <p:spPr>
            <a:xfrm>
              <a:off x="1479835" y="3242263"/>
              <a:ext cx="135484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dirty="0"/>
                <a:t>解説</a:t>
              </a:r>
              <a:r>
                <a:rPr kumimoji="1" lang="ja-JP" altLang="en-US" dirty="0"/>
                <a:t>が簡素</a:t>
              </a:r>
              <a:endParaRPr kumimoji="1" lang="en-US" altLang="ja-JP" dirty="0"/>
            </a:p>
          </p:txBody>
        </p:sp>
        <p:sp>
          <p:nvSpPr>
            <p:cNvPr id="16" name="テキスト ボックス 15">
              <a:extLst>
                <a:ext uri="{FF2B5EF4-FFF2-40B4-BE49-F238E27FC236}">
                  <a16:creationId xmlns:a16="http://schemas.microsoft.com/office/drawing/2014/main" id="{2F1DBF6F-1F86-431B-8408-2478D793246F}"/>
                </a:ext>
              </a:extLst>
            </p:cNvPr>
            <p:cNvSpPr txBox="1"/>
            <p:nvPr/>
          </p:nvSpPr>
          <p:spPr>
            <a:xfrm>
              <a:off x="9341546" y="3235190"/>
              <a:ext cx="132588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dirty="0"/>
                <a:t>解説が複雑</a:t>
              </a:r>
              <a:endParaRPr kumimoji="1" lang="ja-JP" altLang="en-US" dirty="0"/>
            </a:p>
          </p:txBody>
        </p:sp>
        <p:sp>
          <p:nvSpPr>
            <p:cNvPr id="20" name="テキスト ボックス 19">
              <a:extLst>
                <a:ext uri="{FF2B5EF4-FFF2-40B4-BE49-F238E27FC236}">
                  <a16:creationId xmlns:a16="http://schemas.microsoft.com/office/drawing/2014/main" id="{79869B39-5EF8-4944-A4CD-851CB8A0E2E9}"/>
                </a:ext>
              </a:extLst>
            </p:cNvPr>
            <p:cNvSpPr txBox="1"/>
            <p:nvPr/>
          </p:nvSpPr>
          <p:spPr>
            <a:xfrm>
              <a:off x="5425062" y="99656"/>
              <a:ext cx="1338828"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dirty="0"/>
                <a:t>検索が簡便</a:t>
              </a:r>
              <a:endParaRPr kumimoji="1" lang="ja-JP" altLang="en-US" dirty="0"/>
            </a:p>
          </p:txBody>
        </p:sp>
        <p:sp>
          <p:nvSpPr>
            <p:cNvPr id="21" name="テキスト ボックス 20">
              <a:extLst>
                <a:ext uri="{FF2B5EF4-FFF2-40B4-BE49-F238E27FC236}">
                  <a16:creationId xmlns:a16="http://schemas.microsoft.com/office/drawing/2014/main" id="{7860A321-AE5E-4E05-937E-79BA8ED60F4D}"/>
                </a:ext>
              </a:extLst>
            </p:cNvPr>
            <p:cNvSpPr txBox="1"/>
            <p:nvPr/>
          </p:nvSpPr>
          <p:spPr>
            <a:xfrm>
              <a:off x="5425062" y="6395287"/>
              <a:ext cx="133750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a:t>検索が煩雑</a:t>
              </a:r>
            </a:p>
          </p:txBody>
        </p:sp>
        <p:sp>
          <p:nvSpPr>
            <p:cNvPr id="26" name="楕円 25">
              <a:extLst>
                <a:ext uri="{FF2B5EF4-FFF2-40B4-BE49-F238E27FC236}">
                  <a16:creationId xmlns:a16="http://schemas.microsoft.com/office/drawing/2014/main" id="{15D89474-E839-43F5-9444-A016C9C7E9E0}"/>
                </a:ext>
              </a:extLst>
            </p:cNvPr>
            <p:cNvSpPr/>
            <p:nvPr/>
          </p:nvSpPr>
          <p:spPr>
            <a:xfrm>
              <a:off x="5331515" y="2006336"/>
              <a:ext cx="2633464" cy="92354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日本リックケア</a:t>
              </a:r>
              <a:endParaRPr kumimoji="1" lang="en-US" altLang="ja-JP" dirty="0"/>
            </a:p>
            <a:p>
              <a:pPr algn="ctr"/>
              <a:r>
                <a:rPr kumimoji="1" lang="ja-JP" altLang="en-US" dirty="0"/>
                <a:t>ステーション</a:t>
              </a:r>
            </a:p>
          </p:txBody>
        </p:sp>
        <p:sp>
          <p:nvSpPr>
            <p:cNvPr id="27" name="楕円 26">
              <a:extLst>
                <a:ext uri="{FF2B5EF4-FFF2-40B4-BE49-F238E27FC236}">
                  <a16:creationId xmlns:a16="http://schemas.microsoft.com/office/drawing/2014/main" id="{EB50F750-08BF-49A9-A629-2C824B8C73F8}"/>
                </a:ext>
              </a:extLst>
            </p:cNvPr>
            <p:cNvSpPr/>
            <p:nvPr/>
          </p:nvSpPr>
          <p:spPr>
            <a:xfrm>
              <a:off x="5945782" y="573519"/>
              <a:ext cx="2201471" cy="78917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ベネッセ</a:t>
              </a:r>
              <a:endParaRPr kumimoji="1" lang="en-US" altLang="ja-JP" dirty="0"/>
            </a:p>
            <a:p>
              <a:pPr algn="ctr"/>
              <a:r>
                <a:rPr kumimoji="1" lang="ja-JP" altLang="en-US" dirty="0"/>
                <a:t>スタイルケア</a:t>
              </a:r>
            </a:p>
          </p:txBody>
        </p:sp>
        <p:sp>
          <p:nvSpPr>
            <p:cNvPr id="28" name="楕円 27">
              <a:extLst>
                <a:ext uri="{FF2B5EF4-FFF2-40B4-BE49-F238E27FC236}">
                  <a16:creationId xmlns:a16="http://schemas.microsoft.com/office/drawing/2014/main" id="{65974EEA-D534-410D-B744-4E1C9A700970}"/>
                </a:ext>
              </a:extLst>
            </p:cNvPr>
            <p:cNvSpPr/>
            <p:nvPr/>
          </p:nvSpPr>
          <p:spPr>
            <a:xfrm>
              <a:off x="3618537" y="5519730"/>
              <a:ext cx="2201471" cy="63450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カイゴカンゴ</a:t>
              </a:r>
            </a:p>
          </p:txBody>
        </p:sp>
        <p:sp>
          <p:nvSpPr>
            <p:cNvPr id="29" name="楕円 28">
              <a:extLst>
                <a:ext uri="{FF2B5EF4-FFF2-40B4-BE49-F238E27FC236}">
                  <a16:creationId xmlns:a16="http://schemas.microsoft.com/office/drawing/2014/main" id="{0C9CB059-78CA-4E07-BA7F-1FFB9C696A79}"/>
                </a:ext>
              </a:extLst>
            </p:cNvPr>
            <p:cNvSpPr/>
            <p:nvPr/>
          </p:nvSpPr>
          <p:spPr>
            <a:xfrm>
              <a:off x="6324117" y="3034411"/>
              <a:ext cx="1900051" cy="78917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セント</a:t>
              </a:r>
              <a:endParaRPr lang="en-US" altLang="ja-JP" dirty="0"/>
            </a:p>
            <a:p>
              <a:pPr algn="ctr"/>
              <a:r>
                <a:rPr lang="ja-JP" altLang="en-US" dirty="0"/>
                <a:t>スタッフ</a:t>
              </a:r>
              <a:endParaRPr kumimoji="1" lang="ja-JP" altLang="en-US" dirty="0"/>
            </a:p>
          </p:txBody>
        </p:sp>
        <p:sp>
          <p:nvSpPr>
            <p:cNvPr id="30" name="楕円 29">
              <a:extLst>
                <a:ext uri="{FF2B5EF4-FFF2-40B4-BE49-F238E27FC236}">
                  <a16:creationId xmlns:a16="http://schemas.microsoft.com/office/drawing/2014/main" id="{9F94D96D-F9D6-4080-B71D-3E14C1C4AF81}"/>
                </a:ext>
              </a:extLst>
            </p:cNvPr>
            <p:cNvSpPr/>
            <p:nvPr/>
          </p:nvSpPr>
          <p:spPr>
            <a:xfrm>
              <a:off x="6181903" y="3848472"/>
              <a:ext cx="1881596" cy="78916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セント</a:t>
              </a:r>
              <a:endParaRPr lang="en-US" altLang="ja-JP" dirty="0"/>
            </a:p>
            <a:p>
              <a:pPr algn="ctr"/>
              <a:r>
                <a:rPr lang="ja-JP" altLang="en-US" dirty="0"/>
                <a:t>カレッジ</a:t>
              </a:r>
              <a:endParaRPr kumimoji="1" lang="ja-JP" altLang="en-US" dirty="0"/>
            </a:p>
          </p:txBody>
        </p:sp>
        <p:sp>
          <p:nvSpPr>
            <p:cNvPr id="31" name="楕円 30">
              <a:extLst>
                <a:ext uri="{FF2B5EF4-FFF2-40B4-BE49-F238E27FC236}">
                  <a16:creationId xmlns:a16="http://schemas.microsoft.com/office/drawing/2014/main" id="{6E8C135B-7886-4A5D-B1DC-20B92DC017AF}"/>
                </a:ext>
              </a:extLst>
            </p:cNvPr>
            <p:cNvSpPr/>
            <p:nvPr/>
          </p:nvSpPr>
          <p:spPr>
            <a:xfrm>
              <a:off x="7459949" y="5197113"/>
              <a:ext cx="1881597" cy="82015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t>WAM</a:t>
              </a:r>
              <a:r>
                <a:rPr kumimoji="1" lang="ja-JP" altLang="en-US" dirty="0"/>
                <a:t> </a:t>
              </a:r>
              <a:r>
                <a:rPr kumimoji="1" lang="en-US" altLang="ja-JP" dirty="0"/>
                <a:t>NET</a:t>
              </a:r>
              <a:endParaRPr kumimoji="1" lang="ja-JP" altLang="en-US" dirty="0"/>
            </a:p>
          </p:txBody>
        </p:sp>
      </p:grpSp>
      <p:sp>
        <p:nvSpPr>
          <p:cNvPr id="17" name="楕円 16">
            <a:extLst>
              <a:ext uri="{FF2B5EF4-FFF2-40B4-BE49-F238E27FC236}">
                <a16:creationId xmlns:a16="http://schemas.microsoft.com/office/drawing/2014/main" id="{1F1465B5-AEB7-4804-9639-7450D02E49B2}"/>
              </a:ext>
            </a:extLst>
          </p:cNvPr>
          <p:cNvSpPr/>
          <p:nvPr/>
        </p:nvSpPr>
        <p:spPr>
          <a:xfrm>
            <a:off x="3155491" y="1020916"/>
            <a:ext cx="2897012" cy="130069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400" dirty="0"/>
              <a:t>ケア用語ナビ</a:t>
            </a:r>
          </a:p>
        </p:txBody>
      </p:sp>
    </p:spTree>
    <p:extLst>
      <p:ext uri="{BB962C8B-B14F-4D97-AF65-F5344CB8AC3E}">
        <p14:creationId xmlns:p14="http://schemas.microsoft.com/office/powerpoint/2010/main" val="2490303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2BE49A7-E9B6-4A4E-80CB-75A032B1935A}"/>
              </a:ext>
            </a:extLst>
          </p:cNvPr>
          <p:cNvPicPr>
            <a:picLocks noChangeAspect="1"/>
          </p:cNvPicPr>
          <p:nvPr/>
        </p:nvPicPr>
        <p:blipFill rotWithShape="1">
          <a:blip r:embed="rId2">
            <a:extLst>
              <a:ext uri="{28A0092B-C50C-407E-A947-70E740481C1C}">
                <a14:useLocalDpi xmlns:a14="http://schemas.microsoft.com/office/drawing/2010/main" val="0"/>
              </a:ext>
            </a:extLst>
          </a:blip>
          <a:srcRect l="1796" t="489" r="1493" b="1502"/>
          <a:stretch/>
        </p:blipFill>
        <p:spPr>
          <a:xfrm>
            <a:off x="320040" y="105769"/>
            <a:ext cx="3703320" cy="6578496"/>
          </a:xfrm>
          <a:prstGeom prst="rect">
            <a:avLst/>
          </a:prstGeom>
          <a:ln>
            <a:solidFill>
              <a:schemeClr val="tx1"/>
            </a:solidFill>
          </a:ln>
        </p:spPr>
      </p:pic>
      <p:pic>
        <p:nvPicPr>
          <p:cNvPr id="5" name="図 4">
            <a:extLst>
              <a:ext uri="{FF2B5EF4-FFF2-40B4-BE49-F238E27FC236}">
                <a16:creationId xmlns:a16="http://schemas.microsoft.com/office/drawing/2014/main" id="{359E996A-9DD1-4BD5-9E3E-CAEB68B28F3B}"/>
              </a:ext>
            </a:extLst>
          </p:cNvPr>
          <p:cNvPicPr>
            <a:picLocks noChangeAspect="1"/>
          </p:cNvPicPr>
          <p:nvPr/>
        </p:nvPicPr>
        <p:blipFill rotWithShape="1">
          <a:blip r:embed="rId3">
            <a:extLst>
              <a:ext uri="{28A0092B-C50C-407E-A947-70E740481C1C}">
                <a14:useLocalDpi xmlns:a14="http://schemas.microsoft.com/office/drawing/2010/main" val="0"/>
              </a:ext>
            </a:extLst>
          </a:blip>
          <a:srcRect l="1204" t="972" r="1763" b="1848"/>
          <a:stretch/>
        </p:blipFill>
        <p:spPr>
          <a:xfrm>
            <a:off x="4244340" y="105769"/>
            <a:ext cx="3703320" cy="6578496"/>
          </a:xfrm>
          <a:prstGeom prst="rect">
            <a:avLst/>
          </a:prstGeom>
          <a:ln>
            <a:solidFill>
              <a:schemeClr val="tx1"/>
            </a:solidFill>
          </a:ln>
        </p:spPr>
      </p:pic>
      <p:pic>
        <p:nvPicPr>
          <p:cNvPr id="9" name="図 8">
            <a:extLst>
              <a:ext uri="{FF2B5EF4-FFF2-40B4-BE49-F238E27FC236}">
                <a16:creationId xmlns:a16="http://schemas.microsoft.com/office/drawing/2014/main" id="{C034E120-FCA9-4353-8B95-780D59BB0ED2}"/>
              </a:ext>
            </a:extLst>
          </p:cNvPr>
          <p:cNvPicPr>
            <a:picLocks noChangeAspect="1"/>
          </p:cNvPicPr>
          <p:nvPr/>
        </p:nvPicPr>
        <p:blipFill rotWithShape="1">
          <a:blip r:embed="rId4">
            <a:extLst>
              <a:ext uri="{28A0092B-C50C-407E-A947-70E740481C1C}">
                <a14:useLocalDpi xmlns:a14="http://schemas.microsoft.com/office/drawing/2010/main" val="0"/>
              </a:ext>
            </a:extLst>
          </a:blip>
          <a:srcRect l="1652" t="764" r="2746" b="764"/>
          <a:stretch/>
        </p:blipFill>
        <p:spPr>
          <a:xfrm>
            <a:off x="8168640" y="105769"/>
            <a:ext cx="3703320" cy="6578496"/>
          </a:xfrm>
          <a:prstGeom prst="rect">
            <a:avLst/>
          </a:prstGeom>
          <a:ln>
            <a:solidFill>
              <a:schemeClr val="tx1"/>
            </a:solidFill>
          </a:ln>
        </p:spPr>
      </p:pic>
    </p:spTree>
    <p:extLst>
      <p:ext uri="{BB962C8B-B14F-4D97-AF65-F5344CB8AC3E}">
        <p14:creationId xmlns:p14="http://schemas.microsoft.com/office/powerpoint/2010/main" val="1136148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10070D9-40BB-4E3E-81D8-326CBA05397B}"/>
              </a:ext>
            </a:extLst>
          </p:cNvPr>
          <p:cNvSpPr/>
          <p:nvPr/>
        </p:nvSpPr>
        <p:spPr>
          <a:xfrm>
            <a:off x="136995" y="204197"/>
            <a:ext cx="5737594" cy="1600438"/>
          </a:xfrm>
          <a:prstGeom prst="rect">
            <a:avLst/>
          </a:prstGeom>
          <a:ln>
            <a:solidFill>
              <a:schemeClr val="tx1"/>
            </a:solidFill>
          </a:ln>
        </p:spPr>
        <p:txBody>
          <a:bodyPr wrap="square">
            <a:spAutoFit/>
          </a:bodyPr>
          <a:lstStyle/>
          <a:p>
            <a:r>
              <a:rPr lang="ja-JP" altLang="en-US" sz="1400" b="1" u="sng" dirty="0"/>
              <a:t>グループホーム</a:t>
            </a:r>
            <a:endParaRPr lang="en-US" altLang="ja-JP" sz="1400" b="1" u="sng" dirty="0"/>
          </a:p>
          <a:p>
            <a:r>
              <a:rPr lang="ja-JP" altLang="en-US" sz="1400" u="sng" dirty="0"/>
              <a:t>認知症</a:t>
            </a:r>
            <a:r>
              <a:rPr lang="ja-JP" altLang="en-US" sz="1400" dirty="0"/>
              <a:t>高齢者が、住み慣れた環境で、自立した生活を継続できるように、少人数で共同生活を営む住居またはその形態である。これらの居住者に対する日常生活援助等のサービスを指す意味でも用いられる。</a:t>
            </a:r>
            <a:r>
              <a:rPr lang="ja-JP" altLang="en-US" sz="1400" u="sng" dirty="0"/>
              <a:t>介護保険制度</a:t>
            </a:r>
            <a:r>
              <a:rPr lang="ja-JP" altLang="en-US" sz="1400" dirty="0"/>
              <a:t>において、</a:t>
            </a:r>
            <a:r>
              <a:rPr lang="ja-JP" altLang="en-US" sz="1400" u="sng" dirty="0"/>
              <a:t>要介護１～５</a:t>
            </a:r>
            <a:r>
              <a:rPr lang="ja-JP" altLang="en-US" sz="1400" dirty="0"/>
              <a:t>、</a:t>
            </a:r>
            <a:r>
              <a:rPr lang="ja-JP" altLang="en-US" sz="1400" u="sng" dirty="0"/>
              <a:t>要支援２</a:t>
            </a:r>
            <a:r>
              <a:rPr lang="ja-JP" altLang="en-US" sz="1400" dirty="0"/>
              <a:t>と認定された認知症の利用者を対象とする（介護予防）認知症対応型共同生活介護として位置づけられている。</a:t>
            </a:r>
            <a:endParaRPr lang="en-US" altLang="ja-JP" sz="1400" dirty="0"/>
          </a:p>
        </p:txBody>
      </p:sp>
      <p:sp>
        <p:nvSpPr>
          <p:cNvPr id="5" name="正方形/長方形 4">
            <a:extLst>
              <a:ext uri="{FF2B5EF4-FFF2-40B4-BE49-F238E27FC236}">
                <a16:creationId xmlns:a16="http://schemas.microsoft.com/office/drawing/2014/main" id="{C37AB97A-D580-48BD-B2C5-6007A75AE6F9}"/>
              </a:ext>
            </a:extLst>
          </p:cNvPr>
          <p:cNvSpPr/>
          <p:nvPr/>
        </p:nvSpPr>
        <p:spPr>
          <a:xfrm>
            <a:off x="142746" y="2274838"/>
            <a:ext cx="5731843" cy="2031325"/>
          </a:xfrm>
          <a:prstGeom prst="rect">
            <a:avLst/>
          </a:prstGeom>
          <a:ln>
            <a:solidFill>
              <a:schemeClr val="tx1"/>
            </a:solidFill>
          </a:ln>
        </p:spPr>
        <p:txBody>
          <a:bodyPr wrap="square">
            <a:spAutoFit/>
          </a:bodyPr>
          <a:lstStyle/>
          <a:p>
            <a:r>
              <a:rPr lang="ja-JP" altLang="en-US" sz="1400" b="1" u="sng" dirty="0"/>
              <a:t>認知症</a:t>
            </a:r>
            <a:endParaRPr lang="en-US" altLang="ja-JP" sz="1400" b="1" u="sng" dirty="0"/>
          </a:p>
          <a:p>
            <a:r>
              <a:rPr lang="ja-JP" altLang="en-US" sz="1400" dirty="0"/>
              <a:t>一度獲得された知能が、脳の器質的な障害により持続的に低下したり、失われることをいう。一般に認知症は</a:t>
            </a:r>
            <a:r>
              <a:rPr lang="ja-JP" altLang="en-US" sz="1400" u="sng" dirty="0"/>
              <a:t>器質障害</a:t>
            </a:r>
            <a:r>
              <a:rPr lang="ja-JP" altLang="en-US" sz="1400" dirty="0"/>
              <a:t>に基づき、記銘・記憶力、思考力、計算力、判断力、見当識の障害がみられ、知覚、感情、行動の異常も伴ってみられることが多い。記憶に関しては、短期記憶がまるごと失われることが多いが、長期記憶については保持されていることが多い。従来使用されていた「痴呆」という用語は侮蔑を含む表現であることなどから、「認知症」という表現が使用されることとなった。 </a:t>
            </a:r>
          </a:p>
        </p:txBody>
      </p:sp>
      <p:sp>
        <p:nvSpPr>
          <p:cNvPr id="14" name="正方形/長方形 13">
            <a:extLst>
              <a:ext uri="{FF2B5EF4-FFF2-40B4-BE49-F238E27FC236}">
                <a16:creationId xmlns:a16="http://schemas.microsoft.com/office/drawing/2014/main" id="{4674FD5F-4BF2-449E-8BE1-CC4B3C86B92D}"/>
              </a:ext>
            </a:extLst>
          </p:cNvPr>
          <p:cNvSpPr/>
          <p:nvPr/>
        </p:nvSpPr>
        <p:spPr>
          <a:xfrm>
            <a:off x="136995" y="4776366"/>
            <a:ext cx="5731843" cy="1600438"/>
          </a:xfrm>
          <a:prstGeom prst="rect">
            <a:avLst/>
          </a:prstGeom>
          <a:ln>
            <a:solidFill>
              <a:schemeClr val="tx1"/>
            </a:solidFill>
          </a:ln>
        </p:spPr>
        <p:txBody>
          <a:bodyPr wrap="square">
            <a:spAutoFit/>
          </a:bodyPr>
          <a:lstStyle/>
          <a:p>
            <a:r>
              <a:rPr lang="ja-JP" altLang="en-US" sz="1400" b="1" u="sng" dirty="0"/>
              <a:t>介護保険制度（カイゴホケンセイド）</a:t>
            </a:r>
          </a:p>
          <a:p>
            <a:r>
              <a:rPr lang="ja-JP" altLang="en-US" sz="1400" dirty="0"/>
              <a:t>加齢に伴い</a:t>
            </a:r>
            <a:r>
              <a:rPr lang="ja-JP" altLang="en-US" sz="1400" u="sng" dirty="0"/>
              <a:t>要介護状態</a:t>
            </a:r>
            <a:r>
              <a:rPr lang="ja-JP" altLang="en-US" sz="1400" dirty="0"/>
              <a:t>または</a:t>
            </a:r>
            <a:r>
              <a:rPr lang="ja-JP" altLang="en-US" sz="1400" u="sng" dirty="0"/>
              <a:t>要支援状態</a:t>
            </a:r>
            <a:r>
              <a:rPr lang="ja-JP" altLang="en-US" sz="1400" dirty="0"/>
              <a:t>に陥ることを保険事故（この制度の保険料・税金で補助する生活上の出来事）とする保険制度の総称。社会保険の一つ（他には、年金保険、医療保険、雇用保険、労災保険がある）。介護保険は、被保険者の</a:t>
            </a:r>
            <a:r>
              <a:rPr lang="ja-JP" altLang="en-US" sz="1400" u="sng" dirty="0"/>
              <a:t>要介護状態</a:t>
            </a:r>
            <a:r>
              <a:rPr lang="ja-JP" altLang="en-US" sz="1400" dirty="0"/>
              <a:t>や</a:t>
            </a:r>
            <a:r>
              <a:rPr lang="ja-JP" altLang="en-US" sz="1400" u="sng" dirty="0"/>
              <a:t>要支援状態</a:t>
            </a:r>
            <a:r>
              <a:rPr lang="ja-JP" altLang="en-US" sz="1400" dirty="0"/>
              <a:t>に関して必要な保険給付（サービスの利用料を保険料・税金で補助すること）を行う。</a:t>
            </a:r>
          </a:p>
        </p:txBody>
      </p:sp>
      <p:sp>
        <p:nvSpPr>
          <p:cNvPr id="15" name="正方形/長方形 14">
            <a:extLst>
              <a:ext uri="{FF2B5EF4-FFF2-40B4-BE49-F238E27FC236}">
                <a16:creationId xmlns:a16="http://schemas.microsoft.com/office/drawing/2014/main" id="{B9E9A228-60E6-4D57-B643-494DEF28D3DB}"/>
              </a:ext>
            </a:extLst>
          </p:cNvPr>
          <p:cNvSpPr/>
          <p:nvPr/>
        </p:nvSpPr>
        <p:spPr>
          <a:xfrm>
            <a:off x="6331790" y="419640"/>
            <a:ext cx="5726091" cy="1169551"/>
          </a:xfrm>
          <a:prstGeom prst="rect">
            <a:avLst/>
          </a:prstGeom>
          <a:ln>
            <a:solidFill>
              <a:schemeClr val="tx1"/>
            </a:solidFill>
          </a:ln>
        </p:spPr>
        <p:txBody>
          <a:bodyPr wrap="square">
            <a:spAutoFit/>
          </a:bodyPr>
          <a:lstStyle/>
          <a:p>
            <a:r>
              <a:rPr lang="ja-JP" altLang="en-US" sz="1400" b="1" u="sng" dirty="0"/>
              <a:t>要介護状態（ヨウカイゴジョウタイ）</a:t>
            </a:r>
          </a:p>
          <a:p>
            <a:r>
              <a:rPr lang="ja-JP" altLang="en-US" sz="1400" dirty="0"/>
              <a:t>身体上または精神上の障害があるために、入浴、排せつ、食事等の日常生活における基本的な動作の全部または一部について、６か月間にわたり継続して常時介護を要すると見込まれる状態で、</a:t>
            </a:r>
            <a:r>
              <a:rPr lang="ja-JP" altLang="en-US" sz="1400" u="sng" dirty="0"/>
              <a:t>要介護状態区分（要介護１～５）</a:t>
            </a:r>
            <a:r>
              <a:rPr lang="ja-JP" altLang="en-US" sz="1400" dirty="0"/>
              <a:t>のいずれかに該当する者をいう。 </a:t>
            </a:r>
          </a:p>
        </p:txBody>
      </p:sp>
      <p:sp>
        <p:nvSpPr>
          <p:cNvPr id="16" name="正方形/長方形 15">
            <a:extLst>
              <a:ext uri="{FF2B5EF4-FFF2-40B4-BE49-F238E27FC236}">
                <a16:creationId xmlns:a16="http://schemas.microsoft.com/office/drawing/2014/main" id="{2F961DB9-A775-4784-9F1B-101B9E489758}"/>
              </a:ext>
            </a:extLst>
          </p:cNvPr>
          <p:cNvSpPr/>
          <p:nvPr/>
        </p:nvSpPr>
        <p:spPr>
          <a:xfrm>
            <a:off x="6334666" y="2173967"/>
            <a:ext cx="5723215" cy="1815882"/>
          </a:xfrm>
          <a:prstGeom prst="rect">
            <a:avLst/>
          </a:prstGeom>
          <a:ln>
            <a:solidFill>
              <a:schemeClr val="tx1"/>
            </a:solidFill>
          </a:ln>
        </p:spPr>
        <p:txBody>
          <a:bodyPr wrap="square">
            <a:spAutoFit/>
          </a:bodyPr>
          <a:lstStyle/>
          <a:p>
            <a:r>
              <a:rPr lang="ja-JP" altLang="en-US" sz="1400" b="1" u="sng" dirty="0"/>
              <a:t>要支援状態（ヨウシエンジョウタイ）</a:t>
            </a:r>
          </a:p>
          <a:p>
            <a:r>
              <a:rPr lang="ja-JP" altLang="en-US" sz="1400" dirty="0"/>
              <a:t>身体上もしくは精神上の障害があるために、入浴、排せつ、食事等の日常生活における基本的な動作の全部または一部について、６か月間にわたり継続して常時介護を要する状態の軽減もしくは悪化の防止に特に資する支援を要すると見込まれ、または身体上もしくは精神上の障害があるため、６か月間にわたり継続して日常生活を営むのに支障があると見込まれる状態で、</a:t>
            </a:r>
            <a:r>
              <a:rPr lang="ja-JP" altLang="en-US" sz="1400" u="sng" dirty="0"/>
              <a:t>要支援状態区分（要支援１・２）</a:t>
            </a:r>
            <a:r>
              <a:rPr lang="ja-JP" altLang="en-US" sz="1400" dirty="0"/>
              <a:t>のいずれかに該当する者をいう。 </a:t>
            </a:r>
          </a:p>
        </p:txBody>
      </p:sp>
      <p:cxnSp>
        <p:nvCxnSpPr>
          <p:cNvPr id="8" name="直線コネクタ 7">
            <a:extLst>
              <a:ext uri="{FF2B5EF4-FFF2-40B4-BE49-F238E27FC236}">
                <a16:creationId xmlns:a16="http://schemas.microsoft.com/office/drawing/2014/main" id="{AEE3FA48-D484-4035-A27D-8F3BC3A1F339}"/>
              </a:ext>
            </a:extLst>
          </p:cNvPr>
          <p:cNvCxnSpPr>
            <a:cxnSpLocks/>
            <a:stCxn id="2" idx="2"/>
            <a:endCxn id="5" idx="0"/>
          </p:cNvCxnSpPr>
          <p:nvPr/>
        </p:nvCxnSpPr>
        <p:spPr>
          <a:xfrm>
            <a:off x="3005792" y="1804635"/>
            <a:ext cx="2876" cy="470203"/>
          </a:xfrm>
          <a:prstGeom prst="line">
            <a:avLst/>
          </a:prstGeom>
        </p:spPr>
        <p:style>
          <a:lnRef idx="1">
            <a:schemeClr val="dk1"/>
          </a:lnRef>
          <a:fillRef idx="0">
            <a:schemeClr val="dk1"/>
          </a:fillRef>
          <a:effectRef idx="0">
            <a:schemeClr val="dk1"/>
          </a:effectRef>
          <a:fontRef idx="minor">
            <a:schemeClr val="tx1"/>
          </a:fontRef>
        </p:style>
      </p:cxnSp>
      <p:cxnSp>
        <p:nvCxnSpPr>
          <p:cNvPr id="25" name="コネクタ: カギ線 24">
            <a:extLst>
              <a:ext uri="{FF2B5EF4-FFF2-40B4-BE49-F238E27FC236}">
                <a16:creationId xmlns:a16="http://schemas.microsoft.com/office/drawing/2014/main" id="{4A9C267E-1776-4103-BEDB-5B540B47E81F}"/>
              </a:ext>
            </a:extLst>
          </p:cNvPr>
          <p:cNvCxnSpPr>
            <a:cxnSpLocks/>
            <a:stCxn id="14" idx="3"/>
            <a:endCxn id="2" idx="3"/>
          </p:cNvCxnSpPr>
          <p:nvPr/>
        </p:nvCxnSpPr>
        <p:spPr>
          <a:xfrm flipV="1">
            <a:off x="5868838" y="1004416"/>
            <a:ext cx="5751" cy="4455233"/>
          </a:xfrm>
          <a:prstGeom prst="bentConnector3">
            <a:avLst>
              <a:gd name="adj1" fmla="val 4074961"/>
            </a:avLst>
          </a:prstGeom>
        </p:spPr>
        <p:style>
          <a:lnRef idx="1">
            <a:schemeClr val="dk1"/>
          </a:lnRef>
          <a:fillRef idx="0">
            <a:schemeClr val="dk1"/>
          </a:fillRef>
          <a:effectRef idx="0">
            <a:schemeClr val="dk1"/>
          </a:effectRef>
          <a:fontRef idx="minor">
            <a:schemeClr val="tx1"/>
          </a:fontRef>
        </p:style>
      </p:cxnSp>
      <p:cxnSp>
        <p:nvCxnSpPr>
          <p:cNvPr id="46" name="コネクタ: カギ線 45">
            <a:extLst>
              <a:ext uri="{FF2B5EF4-FFF2-40B4-BE49-F238E27FC236}">
                <a16:creationId xmlns:a16="http://schemas.microsoft.com/office/drawing/2014/main" id="{8827BE4F-0B02-43A1-83AA-74AAE0F835FC}"/>
              </a:ext>
            </a:extLst>
          </p:cNvPr>
          <p:cNvCxnSpPr>
            <a:cxnSpLocks/>
            <a:stCxn id="14" idx="3"/>
            <a:endCxn id="15" idx="1"/>
          </p:cNvCxnSpPr>
          <p:nvPr/>
        </p:nvCxnSpPr>
        <p:spPr>
          <a:xfrm flipV="1">
            <a:off x="5868838" y="1004416"/>
            <a:ext cx="462952" cy="4455233"/>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33D59F82-2B6D-44E0-BBFD-2134F5168474}"/>
              </a:ext>
            </a:extLst>
          </p:cNvPr>
          <p:cNvCxnSpPr>
            <a:cxnSpLocks/>
          </p:cNvCxnSpPr>
          <p:nvPr/>
        </p:nvCxnSpPr>
        <p:spPr>
          <a:xfrm flipH="1">
            <a:off x="6138875" y="2712406"/>
            <a:ext cx="192915" cy="0"/>
          </a:xfrm>
          <a:prstGeom prst="line">
            <a:avLst/>
          </a:prstGeom>
        </p:spPr>
        <p:style>
          <a:lnRef idx="1">
            <a:schemeClr val="dk1"/>
          </a:lnRef>
          <a:fillRef idx="0">
            <a:schemeClr val="dk1"/>
          </a:fillRef>
          <a:effectRef idx="0">
            <a:schemeClr val="dk1"/>
          </a:effectRef>
          <a:fontRef idx="minor">
            <a:schemeClr val="tx1"/>
          </a:fontRef>
        </p:style>
      </p:cxnSp>
      <p:pic>
        <p:nvPicPr>
          <p:cNvPr id="55" name="図 54">
            <a:extLst>
              <a:ext uri="{FF2B5EF4-FFF2-40B4-BE49-F238E27FC236}">
                <a16:creationId xmlns:a16="http://schemas.microsoft.com/office/drawing/2014/main" id="{BA741DDB-83BB-471C-AF4B-978C866E4A4E}"/>
              </a:ext>
            </a:extLst>
          </p:cNvPr>
          <p:cNvPicPr>
            <a:picLocks noChangeAspect="1"/>
          </p:cNvPicPr>
          <p:nvPr/>
        </p:nvPicPr>
        <p:blipFill rotWithShape="1">
          <a:blip r:embed="rId3">
            <a:extLst>
              <a:ext uri="{28A0092B-C50C-407E-A947-70E740481C1C}">
                <a14:useLocalDpi xmlns:a14="http://schemas.microsoft.com/office/drawing/2010/main" val="0"/>
              </a:ext>
            </a:extLst>
          </a:blip>
          <a:srcRect b="80649"/>
          <a:stretch/>
        </p:blipFill>
        <p:spPr>
          <a:xfrm>
            <a:off x="6717655" y="4059086"/>
            <a:ext cx="4417097" cy="859956"/>
          </a:xfrm>
          <a:prstGeom prst="rect">
            <a:avLst/>
          </a:prstGeom>
          <a:ln>
            <a:solidFill>
              <a:schemeClr val="tx1"/>
            </a:solidFill>
          </a:ln>
        </p:spPr>
      </p:pic>
      <p:pic>
        <p:nvPicPr>
          <p:cNvPr id="57" name="図 56">
            <a:extLst>
              <a:ext uri="{FF2B5EF4-FFF2-40B4-BE49-F238E27FC236}">
                <a16:creationId xmlns:a16="http://schemas.microsoft.com/office/drawing/2014/main" id="{2F630757-2F9C-44D3-A4F3-9598E685FE75}"/>
              </a:ext>
            </a:extLst>
          </p:cNvPr>
          <p:cNvPicPr>
            <a:picLocks noChangeAspect="1"/>
          </p:cNvPicPr>
          <p:nvPr/>
        </p:nvPicPr>
        <p:blipFill rotWithShape="1">
          <a:blip r:embed="rId4">
            <a:extLst>
              <a:ext uri="{28A0092B-C50C-407E-A947-70E740481C1C}">
                <a14:useLocalDpi xmlns:a14="http://schemas.microsoft.com/office/drawing/2010/main" val="0"/>
              </a:ext>
            </a:extLst>
          </a:blip>
          <a:srcRect b="80838"/>
          <a:stretch/>
        </p:blipFill>
        <p:spPr>
          <a:xfrm>
            <a:off x="6717655" y="4961390"/>
            <a:ext cx="4417097" cy="854113"/>
          </a:xfrm>
          <a:prstGeom prst="rect">
            <a:avLst/>
          </a:prstGeom>
          <a:ln>
            <a:solidFill>
              <a:schemeClr val="tx1"/>
            </a:solidFill>
          </a:ln>
        </p:spPr>
      </p:pic>
      <p:pic>
        <p:nvPicPr>
          <p:cNvPr id="59" name="図 58">
            <a:extLst>
              <a:ext uri="{FF2B5EF4-FFF2-40B4-BE49-F238E27FC236}">
                <a16:creationId xmlns:a16="http://schemas.microsoft.com/office/drawing/2014/main" id="{7252A864-74D5-466E-A80E-6F91A75E0F92}"/>
              </a:ext>
            </a:extLst>
          </p:cNvPr>
          <p:cNvPicPr>
            <a:picLocks noChangeAspect="1"/>
          </p:cNvPicPr>
          <p:nvPr/>
        </p:nvPicPr>
        <p:blipFill rotWithShape="1">
          <a:blip r:embed="rId5">
            <a:extLst>
              <a:ext uri="{28A0092B-C50C-407E-A947-70E740481C1C}">
                <a14:useLocalDpi xmlns:a14="http://schemas.microsoft.com/office/drawing/2010/main" val="0"/>
              </a:ext>
            </a:extLst>
          </a:blip>
          <a:srcRect b="79001"/>
          <a:stretch/>
        </p:blipFill>
        <p:spPr>
          <a:xfrm>
            <a:off x="6717655" y="5857851"/>
            <a:ext cx="4417097" cy="935977"/>
          </a:xfrm>
          <a:prstGeom prst="rect">
            <a:avLst/>
          </a:prstGeom>
          <a:ln>
            <a:solidFill>
              <a:schemeClr val="tx1"/>
            </a:solidFill>
          </a:ln>
        </p:spPr>
      </p:pic>
      <p:cxnSp>
        <p:nvCxnSpPr>
          <p:cNvPr id="61" name="コネクタ: カギ線 60">
            <a:extLst>
              <a:ext uri="{FF2B5EF4-FFF2-40B4-BE49-F238E27FC236}">
                <a16:creationId xmlns:a16="http://schemas.microsoft.com/office/drawing/2014/main" id="{D1405053-086C-4378-8280-CFA999D982EA}"/>
              </a:ext>
            </a:extLst>
          </p:cNvPr>
          <p:cNvCxnSpPr>
            <a:cxnSpLocks/>
            <a:stCxn id="5" idx="2"/>
            <a:endCxn id="55" idx="1"/>
          </p:cNvCxnSpPr>
          <p:nvPr/>
        </p:nvCxnSpPr>
        <p:spPr>
          <a:xfrm rot="16200000" flipH="1">
            <a:off x="4771711" y="2543119"/>
            <a:ext cx="182901" cy="3708987"/>
          </a:xfrm>
          <a:prstGeom prst="bentConnector2">
            <a:avLst/>
          </a:prstGeom>
        </p:spPr>
        <p:style>
          <a:lnRef idx="1">
            <a:schemeClr val="dk1"/>
          </a:lnRef>
          <a:fillRef idx="0">
            <a:schemeClr val="dk1"/>
          </a:fillRef>
          <a:effectRef idx="0">
            <a:schemeClr val="dk1"/>
          </a:effectRef>
          <a:fontRef idx="minor">
            <a:schemeClr val="tx1"/>
          </a:fontRef>
        </p:style>
      </p:cxnSp>
      <p:pic>
        <p:nvPicPr>
          <p:cNvPr id="71" name="図 70">
            <a:extLst>
              <a:ext uri="{FF2B5EF4-FFF2-40B4-BE49-F238E27FC236}">
                <a16:creationId xmlns:a16="http://schemas.microsoft.com/office/drawing/2014/main" id="{A949BEED-1C78-4623-BD76-4896CCD480BB}"/>
              </a:ext>
            </a:extLst>
          </p:cNvPr>
          <p:cNvPicPr>
            <a:picLocks noChangeAspect="1"/>
          </p:cNvPicPr>
          <p:nvPr/>
        </p:nvPicPr>
        <p:blipFill>
          <a:blip r:embed="rId6"/>
          <a:stretch>
            <a:fillRect/>
          </a:stretch>
        </p:blipFill>
        <p:spPr>
          <a:xfrm>
            <a:off x="5865962" y="4290669"/>
            <a:ext cx="511694" cy="204010"/>
          </a:xfrm>
          <a:prstGeom prst="rect">
            <a:avLst/>
          </a:prstGeom>
        </p:spPr>
      </p:pic>
      <p:cxnSp>
        <p:nvCxnSpPr>
          <p:cNvPr id="84" name="コネクタ: カギ線 83">
            <a:extLst>
              <a:ext uri="{FF2B5EF4-FFF2-40B4-BE49-F238E27FC236}">
                <a16:creationId xmlns:a16="http://schemas.microsoft.com/office/drawing/2014/main" id="{665A2D39-BBBD-47B3-BB2F-CF1D6267FCBB}"/>
              </a:ext>
            </a:extLst>
          </p:cNvPr>
          <p:cNvCxnSpPr>
            <a:cxnSpLocks/>
            <a:endCxn id="16" idx="1"/>
          </p:cNvCxnSpPr>
          <p:nvPr/>
        </p:nvCxnSpPr>
        <p:spPr>
          <a:xfrm rot="16200000" flipV="1">
            <a:off x="4896650" y="4519924"/>
            <a:ext cx="3243932" cy="367900"/>
          </a:xfrm>
          <a:prstGeom prst="bentConnector4">
            <a:avLst>
              <a:gd name="adj1" fmla="val -609"/>
              <a:gd name="adj2" fmla="val 118577"/>
            </a:avLst>
          </a:prstGeom>
        </p:spPr>
        <p:style>
          <a:lnRef idx="1">
            <a:schemeClr val="dk1"/>
          </a:lnRef>
          <a:fillRef idx="0">
            <a:schemeClr val="dk1"/>
          </a:fillRef>
          <a:effectRef idx="0">
            <a:schemeClr val="dk1"/>
          </a:effectRef>
          <a:fontRef idx="minor">
            <a:schemeClr val="tx1"/>
          </a:fontRef>
        </p:style>
      </p:cxnSp>
      <p:cxnSp>
        <p:nvCxnSpPr>
          <p:cNvPr id="107" name="直線コネクタ 106">
            <a:extLst>
              <a:ext uri="{FF2B5EF4-FFF2-40B4-BE49-F238E27FC236}">
                <a16:creationId xmlns:a16="http://schemas.microsoft.com/office/drawing/2014/main" id="{04E909DE-4DF6-42CD-9E76-485EB1A897F0}"/>
              </a:ext>
            </a:extLst>
          </p:cNvPr>
          <p:cNvCxnSpPr>
            <a:stCxn id="57" idx="1"/>
            <a:endCxn id="57" idx="1"/>
          </p:cNvCxnSpPr>
          <p:nvPr/>
        </p:nvCxnSpPr>
        <p:spPr>
          <a:xfrm>
            <a:off x="6717655" y="538844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3BBD480D-FB17-446A-80E5-C83E2B57E602}"/>
              </a:ext>
            </a:extLst>
          </p:cNvPr>
          <p:cNvCxnSpPr>
            <a:cxnSpLocks/>
            <a:endCxn id="57" idx="1"/>
          </p:cNvCxnSpPr>
          <p:nvPr/>
        </p:nvCxnSpPr>
        <p:spPr>
          <a:xfrm>
            <a:off x="6266605" y="5388446"/>
            <a:ext cx="451050" cy="1"/>
          </a:xfrm>
          <a:prstGeom prst="line">
            <a:avLst/>
          </a:prstGeom>
        </p:spPr>
        <p:style>
          <a:lnRef idx="1">
            <a:schemeClr val="dk1"/>
          </a:lnRef>
          <a:fillRef idx="0">
            <a:schemeClr val="dk1"/>
          </a:fillRef>
          <a:effectRef idx="0">
            <a:schemeClr val="dk1"/>
          </a:effectRef>
          <a:fontRef idx="minor">
            <a:schemeClr val="tx1"/>
          </a:fontRef>
        </p:style>
      </p:cxnSp>
      <p:cxnSp>
        <p:nvCxnSpPr>
          <p:cNvPr id="116" name="直線矢印コネクタ 115">
            <a:extLst>
              <a:ext uri="{FF2B5EF4-FFF2-40B4-BE49-F238E27FC236}">
                <a16:creationId xmlns:a16="http://schemas.microsoft.com/office/drawing/2014/main" id="{C5FDA4B6-EAC2-4FC2-B456-0A96BCF0AAB2}"/>
              </a:ext>
            </a:extLst>
          </p:cNvPr>
          <p:cNvCxnSpPr>
            <a:stCxn id="55" idx="3"/>
          </p:cNvCxnSpPr>
          <p:nvPr/>
        </p:nvCxnSpPr>
        <p:spPr>
          <a:xfrm flipV="1">
            <a:off x="11134752" y="4489063"/>
            <a:ext cx="616524" cy="1"/>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7" name="直線矢印コネクタ 116">
            <a:extLst>
              <a:ext uri="{FF2B5EF4-FFF2-40B4-BE49-F238E27FC236}">
                <a16:creationId xmlns:a16="http://schemas.microsoft.com/office/drawing/2014/main" id="{9D6DFFAD-F198-44D0-BA13-638242D226A0}"/>
              </a:ext>
            </a:extLst>
          </p:cNvPr>
          <p:cNvCxnSpPr/>
          <p:nvPr/>
        </p:nvCxnSpPr>
        <p:spPr>
          <a:xfrm flipV="1">
            <a:off x="11134752" y="5387029"/>
            <a:ext cx="616524" cy="1"/>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8" name="直線矢印コネクタ 117">
            <a:extLst>
              <a:ext uri="{FF2B5EF4-FFF2-40B4-BE49-F238E27FC236}">
                <a16:creationId xmlns:a16="http://schemas.microsoft.com/office/drawing/2014/main" id="{9BD245E8-2F0B-4201-86C9-DE81C4163254}"/>
              </a:ext>
            </a:extLst>
          </p:cNvPr>
          <p:cNvCxnSpPr/>
          <p:nvPr/>
        </p:nvCxnSpPr>
        <p:spPr>
          <a:xfrm flipV="1">
            <a:off x="11134752" y="6325839"/>
            <a:ext cx="616524" cy="1"/>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9" name="二等辺三角形 118">
            <a:extLst>
              <a:ext uri="{FF2B5EF4-FFF2-40B4-BE49-F238E27FC236}">
                <a16:creationId xmlns:a16="http://schemas.microsoft.com/office/drawing/2014/main" id="{21FA4703-8A3C-4975-9553-23ABF4734A3A}"/>
              </a:ext>
            </a:extLst>
          </p:cNvPr>
          <p:cNvSpPr/>
          <p:nvPr/>
        </p:nvSpPr>
        <p:spPr>
          <a:xfrm rot="5400000">
            <a:off x="11747192" y="6292728"/>
            <a:ext cx="79513" cy="64048"/>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20" name="二等辺三角形 119">
            <a:extLst>
              <a:ext uri="{FF2B5EF4-FFF2-40B4-BE49-F238E27FC236}">
                <a16:creationId xmlns:a16="http://schemas.microsoft.com/office/drawing/2014/main" id="{8C4947B4-C792-47C4-9E80-15ACAB1EE4A0}"/>
              </a:ext>
            </a:extLst>
          </p:cNvPr>
          <p:cNvSpPr/>
          <p:nvPr/>
        </p:nvSpPr>
        <p:spPr>
          <a:xfrm rot="5400000">
            <a:off x="11747192" y="5353826"/>
            <a:ext cx="79513" cy="64048"/>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21" name="二等辺三角形 120">
            <a:extLst>
              <a:ext uri="{FF2B5EF4-FFF2-40B4-BE49-F238E27FC236}">
                <a16:creationId xmlns:a16="http://schemas.microsoft.com/office/drawing/2014/main" id="{5C49F7F2-0171-4F9C-818E-9C80C0F49359}"/>
              </a:ext>
            </a:extLst>
          </p:cNvPr>
          <p:cNvSpPr/>
          <p:nvPr/>
        </p:nvSpPr>
        <p:spPr>
          <a:xfrm rot="5400000">
            <a:off x="11743543" y="4454681"/>
            <a:ext cx="79513" cy="64048"/>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9002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10070D9-40BB-4E3E-81D8-326CBA05397B}"/>
              </a:ext>
            </a:extLst>
          </p:cNvPr>
          <p:cNvSpPr/>
          <p:nvPr/>
        </p:nvSpPr>
        <p:spPr>
          <a:xfrm>
            <a:off x="2795984" y="92743"/>
            <a:ext cx="6096000" cy="923330"/>
          </a:xfrm>
          <a:prstGeom prst="rect">
            <a:avLst/>
          </a:prstGeom>
          <a:ln>
            <a:solidFill>
              <a:schemeClr val="tx1"/>
            </a:solidFill>
          </a:ln>
        </p:spPr>
        <p:txBody>
          <a:bodyPr>
            <a:spAutoFit/>
          </a:bodyPr>
          <a:lstStyle/>
          <a:p>
            <a:r>
              <a:rPr lang="ja-JP" altLang="en-US" b="1" u="sng" dirty="0"/>
              <a:t>グループホーム</a:t>
            </a:r>
            <a:endParaRPr lang="en-US" altLang="ja-JP" b="1" u="sng" dirty="0"/>
          </a:p>
          <a:p>
            <a:r>
              <a:rPr lang="ja-JP" altLang="en-US" dirty="0"/>
              <a:t>家庭的な雰囲気の元で、</a:t>
            </a:r>
            <a:r>
              <a:rPr lang="ja-JP" altLang="en-US" u="sng" dirty="0"/>
              <a:t>認知症</a:t>
            </a:r>
            <a:r>
              <a:rPr lang="ja-JP" altLang="en-US" dirty="0"/>
              <a:t>の</a:t>
            </a:r>
            <a:r>
              <a:rPr lang="ja-JP" altLang="en-US" u="sng" dirty="0"/>
              <a:t>要介護者</a:t>
            </a:r>
            <a:r>
              <a:rPr lang="ja-JP" altLang="en-US" dirty="0"/>
              <a:t>に必要な介護・機能訓練、日常生活の介助等を行う施設</a:t>
            </a:r>
          </a:p>
        </p:txBody>
      </p:sp>
      <p:sp>
        <p:nvSpPr>
          <p:cNvPr id="3" name="正方形/長方形 2">
            <a:extLst>
              <a:ext uri="{FF2B5EF4-FFF2-40B4-BE49-F238E27FC236}">
                <a16:creationId xmlns:a16="http://schemas.microsoft.com/office/drawing/2014/main" id="{52C363FA-0303-4CF9-8881-E107576605A9}"/>
              </a:ext>
            </a:extLst>
          </p:cNvPr>
          <p:cNvSpPr/>
          <p:nvPr/>
        </p:nvSpPr>
        <p:spPr>
          <a:xfrm>
            <a:off x="5539184" y="2574465"/>
            <a:ext cx="6096000" cy="1200329"/>
          </a:xfrm>
          <a:prstGeom prst="rect">
            <a:avLst/>
          </a:prstGeom>
          <a:ln>
            <a:solidFill>
              <a:schemeClr val="tx1"/>
            </a:solidFill>
          </a:ln>
        </p:spPr>
        <p:txBody>
          <a:bodyPr>
            <a:spAutoFit/>
          </a:bodyPr>
          <a:lstStyle/>
          <a:p>
            <a:r>
              <a:rPr lang="ja-JP" altLang="en-US" b="1" u="sng" dirty="0"/>
              <a:t>要介護者</a:t>
            </a:r>
            <a:endParaRPr lang="en-US" altLang="ja-JP" b="1" u="sng" dirty="0"/>
          </a:p>
          <a:p>
            <a:r>
              <a:rPr lang="ja-JP" altLang="en-US" u="sng" dirty="0"/>
              <a:t>要介護状態</a:t>
            </a:r>
            <a:r>
              <a:rPr lang="ja-JP" altLang="en-US" dirty="0"/>
              <a:t>にある65歳以上の者、または40歳以上65歳未満の者で要介護状態の原因が</a:t>
            </a:r>
            <a:r>
              <a:rPr lang="ja-JP" altLang="en-US" u="sng" dirty="0"/>
              <a:t>特定疾病</a:t>
            </a:r>
            <a:r>
              <a:rPr lang="ja-JP" altLang="en-US" dirty="0"/>
              <a:t>によって生じたもの</a:t>
            </a:r>
          </a:p>
        </p:txBody>
      </p:sp>
      <p:sp>
        <p:nvSpPr>
          <p:cNvPr id="4" name="正方形/長方形 3">
            <a:extLst>
              <a:ext uri="{FF2B5EF4-FFF2-40B4-BE49-F238E27FC236}">
                <a16:creationId xmlns:a16="http://schemas.microsoft.com/office/drawing/2014/main" id="{63D26542-0A90-42FF-8074-8B18CDDBA721}"/>
              </a:ext>
            </a:extLst>
          </p:cNvPr>
          <p:cNvSpPr/>
          <p:nvPr/>
        </p:nvSpPr>
        <p:spPr>
          <a:xfrm>
            <a:off x="5539184" y="4091888"/>
            <a:ext cx="6096000" cy="923330"/>
          </a:xfrm>
          <a:prstGeom prst="rect">
            <a:avLst/>
          </a:prstGeom>
          <a:ln>
            <a:solidFill>
              <a:schemeClr val="tx1"/>
            </a:solidFill>
          </a:ln>
        </p:spPr>
        <p:txBody>
          <a:bodyPr>
            <a:spAutoFit/>
          </a:bodyPr>
          <a:lstStyle/>
          <a:p>
            <a:r>
              <a:rPr lang="ja-JP" altLang="en-US" b="1" u="sng" dirty="0"/>
              <a:t>特定疾病</a:t>
            </a:r>
            <a:endParaRPr lang="en-US" altLang="ja-JP" b="1" u="sng" dirty="0"/>
          </a:p>
          <a:p>
            <a:r>
              <a:rPr lang="ja-JP" altLang="en-US" dirty="0"/>
              <a:t>加齢に伴って生ずる心身の変化に起因し、</a:t>
            </a:r>
            <a:r>
              <a:rPr lang="ja-JP" altLang="en-US" u="sng" dirty="0"/>
              <a:t>要介護状態</a:t>
            </a:r>
            <a:r>
              <a:rPr lang="ja-JP" altLang="en-US" dirty="0"/>
              <a:t>の原因である心身の障害を生じさせると認められる疾病</a:t>
            </a:r>
          </a:p>
        </p:txBody>
      </p:sp>
      <p:sp>
        <p:nvSpPr>
          <p:cNvPr id="5" name="正方形/長方形 4">
            <a:extLst>
              <a:ext uri="{FF2B5EF4-FFF2-40B4-BE49-F238E27FC236}">
                <a16:creationId xmlns:a16="http://schemas.microsoft.com/office/drawing/2014/main" id="{C37AB97A-D580-48BD-B2C5-6007A75AE6F9}"/>
              </a:ext>
            </a:extLst>
          </p:cNvPr>
          <p:cNvSpPr/>
          <p:nvPr/>
        </p:nvSpPr>
        <p:spPr>
          <a:xfrm>
            <a:off x="754403" y="1333604"/>
            <a:ext cx="6096000" cy="923330"/>
          </a:xfrm>
          <a:prstGeom prst="rect">
            <a:avLst/>
          </a:prstGeom>
          <a:ln>
            <a:solidFill>
              <a:schemeClr val="tx1"/>
            </a:solidFill>
          </a:ln>
        </p:spPr>
        <p:txBody>
          <a:bodyPr>
            <a:spAutoFit/>
          </a:bodyPr>
          <a:lstStyle/>
          <a:p>
            <a:r>
              <a:rPr lang="ja-JP" altLang="en-US" b="1" u="sng" dirty="0"/>
              <a:t>認知症</a:t>
            </a:r>
            <a:endParaRPr lang="en-US" altLang="ja-JP" b="1" u="sng" dirty="0"/>
          </a:p>
          <a:p>
            <a:r>
              <a:rPr lang="ja-JP" altLang="en-US" dirty="0"/>
              <a:t>一度獲得した知識が、脳の器質的な障害により持続的に低下し、失われること</a:t>
            </a:r>
            <a:endParaRPr lang="en-US" altLang="ja-JP" b="1" u="sng" dirty="0"/>
          </a:p>
        </p:txBody>
      </p:sp>
      <p:cxnSp>
        <p:nvCxnSpPr>
          <p:cNvPr id="7" name="直線コネクタ 6">
            <a:extLst>
              <a:ext uri="{FF2B5EF4-FFF2-40B4-BE49-F238E27FC236}">
                <a16:creationId xmlns:a16="http://schemas.microsoft.com/office/drawing/2014/main" id="{C1BE7EFF-39E9-4948-BECA-35331D752F12}"/>
              </a:ext>
            </a:extLst>
          </p:cNvPr>
          <p:cNvCxnSpPr>
            <a:cxnSpLocks/>
          </p:cNvCxnSpPr>
          <p:nvPr/>
        </p:nvCxnSpPr>
        <p:spPr>
          <a:xfrm>
            <a:off x="4734053" y="1016073"/>
            <a:ext cx="0" cy="317531"/>
          </a:xfrm>
          <a:prstGeom prst="line">
            <a:avLst/>
          </a:prstGeom>
        </p:spPr>
        <p:style>
          <a:lnRef idx="1">
            <a:schemeClr val="dk1"/>
          </a:lnRef>
          <a:fillRef idx="0">
            <a:schemeClr val="dk1"/>
          </a:fillRef>
          <a:effectRef idx="0">
            <a:schemeClr val="dk1"/>
          </a:effectRef>
          <a:fontRef idx="minor">
            <a:schemeClr val="tx1"/>
          </a:fontRef>
        </p:style>
      </p:cxnSp>
      <p:cxnSp>
        <p:nvCxnSpPr>
          <p:cNvPr id="9" name="直線コネクタ 8">
            <a:extLst>
              <a:ext uri="{FF2B5EF4-FFF2-40B4-BE49-F238E27FC236}">
                <a16:creationId xmlns:a16="http://schemas.microsoft.com/office/drawing/2014/main" id="{2900E09C-EE31-496C-B609-330C7BC5FE7F}"/>
              </a:ext>
            </a:extLst>
          </p:cNvPr>
          <p:cNvCxnSpPr>
            <a:cxnSpLocks/>
          </p:cNvCxnSpPr>
          <p:nvPr/>
        </p:nvCxnSpPr>
        <p:spPr>
          <a:xfrm>
            <a:off x="7718793" y="1016073"/>
            <a:ext cx="0" cy="1558392"/>
          </a:xfrm>
          <a:prstGeom prst="line">
            <a:avLst/>
          </a:prstGeom>
        </p:spPr>
        <p:style>
          <a:lnRef idx="1">
            <a:schemeClr val="dk1"/>
          </a:lnRef>
          <a:fillRef idx="0">
            <a:schemeClr val="dk1"/>
          </a:fillRef>
          <a:effectRef idx="0">
            <a:schemeClr val="dk1"/>
          </a:effectRef>
          <a:fontRef idx="minor">
            <a:schemeClr val="tx1"/>
          </a:fontRef>
        </p:style>
      </p:cxnSp>
      <p:cxnSp>
        <p:nvCxnSpPr>
          <p:cNvPr id="11" name="直線コネクタ 10">
            <a:extLst>
              <a:ext uri="{FF2B5EF4-FFF2-40B4-BE49-F238E27FC236}">
                <a16:creationId xmlns:a16="http://schemas.microsoft.com/office/drawing/2014/main" id="{41CA1122-956A-4E8E-BD58-3A3D99886DD3}"/>
              </a:ext>
            </a:extLst>
          </p:cNvPr>
          <p:cNvCxnSpPr>
            <a:cxnSpLocks/>
          </p:cNvCxnSpPr>
          <p:nvPr/>
        </p:nvCxnSpPr>
        <p:spPr>
          <a:xfrm>
            <a:off x="7779178" y="3774794"/>
            <a:ext cx="0" cy="317094"/>
          </a:xfrm>
          <a:prstGeom prst="line">
            <a:avLst/>
          </a:prstGeom>
        </p:spPr>
        <p:style>
          <a:lnRef idx="1">
            <a:schemeClr val="dk1"/>
          </a:lnRef>
          <a:fillRef idx="0">
            <a:schemeClr val="dk1"/>
          </a:fillRef>
          <a:effectRef idx="0">
            <a:schemeClr val="dk1"/>
          </a:effectRef>
          <a:fontRef idx="minor">
            <a:schemeClr val="tx1"/>
          </a:fontRef>
        </p:style>
      </p:cxnSp>
      <p:sp>
        <p:nvSpPr>
          <p:cNvPr id="14" name="正方形/長方形 13">
            <a:extLst>
              <a:ext uri="{FF2B5EF4-FFF2-40B4-BE49-F238E27FC236}">
                <a16:creationId xmlns:a16="http://schemas.microsoft.com/office/drawing/2014/main" id="{4674FD5F-4BF2-449E-8BE1-CC4B3C86B92D}"/>
              </a:ext>
            </a:extLst>
          </p:cNvPr>
          <p:cNvSpPr/>
          <p:nvPr/>
        </p:nvSpPr>
        <p:spPr>
          <a:xfrm>
            <a:off x="754403" y="5332312"/>
            <a:ext cx="6096000" cy="923330"/>
          </a:xfrm>
          <a:prstGeom prst="rect">
            <a:avLst/>
          </a:prstGeom>
          <a:ln>
            <a:solidFill>
              <a:schemeClr val="tx1"/>
            </a:solidFill>
          </a:ln>
        </p:spPr>
        <p:txBody>
          <a:bodyPr>
            <a:spAutoFit/>
          </a:bodyPr>
          <a:lstStyle/>
          <a:p>
            <a:r>
              <a:rPr lang="ja-JP" altLang="en-US" b="1" u="sng" dirty="0"/>
              <a:t>要介護状態</a:t>
            </a:r>
            <a:endParaRPr lang="en-US" altLang="ja-JP" b="1" u="sng" dirty="0"/>
          </a:p>
          <a:p>
            <a:r>
              <a:rPr lang="ja-JP" altLang="en-US" dirty="0"/>
              <a:t>日常生活における基本的な動作について、</a:t>
            </a:r>
            <a:r>
              <a:rPr lang="en-US" altLang="ja-JP" dirty="0"/>
              <a:t>6</a:t>
            </a:r>
            <a:r>
              <a:rPr lang="ja-JP" altLang="en-US" dirty="0"/>
              <a:t>カ月にわたり継続して常時介護を要すると見込まれる状態</a:t>
            </a:r>
          </a:p>
        </p:txBody>
      </p:sp>
      <p:cxnSp>
        <p:nvCxnSpPr>
          <p:cNvPr id="18" name="直線コネクタ 17">
            <a:extLst>
              <a:ext uri="{FF2B5EF4-FFF2-40B4-BE49-F238E27FC236}">
                <a16:creationId xmlns:a16="http://schemas.microsoft.com/office/drawing/2014/main" id="{DED2DE00-AD8A-40CD-825C-9CBC3D5F8C55}"/>
              </a:ext>
            </a:extLst>
          </p:cNvPr>
          <p:cNvCxnSpPr>
            <a:cxnSpLocks/>
            <a:endCxn id="14" idx="0"/>
          </p:cNvCxnSpPr>
          <p:nvPr/>
        </p:nvCxnSpPr>
        <p:spPr>
          <a:xfrm>
            <a:off x="3802403" y="3174412"/>
            <a:ext cx="0" cy="2157900"/>
          </a:xfrm>
          <a:prstGeom prst="line">
            <a:avLst/>
          </a:prstGeom>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4785AE92-23CD-4259-A2DD-01465787E28C}"/>
              </a:ext>
            </a:extLst>
          </p:cNvPr>
          <p:cNvCxnSpPr>
            <a:cxnSpLocks/>
            <a:stCxn id="3" idx="1"/>
          </p:cNvCxnSpPr>
          <p:nvPr/>
        </p:nvCxnSpPr>
        <p:spPr>
          <a:xfrm flipH="1" flipV="1">
            <a:off x="3802404" y="3174412"/>
            <a:ext cx="1736780" cy="218"/>
          </a:xfrm>
          <a:prstGeom prst="line">
            <a:avLst/>
          </a:prstGeom>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D4F8C5CB-49F9-41C3-87FB-32EAA9DF0B2A}"/>
              </a:ext>
            </a:extLst>
          </p:cNvPr>
          <p:cNvCxnSpPr>
            <a:cxnSpLocks/>
          </p:cNvCxnSpPr>
          <p:nvPr/>
        </p:nvCxnSpPr>
        <p:spPr>
          <a:xfrm flipH="1" flipV="1">
            <a:off x="3802404" y="4649159"/>
            <a:ext cx="1736780" cy="21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48357674"/>
      </p:ext>
    </p:extLst>
  </p:cSld>
  <p:clrMapOvr>
    <a:masterClrMapping/>
  </p:clrMapOvr>
</p:sld>
</file>

<file path=ppt/theme/theme1.xml><?xml version="1.0" encoding="utf-8"?>
<a:theme xmlns:a="http://schemas.openxmlformats.org/drawingml/2006/main" name="レトロスペクト">
  <a:themeElements>
    <a:clrScheme name="黄">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TM02900769[[fn=レトロスペクト]]</Template>
  <TotalTime>187</TotalTime>
  <Words>723</Words>
  <Application>Microsoft Office PowerPoint</Application>
  <PresentationFormat>ワイド画面</PresentationFormat>
  <Paragraphs>65</Paragraphs>
  <Slides>8</Slides>
  <Notes>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8</vt:i4>
      </vt:variant>
    </vt:vector>
  </HeadingPairs>
  <TitlesOfParts>
    <vt:vector size="12" baseType="lpstr">
      <vt:lpstr>游ゴシック</vt:lpstr>
      <vt:lpstr>Calibri</vt:lpstr>
      <vt:lpstr>Calibri Light</vt:lpstr>
      <vt:lpstr>レトロスペクト</vt:lpstr>
      <vt:lpstr>介護に関する知識が乏しい要介護高齢者と その家族・介護従事者に役立つ 情報サイトの提案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介護に関する知識が乏しい要介護高齢者と その家族・介護従事者に役立つ 情報サイトの提案</dc:title>
  <dc:creator>bi16024</dc:creator>
  <cp:lastModifiedBy>bi16024</cp:lastModifiedBy>
  <cp:revision>5</cp:revision>
  <dcterms:created xsi:type="dcterms:W3CDTF">2020-02-07T07:24:52Z</dcterms:created>
  <dcterms:modified xsi:type="dcterms:W3CDTF">2020-02-07T10:32:00Z</dcterms:modified>
</cp:coreProperties>
</file>