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9"/>
  </p:notesMasterIdLst>
  <p:sldIdLst>
    <p:sldId id="256" r:id="rId4"/>
    <p:sldId id="257" r:id="rId5"/>
    <p:sldId id="275" r:id="rId6"/>
    <p:sldId id="258" r:id="rId7"/>
    <p:sldId id="264" r:id="rId8"/>
    <p:sldId id="265" r:id="rId9"/>
    <p:sldId id="270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3BA"/>
    <a:srgbClr val="FCAD9A"/>
    <a:srgbClr val="FDC3B5"/>
    <a:srgbClr val="FEE0CE"/>
    <a:srgbClr val="FCBF9A"/>
    <a:srgbClr val="C3FDEE"/>
    <a:srgbClr val="C2FEFE"/>
    <a:srgbClr val="FEC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368" autoAdjust="0"/>
  </p:normalViewPr>
  <p:slideViewPr>
    <p:cSldViewPr snapToGrid="0" showGuides="1">
      <p:cViewPr varScale="1">
        <p:scale>
          <a:sx n="63" d="100"/>
          <a:sy n="63" d="100"/>
        </p:scale>
        <p:origin x="20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人数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Sheet1!$A$2:$A$38</c:f>
              <c:numCache>
                <c:formatCode>General</c:formatCode>
                <c:ptCount val="37"/>
                <c:pt idx="0">
                  <c:v>18</c:v>
                </c:pt>
                <c:pt idx="1">
                  <c:v>17</c:v>
                </c:pt>
                <c:pt idx="2">
                  <c:v>16</c:v>
                </c:pt>
                <c:pt idx="3">
                  <c:v>15</c:v>
                </c:pt>
                <c:pt idx="4">
                  <c:v>14</c:v>
                </c:pt>
                <c:pt idx="5">
                  <c:v>13</c:v>
                </c:pt>
                <c:pt idx="6">
                  <c:v>12</c:v>
                </c:pt>
                <c:pt idx="7">
                  <c:v>11</c:v>
                </c:pt>
                <c:pt idx="8">
                  <c:v>10</c:v>
                </c:pt>
                <c:pt idx="9">
                  <c:v>9</c:v>
                </c:pt>
                <c:pt idx="10">
                  <c:v>8</c:v>
                </c:pt>
                <c:pt idx="11">
                  <c:v>7</c:v>
                </c:pt>
                <c:pt idx="12">
                  <c:v>6</c:v>
                </c:pt>
                <c:pt idx="13">
                  <c:v>5</c:v>
                </c:pt>
                <c:pt idx="14">
                  <c:v>4</c:v>
                </c:pt>
                <c:pt idx="15">
                  <c:v>3</c:v>
                </c:pt>
                <c:pt idx="16">
                  <c:v>2</c:v>
                </c:pt>
                <c:pt idx="17">
                  <c:v>1</c:v>
                </c:pt>
                <c:pt idx="18">
                  <c:v>0</c:v>
                </c:pt>
                <c:pt idx="19">
                  <c:v>-1</c:v>
                </c:pt>
                <c:pt idx="20">
                  <c:v>-2</c:v>
                </c:pt>
                <c:pt idx="21">
                  <c:v>-3</c:v>
                </c:pt>
                <c:pt idx="22">
                  <c:v>-4</c:v>
                </c:pt>
                <c:pt idx="23">
                  <c:v>-5</c:v>
                </c:pt>
                <c:pt idx="24">
                  <c:v>-6</c:v>
                </c:pt>
                <c:pt idx="25">
                  <c:v>-7</c:v>
                </c:pt>
                <c:pt idx="26">
                  <c:v>-8</c:v>
                </c:pt>
                <c:pt idx="27">
                  <c:v>-9</c:v>
                </c:pt>
                <c:pt idx="28">
                  <c:v>-10</c:v>
                </c:pt>
                <c:pt idx="29">
                  <c:v>-11</c:v>
                </c:pt>
                <c:pt idx="30">
                  <c:v>-12</c:v>
                </c:pt>
                <c:pt idx="31">
                  <c:v>-13</c:v>
                </c:pt>
                <c:pt idx="32">
                  <c:v>-14</c:v>
                </c:pt>
                <c:pt idx="33">
                  <c:v>-15</c:v>
                </c:pt>
                <c:pt idx="34">
                  <c:v>-16</c:v>
                </c:pt>
                <c:pt idx="35">
                  <c:v>-17</c:v>
                </c:pt>
                <c:pt idx="36">
                  <c:v>-18</c:v>
                </c:pt>
              </c:numCache>
            </c:numRef>
          </c:cat>
          <c:val>
            <c:numRef>
              <c:f>Sheet1!$B$2:$B$38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4</c:v>
                </c:pt>
                <c:pt idx="17">
                  <c:v>4</c:v>
                </c:pt>
                <c:pt idx="18">
                  <c:v>6</c:v>
                </c:pt>
                <c:pt idx="19">
                  <c:v>5</c:v>
                </c:pt>
                <c:pt idx="20">
                  <c:v>7</c:v>
                </c:pt>
                <c:pt idx="21">
                  <c:v>3</c:v>
                </c:pt>
                <c:pt idx="22">
                  <c:v>4</c:v>
                </c:pt>
                <c:pt idx="23">
                  <c:v>3</c:v>
                </c:pt>
                <c:pt idx="24">
                  <c:v>4</c:v>
                </c:pt>
                <c:pt idx="25">
                  <c:v>2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11-4671-A947-C28BCEF7B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4947080"/>
        <c:axId val="334947408"/>
      </c:barChart>
      <c:catAx>
        <c:axId val="334947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dirty="0"/>
                  <a:t>ティール適性度の伸び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34947408"/>
        <c:crosses val="autoZero"/>
        <c:auto val="1"/>
        <c:lblAlgn val="ctr"/>
        <c:lblOffset val="100"/>
        <c:noMultiLvlLbl val="0"/>
      </c:catAx>
      <c:valAx>
        <c:axId val="33494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dirty="0"/>
                  <a:t>人数</a:t>
                </a:r>
              </a:p>
            </c:rich>
          </c:tx>
          <c:layout>
            <c:manualLayout>
              <c:xMode val="edge"/>
              <c:yMode val="edge"/>
              <c:x val="1.5019980565682626E-2"/>
              <c:y val="0.395778543307086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34947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24B95-0633-4895-94FA-10CC28559CE8}" type="datetimeFigureOut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6F450-6B86-4953-B51B-790C28491F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951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6F450-6B86-4953-B51B-790C28491F8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430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アンケートの質問内容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授業後アンケートで「その様な状況にはならなかった」との回答率が高いものもいくつか含まれていた</a:t>
            </a:r>
            <a:r>
              <a:rPr kumimoji="1" lang="ja-JP" altLang="en-US" dirty="0"/>
              <a:t>ので、改善が必要かもしれない。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今回の実験は「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システム設計演習」のグループワークのみを対象に行ったため、サンプルに偏りがあったかもしれない。今後は、「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システム設計演習」以外の授業のグループワーク、授業外の学生のグループワーク、学生以外のグループワークと対象とするグループワークの範囲を拡大したり、規模を大きくして実験を行うことが必要である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6F450-6B86-4953-B51B-790C28491F8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98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6F450-6B86-4953-B51B-790C28491F8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704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対照的な項目が多いため、本研究では、ティール型とオレンジ型を対照的なものとして捉える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レッド型組織、アンバー型組織、オレンジ型組織、 グリーン型組織、ティール型組織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6F450-6B86-4953-B51B-790C28491F8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069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実験の対象とした前半パートの流れ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6F450-6B86-4953-B51B-790C28491F8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155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F</a:t>
            </a:r>
            <a:r>
              <a:rPr lang="ja-JP" altLang="en-US" dirty="0"/>
              <a:t>・ラルーの「ティール組織」を基に作成されたティール組織マップを基にして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実際の授業のグループ演習において想定される行動をアンケート項目に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した。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ティールへの適応度合いの高い人の想定解を組み合わせたものをパターン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、逆にオレンジ型への適応度合いの高い人の想定解をパターン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として、計</a:t>
            </a:r>
            <a:r>
              <a:rPr kumimoji="1" lang="en-US" altLang="ja-JP" dirty="0"/>
              <a:t>9</a:t>
            </a:r>
            <a:r>
              <a:rPr kumimoji="1" lang="ja-JP" altLang="en-US" dirty="0"/>
              <a:t>問。そう思う・どちらかと言えばそう思う・どちらかと言えばそう思わない・そう思わない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6F450-6B86-4953-B51B-790C28491F8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953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6F450-6B86-4953-B51B-790C28491F8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071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学習ジャーナルの記述譲許に関して、個別に見ると、分量や記述の仕方、は様々だが、ティール適性度との関連性や、グループによる特徴は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グループワークでは雰囲気を大事にするか」という内容が含まれていた。この質問には、グループワークの経験や知識から、グループワークを円滑に進めるためには有効であるから「そう思う」と回答する学生が多かったのではないかと推測する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6F450-6B86-4953-B51B-790C28491F8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031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伸びた　１５</a:t>
            </a:r>
            <a:endParaRPr kumimoji="1" lang="en-US" altLang="ja-JP" dirty="0"/>
          </a:p>
          <a:p>
            <a:r>
              <a:rPr kumimoji="1" lang="ja-JP" altLang="en-US" dirty="0"/>
              <a:t>変化なし　６</a:t>
            </a:r>
            <a:endParaRPr kumimoji="1" lang="en-US" altLang="ja-JP" dirty="0"/>
          </a:p>
          <a:p>
            <a:r>
              <a:rPr kumimoji="1" lang="ja-JP" altLang="en-US" dirty="0"/>
              <a:t>減った　</a:t>
            </a:r>
            <a:r>
              <a:rPr kumimoji="1" lang="en-US" altLang="ja-JP" dirty="0"/>
              <a:t>30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6F450-6B86-4953-B51B-790C28491F8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506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ティール適性度の変化をグループごとに平均値をまとめた。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6F450-6B86-4953-B51B-790C28491F8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494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DF6789A-1748-4A48-BA1E-103CBE1B030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552755"/>
            <a:ext cx="10363200" cy="1192033"/>
          </a:xfrm>
        </p:spPr>
        <p:txBody>
          <a:bodyPr/>
          <a:lstStyle>
            <a:lvl1pPr algn="ctr">
              <a:defRPr sz="4000" b="1"/>
            </a:lvl1pPr>
          </a:lstStyle>
          <a:p>
            <a:pPr lv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7FFFF0F-9550-4029-8167-B7C3A9072B2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28800" y="2997200"/>
            <a:ext cx="8534400" cy="140335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5D35F93C-0B46-4B82-8B24-086A4177BB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B405A9A-D264-42AF-A7AE-CA2F5B5AAFAE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23575" name="Rectangle 23">
            <a:extLst>
              <a:ext uri="{FF2B5EF4-FFF2-40B4-BE49-F238E27FC236}">
                <a16:creationId xmlns:a16="http://schemas.microsoft.com/office/drawing/2014/main" id="{87121FF3-41D5-4AED-A4A4-C344D7E1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4788"/>
            <a:ext cx="12192000" cy="17938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D83BA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5715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32ADF-C71E-4D6E-93A5-0A271CFFE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8E3F357-36F7-433C-8F03-6BA317652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E2A463-F204-45DB-BBD9-007ABD3C3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78E3BC-8C5F-4328-BA95-661D1A68E021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77460B-3FCD-4B75-9ADD-C5C841B16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F1A3D1-8B3A-4652-9F60-4DC9AB18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/>
            </a:lvl1pPr>
          </a:lstStyle>
          <a:p>
            <a:fld id="{0A67BAE0-ABB7-404D-92C5-49E585E189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31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0F19F6C-770F-4B4B-ADE2-684C71C60D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188914"/>
            <a:ext cx="2743200" cy="31321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58C0FA4-0331-463B-983A-74F9721A5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88914"/>
            <a:ext cx="8026400" cy="31321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7402DF-EF04-4B98-ADC1-B0853080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401FC7-89F2-4863-8BDC-2E299597B543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D5C410-27CB-41F7-9B02-5D761E26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641E5E-8459-4941-8105-7621E3A73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/>
            </a:lvl1pPr>
          </a:lstStyle>
          <a:p>
            <a:fld id="{0A67BAE0-ABB7-404D-92C5-49E585E189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5841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009E25-CD2B-4529-A90E-E34849069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6F9A05B-870C-4A44-910F-22447DF2B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1F54AB-CB06-47DD-AB88-F2576CB5A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4E2B-CE91-43C2-821C-182FDB48E4BC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5E5F62-4D0D-411C-B61E-19A00CDD8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023D63-D1C8-45A9-9127-693130C27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FE4E-6BC0-4CA5-B0FC-8D702CCC9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615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3060EC-C9C2-436C-B469-89014AFA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D6D59D-13A0-412F-8B1E-96AAD9102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A3E365-8877-42E1-834A-1492573D3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62EE-1573-40C3-BF53-1CF235B16B99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280226-4BBB-461C-BF8F-1A0A43140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DA1B6D-5889-42C2-AA4D-D322B4B57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FE4E-6BC0-4CA5-B0FC-8D702CCC9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8716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AA8D69-6D4A-4B42-9E9E-EE969C0F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8BE0357-3B7F-466D-952F-4864E8BF3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E9F121-7E7F-4FC0-BE17-BCC6DD80E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6F7A-81A4-4DCF-94F9-DB992AEF612B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3A3F18-4D4C-4B3C-834C-CF833E99F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A87650-1041-439F-8036-5FFE9E03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FE4E-6BC0-4CA5-B0FC-8D702CCC9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0EB08803-EB8B-457F-A046-FF90643FFF2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4357102"/>
            <a:ext cx="12192000" cy="23236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000">
                <a:srgbClr val="FD83BA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2836268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809545-285B-406A-BAE9-012B5068E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0253D4-556A-4444-9196-A4210837F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44C2F1E-B746-4F84-B5F3-E27D8CAD4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CD5F589-059A-476A-8E06-77DD69650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57C5-FF46-44CD-B669-3E05FFC9E73C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7D0EAA5-9FB5-4FC6-AE85-F58898C8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5A3CC2B-3B65-451F-845C-90D931BA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FE4E-6BC0-4CA5-B0FC-8D702CCC9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23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67528F-D0A1-41A3-AE40-4C970A2CE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2105A76-184E-47DA-8157-28E57132C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6FF047C-670F-40E0-8969-13A6D7FFB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09AD5DF-F50A-4A90-9496-31A99AFDB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6DD6492-0343-4B39-98E4-004EAB6D1A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2194EC5-72E7-44FC-B075-B2B9447E0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AB1-F682-4DBA-A434-ED557F105047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B68BF4D-E72F-4965-9C14-88427691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5055B5A-7012-45A6-9C51-7D697354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FE4E-6BC0-4CA5-B0FC-8D702CCC9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883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2EDBA-302E-4EBC-8732-054F1FCF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A5BA6C9-C920-4DA6-AA29-08906A84B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4624-78B2-4B14-8F25-F26E7D7F63A1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AA5304B-FFDF-4BFA-94C7-D9B2E200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262697C-244A-49BA-8E17-6BAA7042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FE4E-6BC0-4CA5-B0FC-8D702CCC9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3168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1FFF691-BB7C-41AA-BC5A-05400A2C7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29F9-1156-4090-8DE9-F233C1A9B4B7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6429A17-ED88-4614-900F-3A09A776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C9FC0E-3680-4CE1-9679-F182611C8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FE4E-6BC0-4CA5-B0FC-8D702CCC9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828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46AD67-AE05-451C-910E-8E0325480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93C150-5E26-4F02-A15B-F69D5D02B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E4F9FA0-8BC6-42CC-B766-7A15CDABB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D2922B4-DC9D-462B-9AA0-AE519332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9AA4-FEAB-4A05-9576-29F098AAFB13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90C0A75-AFB7-4CB1-8075-8599D29BD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7EC6379-42C1-4D59-8F4B-0D8B2C0EE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FE4E-6BC0-4CA5-B0FC-8D702CCC9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42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E1EF14-4DB3-4056-90EE-ACE45EE7B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7886CC-C1AA-4D41-945E-AD9EC7681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7EDF09-C8A5-4734-95F6-AD9AD0B20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507125-DC9C-42D7-99BD-7388D857FB5E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A27005-BA1A-49C0-83E0-EA2E01B7C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5DA491-3A4D-4D31-A42C-4408C01DF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7BAE0-ABB7-404D-92C5-49E585E189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801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43D8FF-01CF-4E60-9CE0-E2A377A74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546B434-17D8-4E2F-909A-EEAAB3E591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775A6EA-494D-47B9-9F66-C77A2D73D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95D1E39-DA5F-4362-B81C-F399B5860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ADC8-03CB-46DB-98B8-7DD94DDB2F58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B94D918-4512-4512-96E5-CA0CC9967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AEDBCB8-2E32-4D0C-A2EA-951D8953E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FE4E-6BC0-4CA5-B0FC-8D702CCC9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51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6DC29F-34FD-4F4E-8939-85FACD74E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39089E3-E0EA-4A3E-BB11-EF5313875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9BCFAB-5DC5-41FE-A9C9-7CCD6A2B2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0904-3548-4AC2-936A-3E4AC7398EDD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81C275-DFD5-496D-B234-65F975BF1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B9EAFC-2024-43C3-BD4B-196D487EF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FE4E-6BC0-4CA5-B0FC-8D702CCC9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510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D52A8F8-B40D-4F3F-8E7D-9357C04520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158B706-0255-435A-A6BE-3B80500E0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0F200C-17F5-4C8C-9900-7A45DCC70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E3CC-5515-4E09-A040-686028A2AC6D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703776-F42D-43D9-AA41-55706E5B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0290B5-1017-4056-87F0-AF134B90F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FE4E-6BC0-4CA5-B0FC-8D702CCC9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300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DF6789A-1748-4A48-BA1E-103CBE1B030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552755"/>
            <a:ext cx="10363200" cy="1192033"/>
          </a:xfrm>
        </p:spPr>
        <p:txBody>
          <a:bodyPr/>
          <a:lstStyle>
            <a:lvl1pPr algn="ctr">
              <a:defRPr sz="4000" b="1"/>
            </a:lvl1pPr>
          </a:lstStyle>
          <a:p>
            <a:pPr lv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7FFFF0F-9550-4029-8167-B7C3A9072B2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28800" y="2997200"/>
            <a:ext cx="8534400" cy="140335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5D35F93C-0B46-4B82-8B24-086A4177BB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25DAF33-5626-415A-A971-4A52C649388B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23573" name="Rectangle 21">
            <a:extLst>
              <a:ext uri="{FF2B5EF4-FFF2-40B4-BE49-F238E27FC236}">
                <a16:creationId xmlns:a16="http://schemas.microsoft.com/office/drawing/2014/main" id="{8B44DE65-A767-4C39-97FA-0E4C92FA3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1" y="6057900"/>
            <a:ext cx="11798300" cy="152400"/>
          </a:xfrm>
          <a:prstGeom prst="rect">
            <a:avLst/>
          </a:prstGeom>
          <a:solidFill>
            <a:srgbClr val="FD83BA"/>
          </a:solidFill>
          <a:ln>
            <a:noFill/>
          </a:ln>
          <a:effectLst/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3575" name="Rectangle 23">
            <a:extLst>
              <a:ext uri="{FF2B5EF4-FFF2-40B4-BE49-F238E27FC236}">
                <a16:creationId xmlns:a16="http://schemas.microsoft.com/office/drawing/2014/main" id="{87121FF3-41D5-4AED-A4A4-C344D7E1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6225"/>
            <a:ext cx="12192000" cy="1079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D83BA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3578" name="Rectangle 26">
            <a:extLst>
              <a:ext uri="{FF2B5EF4-FFF2-40B4-BE49-F238E27FC236}">
                <a16:creationId xmlns:a16="http://schemas.microsoft.com/office/drawing/2014/main" id="{79FB36CB-B798-4558-B1F8-CE4B7C6C9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1" y="657226"/>
            <a:ext cx="11798300" cy="231775"/>
          </a:xfrm>
          <a:prstGeom prst="rect">
            <a:avLst/>
          </a:prstGeom>
          <a:solidFill>
            <a:srgbClr val="FD83BA"/>
          </a:solidFill>
          <a:ln>
            <a:noFill/>
          </a:ln>
          <a:effectLst/>
        </p:spPr>
        <p:txBody>
          <a:bodyPr wrap="none" anchor="ctr"/>
          <a:lstStyle/>
          <a:p>
            <a:pPr algn="r"/>
            <a:endParaRPr lang="ja-JP" altLang="ja-JP" sz="1400">
              <a:solidFill>
                <a:schemeClr val="bg1"/>
              </a:solidFill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7639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E1EF14-4DB3-4056-90EE-ACE45EE7B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7886CC-C1AA-4D41-945E-AD9EC7681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7EDF09-C8A5-4734-95F6-AD9AD0B20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AE385B-88B5-4687-82D8-9F6ADB92913D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A27005-BA1A-49C0-83E0-EA2E01B7C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5DA491-3A4D-4D31-A42C-4408C01DF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z="2400"/>
            </a:lvl1pPr>
          </a:lstStyle>
          <a:p>
            <a:fld id="{0A67BAE0-ABB7-404D-92C5-49E585E1890D}" type="slidenum">
              <a:rPr kumimoji="1" lang="ja-JP" altLang="en-US" smtClean="0"/>
              <a:pPr/>
              <a:t>‹#›</a:t>
            </a:fld>
            <a:r>
              <a:rPr kumimoji="1" lang="en-US" altLang="ja-JP" sz="2000" dirty="0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5166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4B0F9-AE63-4505-BF9E-8B7B260AF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12C9F8E-BFAE-446B-BC96-C7BA56537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929104-B4D6-4E52-8B52-3D7B0796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556B3E-315E-4B7D-BBD6-B992834E7851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DF368A-938B-444B-9FA1-A2CF8E154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1D657B-8347-4025-A87E-22E3CC93C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7BAE0-ABB7-404D-92C5-49E585E189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791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57C3DC-A444-4992-9FC4-E025A980F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39645A-114C-4708-A353-EB4CD4412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981076"/>
            <a:ext cx="5384800" cy="23399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374BEA3-539A-48BE-93BA-143EE9DBE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981076"/>
            <a:ext cx="5384800" cy="23399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6B4D88C-6BDC-4D50-8DBD-A579B3D4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613F69-2670-40A5-BF9B-C22A80E13BCE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04760FD-537E-4F65-8C2D-9DA1C35A4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237E5C5-00CD-4A89-933A-6F4FDA97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7BAE0-ABB7-404D-92C5-49E585E189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873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CE2A18-F2C3-443C-9F2D-FF502522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DF7F95-07E8-4F42-8A55-74C741D21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8107673-E7BD-488C-832F-CF0F3A18D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C4D7EFA-1A06-4522-9599-DB8488D3D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DD2BA37-C170-4263-822C-DE9ED948DF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C9AEA50-0144-4D19-A1D6-36EF4FD8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5E5911-76F1-4E44-AB00-7229F6E48BB8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15C36E6-7F19-4AD1-A344-A5477DC18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4DC25F4-EFDA-4F08-A61C-72DF78FE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7BAE0-ABB7-404D-92C5-49E585E189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0521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4CC430-412A-474F-8A31-B0BEC0806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1B30731-2CF9-4A91-9824-F402DBF38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A08A1A-9548-410F-ABB8-3C6D9927668F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433FA66-C808-4D6F-8C29-E36435522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B5B4F6E-6363-42AA-9887-38887335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7BAE0-ABB7-404D-92C5-49E585E189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379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EE510A5-9C7E-413D-BDA5-EC34FF123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204AFC-91F2-4CC6-9A35-2C541FBC4596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5C68613-CD99-43B6-B4DE-ED24B070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45732D-E62B-4F3B-923F-00C416089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7BAE0-ABB7-404D-92C5-49E585E189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695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4B0F9-AE63-4505-BF9E-8B7B260AF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12C9F8E-BFAE-446B-BC96-C7BA56537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929104-B4D6-4E52-8B52-3D7B0796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44AA9E-17DD-4BDA-9500-A908249830B4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DF368A-938B-444B-9FA1-A2CF8E154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1D657B-8347-4025-A87E-22E3CC93C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/>
            </a:lvl1pPr>
          </a:lstStyle>
          <a:p>
            <a:fld id="{0A67BAE0-ABB7-404D-92C5-49E585E189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67705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1FCFFA-DB98-4683-AD88-1615964D7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BF0DDA-1A4C-433C-B882-1113CD556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978B93B-C194-4738-A4BF-6C880E1C3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9BA0F15-0CDC-47F4-97C5-0D3B6069E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3EDA59-509D-4A75-A35B-1DB54472B30C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15D4C58-B0B4-4D30-B483-94106AD36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6ED49D4-4B55-47EC-8705-13A168B0D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7BAE0-ABB7-404D-92C5-49E585E189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7817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ECE00B-1784-4641-AB6E-476FE9FE9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FF7B14C-4FB2-4622-A20F-8F661D5FB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7E559F7-CE88-43A1-8286-BD9B0937E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4926995-7600-4C80-B512-E8C56F37B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971F69-C691-4BCF-8D66-05691801563A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5B342FA-EC74-437A-A45D-FFF8FDE55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DA08A0C-C59E-44FD-AA27-87480704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7BAE0-ABB7-404D-92C5-49E585E189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67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32ADF-C71E-4D6E-93A5-0A271CFFE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8E3F357-36F7-433C-8F03-6BA317652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E2A463-F204-45DB-BBD9-007ABD3C3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C1492-BB4F-4EA0-BC14-B41D290DE918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77460B-3FCD-4B75-9ADD-C5C841B16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F1A3D1-8B3A-4652-9F60-4DC9AB18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7BAE0-ABB7-404D-92C5-49E585E189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8541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0F19F6C-770F-4B4B-ADE2-684C71C60D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188914"/>
            <a:ext cx="2743200" cy="31321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58C0FA4-0331-463B-983A-74F9721A5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88914"/>
            <a:ext cx="8026400" cy="31321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7402DF-EF04-4B98-ADC1-B0853080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D0AAF8-E0EA-45C5-BCA4-10CE2B286FC9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D5C410-27CB-41F7-9B02-5D761E26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641E5E-8459-4941-8105-7621E3A73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7BAE0-ABB7-404D-92C5-49E585E189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62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39645A-114C-4708-A353-EB4CD4412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981076"/>
            <a:ext cx="5384800" cy="23399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374BEA3-539A-48BE-93BA-143EE9DBE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981076"/>
            <a:ext cx="5384800" cy="23399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6B4D88C-6BDC-4D50-8DBD-A579B3D4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19C356-1112-4E2D-8AC8-8E87147A37AE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04760FD-537E-4F65-8C2D-9DA1C35A4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237E5C5-00CD-4A89-933A-6F4FDA97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7BAE0-ABB7-404D-92C5-49E585E1890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0975A11F-CE73-493C-B624-1CCBA138F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913"/>
            <a:ext cx="10972800" cy="468312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51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DF7F95-07E8-4F42-8A55-74C741D21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3859" y="1064218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8107673-E7BD-488C-832F-CF0F3A18D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3859" y="1888130"/>
            <a:ext cx="5158316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C4D7EFA-1A06-4522-9599-DB8488D3D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5741" y="1064218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DD2BA37-C170-4263-822C-DE9ED948DF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45741" y="1888130"/>
            <a:ext cx="518371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C9AEA50-0144-4D19-A1D6-36EF4FD8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70C6AF3-5823-4F70-930E-4BC2D15B18D5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15C36E6-7F19-4AD1-A344-A5477DC18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4DC25F4-EFDA-4F08-A61C-72DF78FE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z="3600"/>
            </a:lvl1pPr>
          </a:lstStyle>
          <a:p>
            <a:fld id="{0A67BAE0-ABB7-404D-92C5-49E585E1890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21697CA1-99FF-4645-AE0C-4E4169B6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913"/>
            <a:ext cx="10972800" cy="468312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531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4CC430-412A-474F-8A31-B0BEC0806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1B30731-2CF9-4A91-9824-F402DBF38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3B25CB-B206-4914-B7BC-2F641021FAA2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433FA66-C808-4D6F-8C29-E36435522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B5B4F6E-6363-42AA-9887-38887335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/>
            </a:lvl1pPr>
          </a:lstStyle>
          <a:p>
            <a:fld id="{0A67BAE0-ABB7-404D-92C5-49E585E189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294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EE510A5-9C7E-413D-BDA5-EC34FF123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3D2FF-A3FB-4A09-BF06-CC301A1F9EBC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5C68613-CD99-43B6-B4DE-ED24B070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45732D-E62B-4F3B-923F-00C416089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/>
            </a:lvl1pPr>
          </a:lstStyle>
          <a:p>
            <a:fld id="{0A67BAE0-ABB7-404D-92C5-49E585E189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42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1FCFFA-DB98-4683-AD88-1615964D7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BF0DDA-1A4C-433C-B882-1113CD556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978B93B-C194-4738-A4BF-6C880E1C3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9BA0F15-0CDC-47F4-97C5-0D3B6069E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9D7F74-F1D9-431F-B70C-10FBAF452FC1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15D4C58-B0B4-4D30-B483-94106AD36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6ED49D4-4B55-47EC-8705-13A168B0D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/>
            </a:lvl1pPr>
          </a:lstStyle>
          <a:p>
            <a:fld id="{0A67BAE0-ABB7-404D-92C5-49E585E189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40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ECE00B-1784-4641-AB6E-476FE9FE9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FF7B14C-4FB2-4622-A20F-8F661D5FB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7E559F7-CE88-43A1-8286-BD9B0937E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4926995-7600-4C80-B512-E8C56F37B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E7A370-B2B8-4E22-AA22-F22BFA738A7F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5B342FA-EC74-437A-A45D-FFF8FDE55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DA08A0C-C59E-44FD-AA27-87480704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/>
            </a:lvl1pPr>
          </a:lstStyle>
          <a:p>
            <a:fld id="{0A67BAE0-ABB7-404D-92C5-49E585E189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39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3">
            <a:extLst>
              <a:ext uri="{FF2B5EF4-FFF2-40B4-BE49-F238E27FC236}">
                <a16:creationId xmlns:a16="http://schemas.microsoft.com/office/drawing/2014/main" id="{F46E1F3A-4552-444B-8EDA-27C894CCD54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12192000" cy="80210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D83BA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66214633-EED9-42A6-BB98-E233C95AA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88913"/>
            <a:ext cx="1097280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E4DA29-64FF-4DE2-B9C5-51EBB67C5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81076"/>
            <a:ext cx="10972800" cy="272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FA82862-06E1-4D7D-A4F8-4B428837A2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/>
            </a:lvl1pPr>
          </a:lstStyle>
          <a:p>
            <a:fld id="{5941FA7A-F349-42D7-A82B-C3A65113884D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CB314CF-589C-412A-A4D7-EF4EBA73F7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kumimoji="1" lang="ja-JP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9C884AA-F3B3-4542-B386-B1398C78B6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3200"/>
            </a:lvl1pPr>
          </a:lstStyle>
          <a:p>
            <a:fld id="{0A67BAE0-ABB7-404D-92C5-49E585E189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927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67B82F8-DE3E-48F6-B614-095EE0F0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31D2CA-1793-46F0-B3AA-5C670CFC1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3E178B-9A6F-41FC-83CB-521A38BAF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427CB-63E4-4A2F-BEF6-47EA7F4CF520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85C0F6-3B15-4F9F-9996-6BB53A1FC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97EE46-FB88-4021-BDFC-EA9FA1CCD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5FE4E-6BC0-4CA5-B0FC-8D702CCC9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58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6214633-EED9-42A6-BB98-E233C95AA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88913"/>
            <a:ext cx="1097280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E4DA29-64FF-4DE2-B9C5-51EBB67C5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81076"/>
            <a:ext cx="10972800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FA82862-06E1-4D7D-A4F8-4B428837A2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/>
            </a:lvl1pPr>
          </a:lstStyle>
          <a:p>
            <a:fld id="{9F7B0DD0-5EDF-4ABB-A825-9142C8A0BD88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CB314CF-589C-412A-A4D7-EF4EBA73F7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kumimoji="1" lang="ja-JP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9C884AA-F3B3-4542-B386-B1398C78B6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2400"/>
            </a:lvl1pPr>
          </a:lstStyle>
          <a:p>
            <a:fld id="{0A67BAE0-ABB7-404D-92C5-49E585E1890D}" type="slidenum">
              <a:rPr kumimoji="1" lang="ja-JP" altLang="en-US" sz="3200" smtClean="0"/>
              <a:pPr/>
              <a:t>‹#›</a:t>
            </a:fld>
            <a:r>
              <a:rPr kumimoji="1" lang="en-US" altLang="ja-JP" sz="2000" dirty="0"/>
              <a:t>/15</a:t>
            </a:r>
            <a:endParaRPr kumimoji="1" lang="ja-JP" altLang="en-US" dirty="0"/>
          </a:p>
        </p:txBody>
      </p:sp>
      <p:sp>
        <p:nvSpPr>
          <p:cNvPr id="1043" name="Rectangle 19">
            <a:extLst>
              <a:ext uri="{FF2B5EF4-FFF2-40B4-BE49-F238E27FC236}">
                <a16:creationId xmlns:a16="http://schemas.microsoft.com/office/drawing/2014/main" id="{CACC340B-DE9A-495D-82B1-FCE054D1A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1" y="657226"/>
            <a:ext cx="11798300" cy="231775"/>
          </a:xfrm>
          <a:prstGeom prst="rect">
            <a:avLst/>
          </a:prstGeom>
          <a:solidFill>
            <a:srgbClr val="FD83BA"/>
          </a:solidFill>
          <a:ln>
            <a:noFill/>
          </a:ln>
          <a:effectLst/>
        </p:spPr>
        <p:txBody>
          <a:bodyPr wrap="none" anchor="ctr"/>
          <a:lstStyle/>
          <a:p>
            <a:pPr algn="r"/>
            <a:endParaRPr lang="ja-JP" altLang="ja-JP" sz="1400" dirty="0">
              <a:solidFill>
                <a:schemeClr val="bg1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44" name="Rectangle 20">
            <a:extLst>
              <a:ext uri="{FF2B5EF4-FFF2-40B4-BE49-F238E27FC236}">
                <a16:creationId xmlns:a16="http://schemas.microsoft.com/office/drawing/2014/main" id="{7D9041BB-07DD-4E16-A569-05DBFC6AD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1" y="6057900"/>
            <a:ext cx="11798300" cy="152400"/>
          </a:xfrm>
          <a:prstGeom prst="rect">
            <a:avLst/>
          </a:prstGeom>
          <a:solidFill>
            <a:srgbClr val="FD83BA"/>
          </a:solidFill>
          <a:ln>
            <a:noFill/>
          </a:ln>
          <a:effectLst/>
        </p:spPr>
        <p:txBody>
          <a:bodyPr wrap="none" anchor="ctr"/>
          <a:lstStyle/>
          <a:p>
            <a:endParaRPr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319185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3B5595-AA16-42C6-B340-5C796E4DB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126" y="791260"/>
            <a:ext cx="10917747" cy="2387600"/>
          </a:xfrm>
        </p:spPr>
        <p:txBody>
          <a:bodyPr>
            <a:normAutofit/>
          </a:bodyPr>
          <a:lstStyle/>
          <a:p>
            <a:r>
              <a:rPr lang="ja-JP" altLang="en-US" sz="4800" b="0" dirty="0"/>
              <a:t>要求仕様詳細化のグループ演習におけるティール型組織の成熟度の評価方式</a:t>
            </a:r>
            <a:endParaRPr kumimoji="1" lang="ja-JP" altLang="en-US" sz="4800" b="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671D639-E6F3-4869-935F-F550040A4C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/>
          </a:p>
          <a:p>
            <a:r>
              <a:rPr lang="en-US" altLang="ja-JP" dirty="0"/>
              <a:t>70612020</a:t>
            </a:r>
            <a:r>
              <a:rPr lang="ja-JP" altLang="en-US" dirty="0"/>
              <a:t>　小林好恵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1364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ED0C87-394C-48EE-AD3E-5EB54A86C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授業前アンケート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32DBC3A-564F-4A75-8DDE-89819111B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22" y="941993"/>
            <a:ext cx="6884798" cy="5125665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CB06CB9-1D21-4F9A-B948-B398DF10746D}"/>
              </a:ext>
            </a:extLst>
          </p:cNvPr>
          <p:cNvSpPr/>
          <p:nvPr/>
        </p:nvSpPr>
        <p:spPr>
          <a:xfrm>
            <a:off x="7680960" y="2090172"/>
            <a:ext cx="41960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ja-JP" altLang="en-US" sz="2400" dirty="0"/>
              <a:t>ティール適性度</a:t>
            </a:r>
            <a:endParaRPr lang="en-US" altLang="ja-JP" sz="2400" dirty="0"/>
          </a:p>
          <a:p>
            <a:pPr marL="0" indent="0" algn="l">
              <a:buNone/>
            </a:pPr>
            <a:r>
              <a:rPr lang="ja-JP" altLang="en-US" sz="2400" dirty="0"/>
              <a:t>高い →ティールグループ</a:t>
            </a:r>
            <a:endParaRPr lang="en-US" altLang="ja-JP" sz="2400" dirty="0"/>
          </a:p>
          <a:p>
            <a:pPr marL="0" indent="0" algn="l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（</a:t>
            </a:r>
            <a:r>
              <a:rPr lang="en-US" altLang="ja-JP" sz="2400" dirty="0"/>
              <a:t>6</a:t>
            </a:r>
            <a:r>
              <a:rPr lang="ja-JP" altLang="en-US" sz="2400" dirty="0"/>
              <a:t>グループ）</a:t>
            </a:r>
            <a:endParaRPr lang="en-US" altLang="ja-JP" sz="2400" dirty="0"/>
          </a:p>
          <a:p>
            <a:pPr marL="0" indent="0" algn="l">
              <a:buNone/>
            </a:pPr>
            <a:r>
              <a:rPr lang="en-US" altLang="ja-JP" sz="2400" dirty="0"/>
              <a:t> </a:t>
            </a:r>
            <a:r>
              <a:rPr lang="ja-JP" altLang="en-US" sz="2400" dirty="0"/>
              <a:t>中間 →中間グループ</a:t>
            </a:r>
            <a:endParaRPr lang="en-US" altLang="ja-JP" sz="2400" dirty="0"/>
          </a:p>
          <a:p>
            <a:pPr marL="0" indent="0" algn="l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（</a:t>
            </a:r>
            <a:r>
              <a:rPr lang="en-US" altLang="ja-JP" sz="2400" dirty="0"/>
              <a:t>4</a:t>
            </a:r>
            <a:r>
              <a:rPr lang="ja-JP" altLang="en-US" sz="2400" dirty="0"/>
              <a:t>グループ）</a:t>
            </a:r>
            <a:endParaRPr lang="en-US" altLang="ja-JP" sz="2400" dirty="0"/>
          </a:p>
          <a:p>
            <a:pPr marL="0" indent="0" algn="l">
              <a:buNone/>
            </a:pPr>
            <a:r>
              <a:rPr lang="en-US" altLang="ja-JP" sz="2400" dirty="0"/>
              <a:t> </a:t>
            </a:r>
            <a:r>
              <a:rPr lang="ja-JP" altLang="en-US" sz="2400" dirty="0"/>
              <a:t>低い →オレンジグループ</a:t>
            </a:r>
            <a:endParaRPr lang="en-US" altLang="ja-JP" sz="2400" dirty="0"/>
          </a:p>
          <a:p>
            <a:pPr marL="0" indent="0" algn="l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（</a:t>
            </a:r>
            <a:r>
              <a:rPr lang="en-US" altLang="ja-JP" sz="2400" dirty="0"/>
              <a:t>4</a:t>
            </a:r>
            <a:r>
              <a:rPr lang="ja-JP" altLang="en-US" sz="2400" dirty="0"/>
              <a:t>グループ）</a:t>
            </a:r>
            <a:endParaRPr lang="en-US" altLang="ja-JP" sz="24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8C37EC0-44E6-42D6-8244-B49D77790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BAE0-ABB7-404D-92C5-49E585E1890D}" type="slidenum">
              <a:rPr kumimoji="1" lang="ja-JP" altLang="en-US" smtClean="0"/>
              <a:pPr/>
              <a:t>10</a:t>
            </a:fld>
            <a:r>
              <a:rPr kumimoji="1" lang="en-US" altLang="ja-JP" sz="2000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8196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AFCC88-6A9D-43EE-B5C7-031B2475D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授業後アンケート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F0D776-B446-45BF-84CE-E83AD45E2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・授業前アンケートの質問</a:t>
            </a:r>
            <a:r>
              <a:rPr kumimoji="1" lang="en-US" altLang="ja-JP" dirty="0"/>
              <a:t>9</a:t>
            </a:r>
            <a:r>
              <a:rPr kumimoji="1" lang="ja-JP" altLang="en-US" dirty="0"/>
              <a:t>項目と同じ内容を、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グループワークを終えて、実際にどう行動したか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「そう思う・どちらかと言えばそう思う・どちらかと言えばそう思わない・そう思わない」に「その様な状況にはならなかった」を加えた</a:t>
            </a:r>
            <a:r>
              <a:rPr lang="en-US" altLang="ja-JP" dirty="0"/>
              <a:t>5</a:t>
            </a:r>
            <a:r>
              <a:rPr lang="ja-JP" altLang="en-US" dirty="0"/>
              <a:t>つで回答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・学習ジャーナルのフィードバックに対する感想など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en-US" altLang="ja-JP" dirty="0"/>
              <a:t>Web</a:t>
            </a:r>
            <a:r>
              <a:rPr lang="ja-JP" altLang="en-US" dirty="0"/>
              <a:t>システム設計演習前半パートを終えた感想など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5A3DB1-4C82-4F61-BC22-B1EA3AF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BAE0-ABB7-404D-92C5-49E585E1890D}" type="slidenum">
              <a:rPr kumimoji="1" lang="ja-JP" altLang="en-US" smtClean="0"/>
              <a:pPr/>
              <a:t>11</a:t>
            </a:fld>
            <a:r>
              <a:rPr kumimoji="1" lang="en-US" altLang="ja-JP" sz="2000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3173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355E1F-C33D-446E-B8A1-F9BEF59C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評価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D034032-5F98-4347-BC59-336196A6B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81077"/>
            <a:ext cx="10972800" cy="1142364"/>
          </a:xfrm>
        </p:spPr>
        <p:txBody>
          <a:bodyPr/>
          <a:lstStyle/>
          <a:p>
            <a:r>
              <a:rPr kumimoji="1" lang="ja-JP" altLang="en-US" dirty="0"/>
              <a:t>学習ジャーナル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特に傾向や特徴は見つからなかった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BF7C883F-46CB-4AE2-97C7-4BFB7054CD31}"/>
              </a:ext>
            </a:extLst>
          </p:cNvPr>
          <p:cNvSpPr txBox="1">
            <a:spLocks/>
          </p:cNvSpPr>
          <p:nvPr/>
        </p:nvSpPr>
        <p:spPr bwMode="auto">
          <a:xfrm>
            <a:off x="609600" y="2394585"/>
            <a:ext cx="10972800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授業前アンケートの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全体的にややティール適性度が高めだった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FontTx/>
              <a:buNone/>
            </a:pPr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D859080-35ED-4549-A314-79367485B5C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" t="1977" r="19607" b="10718"/>
          <a:stretch/>
        </p:blipFill>
        <p:spPr bwMode="auto">
          <a:xfrm>
            <a:off x="6492240" y="2123441"/>
            <a:ext cx="5496560" cy="39563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03302F-82BC-46FB-8E50-704941943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BAE0-ABB7-404D-92C5-49E585E1890D}" type="slidenum">
              <a:rPr kumimoji="1" lang="ja-JP" altLang="en-US" smtClean="0"/>
              <a:pPr/>
              <a:t>12</a:t>
            </a:fld>
            <a:r>
              <a:rPr kumimoji="1" lang="en-US" altLang="ja-JP" sz="2000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0275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768C87-4B6F-4871-B954-F7C00293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評価</a:t>
            </a:r>
            <a:r>
              <a:rPr kumimoji="1" lang="ja-JP" altLang="en-US" dirty="0"/>
              <a:t>（授業後アンケート）</a:t>
            </a:r>
          </a:p>
        </p:txBody>
      </p:sp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B942A00B-1B37-46D2-93E5-04D1FD599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1672909"/>
              </p:ext>
            </p:extLst>
          </p:nvPr>
        </p:nvGraphicFramePr>
        <p:xfrm>
          <a:off x="1193800" y="1318949"/>
          <a:ext cx="9804400" cy="465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E0B2A7E-60C5-4F1E-A24C-A557FAF8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BAE0-ABB7-404D-92C5-49E585E1890D}" type="slidenum">
              <a:rPr kumimoji="1" lang="ja-JP" altLang="en-US" smtClean="0"/>
              <a:pPr/>
              <a:t>13</a:t>
            </a:fld>
            <a:r>
              <a:rPr kumimoji="1" lang="en-US" altLang="ja-JP" sz="2000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2065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5879F1-1F62-40DC-BA67-E0771C536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評価（授業後アンケート）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3236FD-2B8C-4A78-9F8F-885C93726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186" y="4705898"/>
            <a:ext cx="10235071" cy="1164955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ティール適性度が高い人同士のグループ　向上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		</a:t>
            </a:r>
            <a:r>
              <a:rPr lang="ja-JP" altLang="en-US" dirty="0"/>
              <a:t>低い人同士のグループ　下降</a:t>
            </a:r>
            <a:endParaRPr kumimoji="1" lang="ja-JP" altLang="en-US" dirty="0"/>
          </a:p>
        </p:txBody>
      </p:sp>
      <p:graphicFrame>
        <p:nvGraphicFramePr>
          <p:cNvPr id="7" name="表 2">
            <a:extLst>
              <a:ext uri="{FF2B5EF4-FFF2-40B4-BE49-F238E27FC236}">
                <a16:creationId xmlns:a16="http://schemas.microsoft.com/office/drawing/2014/main" id="{374D811F-38D3-43B0-B24A-554A08366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389258"/>
              </p:ext>
            </p:extLst>
          </p:nvPr>
        </p:nvGraphicFramePr>
        <p:xfrm>
          <a:off x="1258186" y="1083680"/>
          <a:ext cx="6456336" cy="1005840"/>
        </p:xfrm>
        <a:graphic>
          <a:graphicData uri="http://schemas.openxmlformats.org/drawingml/2006/table">
            <a:tbl>
              <a:tblPr firstRow="1" bandRow="1"/>
              <a:tblGrid>
                <a:gridCol w="1301028">
                  <a:extLst>
                    <a:ext uri="{9D8B030D-6E8A-4147-A177-3AD203B41FA5}">
                      <a16:colId xmlns:a16="http://schemas.microsoft.com/office/drawing/2014/main" val="2550327551"/>
                    </a:ext>
                  </a:extLst>
                </a:gridCol>
                <a:gridCol w="825947">
                  <a:extLst>
                    <a:ext uri="{9D8B030D-6E8A-4147-A177-3AD203B41FA5}">
                      <a16:colId xmlns:a16="http://schemas.microsoft.com/office/drawing/2014/main" val="1076309558"/>
                    </a:ext>
                  </a:extLst>
                </a:gridCol>
                <a:gridCol w="571499">
                  <a:extLst>
                    <a:ext uri="{9D8B030D-6E8A-4147-A177-3AD203B41FA5}">
                      <a16:colId xmlns:a16="http://schemas.microsoft.com/office/drawing/2014/main" val="2708155736"/>
                    </a:ext>
                  </a:extLst>
                </a:gridCol>
                <a:gridCol w="780223">
                  <a:extLst>
                    <a:ext uri="{9D8B030D-6E8A-4147-A177-3AD203B41FA5}">
                      <a16:colId xmlns:a16="http://schemas.microsoft.com/office/drawing/2014/main" val="1661810056"/>
                    </a:ext>
                  </a:extLst>
                </a:gridCol>
                <a:gridCol w="695739">
                  <a:extLst>
                    <a:ext uri="{9D8B030D-6E8A-4147-A177-3AD203B41FA5}">
                      <a16:colId xmlns:a16="http://schemas.microsoft.com/office/drawing/2014/main" val="250568159"/>
                    </a:ext>
                  </a:extLst>
                </a:gridCol>
                <a:gridCol w="482918">
                  <a:extLst>
                    <a:ext uri="{9D8B030D-6E8A-4147-A177-3AD203B41FA5}">
                      <a16:colId xmlns:a16="http://schemas.microsoft.com/office/drawing/2014/main" val="146023227"/>
                    </a:ext>
                  </a:extLst>
                </a:gridCol>
                <a:gridCol w="899491">
                  <a:extLst>
                    <a:ext uri="{9D8B030D-6E8A-4147-A177-3AD203B41FA5}">
                      <a16:colId xmlns:a16="http://schemas.microsoft.com/office/drawing/2014/main" val="922061086"/>
                    </a:ext>
                  </a:extLst>
                </a:gridCol>
                <a:gridCol w="899491">
                  <a:extLst>
                    <a:ext uri="{9D8B030D-6E8A-4147-A177-3AD203B41FA5}">
                      <a16:colId xmlns:a16="http://schemas.microsoft.com/office/drawing/2014/main" val="1495428143"/>
                    </a:ext>
                  </a:extLst>
                </a:gridCol>
              </a:tblGrid>
              <a:tr h="28709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ja-JP" altLang="en-US" dirty="0"/>
                        <a:t>ティール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グループ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dirty="0"/>
                        <a:t>A1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dirty="0"/>
                        <a:t>B2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dirty="0"/>
                        <a:t>A3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dirty="0"/>
                        <a:t>A4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dirty="0"/>
                        <a:t>A5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dirty="0"/>
                        <a:t>B6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ja-JP" altLang="en-US" dirty="0"/>
                        <a:t>平均</a:t>
                      </a:r>
                      <a:endParaRPr kumimoji="1" lang="en-US" altLang="ja-JP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088340"/>
                  </a:ext>
                </a:extLst>
              </a:tr>
              <a:tr h="16981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dirty="0"/>
                        <a:t>+5.67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dirty="0"/>
                        <a:t>+1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dirty="0"/>
                        <a:t>-1.25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dirty="0"/>
                        <a:t>+0.6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dirty="0"/>
                        <a:t>-2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dirty="0"/>
                        <a:t>-0.25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dirty="0"/>
                        <a:t>+0.63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33571"/>
                  </a:ext>
                </a:extLst>
              </a:tr>
            </a:tbl>
          </a:graphicData>
        </a:graphic>
      </p:graphicFrame>
      <p:graphicFrame>
        <p:nvGraphicFramePr>
          <p:cNvPr id="8" name="表 2">
            <a:extLst>
              <a:ext uri="{FF2B5EF4-FFF2-40B4-BE49-F238E27FC236}">
                <a16:creationId xmlns:a16="http://schemas.microsoft.com/office/drawing/2014/main" id="{B1200E89-B62F-4B6C-9F85-B724D0C4E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887211"/>
              </p:ext>
            </p:extLst>
          </p:nvPr>
        </p:nvGraphicFramePr>
        <p:xfrm>
          <a:off x="1258186" y="2178641"/>
          <a:ext cx="6940038" cy="1005840"/>
        </p:xfrm>
        <a:graphic>
          <a:graphicData uri="http://schemas.openxmlformats.org/drawingml/2006/table">
            <a:tbl>
              <a:tblPr firstRow="1" bandRow="1"/>
              <a:tblGrid>
                <a:gridCol w="1156673">
                  <a:extLst>
                    <a:ext uri="{9D8B030D-6E8A-4147-A177-3AD203B41FA5}">
                      <a16:colId xmlns:a16="http://schemas.microsoft.com/office/drawing/2014/main" val="2550327551"/>
                    </a:ext>
                  </a:extLst>
                </a:gridCol>
                <a:gridCol w="1156673">
                  <a:extLst>
                    <a:ext uri="{9D8B030D-6E8A-4147-A177-3AD203B41FA5}">
                      <a16:colId xmlns:a16="http://schemas.microsoft.com/office/drawing/2014/main" val="1076309558"/>
                    </a:ext>
                  </a:extLst>
                </a:gridCol>
                <a:gridCol w="1156673">
                  <a:extLst>
                    <a:ext uri="{9D8B030D-6E8A-4147-A177-3AD203B41FA5}">
                      <a16:colId xmlns:a16="http://schemas.microsoft.com/office/drawing/2014/main" val="2708155736"/>
                    </a:ext>
                  </a:extLst>
                </a:gridCol>
                <a:gridCol w="1156673">
                  <a:extLst>
                    <a:ext uri="{9D8B030D-6E8A-4147-A177-3AD203B41FA5}">
                      <a16:colId xmlns:a16="http://schemas.microsoft.com/office/drawing/2014/main" val="1661810056"/>
                    </a:ext>
                  </a:extLst>
                </a:gridCol>
                <a:gridCol w="1156673">
                  <a:extLst>
                    <a:ext uri="{9D8B030D-6E8A-4147-A177-3AD203B41FA5}">
                      <a16:colId xmlns:a16="http://schemas.microsoft.com/office/drawing/2014/main" val="250568159"/>
                    </a:ext>
                  </a:extLst>
                </a:gridCol>
                <a:gridCol w="1156673">
                  <a:extLst>
                    <a:ext uri="{9D8B030D-6E8A-4147-A177-3AD203B41FA5}">
                      <a16:colId xmlns:a16="http://schemas.microsoft.com/office/drawing/2014/main" val="3458952863"/>
                    </a:ext>
                  </a:extLst>
                </a:gridCol>
              </a:tblGrid>
              <a:tr h="181297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ja-JP" altLang="en-US" dirty="0"/>
                        <a:t>中間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グループ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dirty="0"/>
                        <a:t>A7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dirty="0"/>
                        <a:t>A2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dirty="0"/>
                        <a:t>B1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dirty="0"/>
                        <a:t>B3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ja-JP" altLang="en-US" dirty="0"/>
                        <a:t>平均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088340"/>
                  </a:ext>
                </a:extLst>
              </a:tr>
              <a:tr h="181297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dirty="0"/>
                        <a:t>+0.5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dirty="0"/>
                        <a:t>-2.5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dirty="0"/>
                        <a:t>-2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dirty="0"/>
                        <a:t>-1.25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dirty="0"/>
                        <a:t>-1.31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33571"/>
                  </a:ext>
                </a:extLst>
              </a:tr>
            </a:tbl>
          </a:graphicData>
        </a:graphic>
      </p:graphicFrame>
      <p:graphicFrame>
        <p:nvGraphicFramePr>
          <p:cNvPr id="9" name="表 2">
            <a:extLst>
              <a:ext uri="{FF2B5EF4-FFF2-40B4-BE49-F238E27FC236}">
                <a16:creationId xmlns:a16="http://schemas.microsoft.com/office/drawing/2014/main" id="{76112144-96A2-4AE6-97ED-CE9DD0DF5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527042"/>
              </p:ext>
            </p:extLst>
          </p:nvPr>
        </p:nvGraphicFramePr>
        <p:xfrm>
          <a:off x="1258186" y="3273602"/>
          <a:ext cx="6586332" cy="1005840"/>
        </p:xfrm>
        <a:graphic>
          <a:graphicData uri="http://schemas.openxmlformats.org/drawingml/2006/table">
            <a:tbl>
              <a:tblPr firstRow="1" bandRow="1"/>
              <a:tblGrid>
                <a:gridCol w="1097722">
                  <a:extLst>
                    <a:ext uri="{9D8B030D-6E8A-4147-A177-3AD203B41FA5}">
                      <a16:colId xmlns:a16="http://schemas.microsoft.com/office/drawing/2014/main" val="2550327551"/>
                    </a:ext>
                  </a:extLst>
                </a:gridCol>
                <a:gridCol w="1097722">
                  <a:extLst>
                    <a:ext uri="{9D8B030D-6E8A-4147-A177-3AD203B41FA5}">
                      <a16:colId xmlns:a16="http://schemas.microsoft.com/office/drawing/2014/main" val="1076309558"/>
                    </a:ext>
                  </a:extLst>
                </a:gridCol>
                <a:gridCol w="1097722">
                  <a:extLst>
                    <a:ext uri="{9D8B030D-6E8A-4147-A177-3AD203B41FA5}">
                      <a16:colId xmlns:a16="http://schemas.microsoft.com/office/drawing/2014/main" val="2708155736"/>
                    </a:ext>
                  </a:extLst>
                </a:gridCol>
                <a:gridCol w="1097722">
                  <a:extLst>
                    <a:ext uri="{9D8B030D-6E8A-4147-A177-3AD203B41FA5}">
                      <a16:colId xmlns:a16="http://schemas.microsoft.com/office/drawing/2014/main" val="1661810056"/>
                    </a:ext>
                  </a:extLst>
                </a:gridCol>
                <a:gridCol w="1097722">
                  <a:extLst>
                    <a:ext uri="{9D8B030D-6E8A-4147-A177-3AD203B41FA5}">
                      <a16:colId xmlns:a16="http://schemas.microsoft.com/office/drawing/2014/main" val="250568159"/>
                    </a:ext>
                  </a:extLst>
                </a:gridCol>
                <a:gridCol w="1097722">
                  <a:extLst>
                    <a:ext uri="{9D8B030D-6E8A-4147-A177-3AD203B41FA5}">
                      <a16:colId xmlns:a16="http://schemas.microsoft.com/office/drawing/2014/main" val="3748713465"/>
                    </a:ext>
                  </a:extLst>
                </a:gridCol>
              </a:tblGrid>
              <a:tr h="181297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ja-JP" altLang="en-US" dirty="0"/>
                        <a:t>オレンジグループ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dirty="0"/>
                        <a:t>B4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dirty="0"/>
                        <a:t>B5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dirty="0"/>
                        <a:t>A6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dirty="0"/>
                        <a:t>B7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ja-JP" altLang="en-US" dirty="0"/>
                        <a:t>平均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088340"/>
                  </a:ext>
                </a:extLst>
              </a:tr>
              <a:tr h="181297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dirty="0"/>
                        <a:t>-2.5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dirty="0"/>
                        <a:t>-2.6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dirty="0"/>
                        <a:t>-2.33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dirty="0"/>
                        <a:t>-9.67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dirty="0"/>
                        <a:t>-4.27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33571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BE5CB9-95C5-4EAF-A3C5-ACA94ABBA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BAE0-ABB7-404D-92C5-49E585E1890D}" type="slidenum">
              <a:rPr kumimoji="1" lang="ja-JP" altLang="en-US" smtClean="0"/>
              <a:pPr/>
              <a:t>14</a:t>
            </a:fld>
            <a:r>
              <a:rPr kumimoji="1" lang="en-US" altLang="ja-JP" sz="2000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9798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B0AA4A-DD47-4702-A77A-5099D9E49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評価（授業後アンケート）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DB4454-5B7C-4D22-A1C6-56154367B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学習ジャーナルのフィードバック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25</a:t>
            </a:r>
            <a:r>
              <a:rPr lang="ja-JP" altLang="ja-JP" dirty="0"/>
              <a:t>件中、「とくになし」「ありがとうございます」を除く</a:t>
            </a:r>
            <a:r>
              <a:rPr lang="en-US" altLang="ja-JP" dirty="0"/>
              <a:t>23</a:t>
            </a:r>
            <a:r>
              <a:rPr lang="ja-JP" altLang="ja-JP" dirty="0"/>
              <a:t>件</a:t>
            </a:r>
            <a:r>
              <a:rPr lang="ja-JP" altLang="en-US" dirty="0"/>
              <a:t>が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「役に立った」「新しい視点に気付けた」等の好意的な感想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AA0E8FAE-DC03-4AD6-98AC-2C398749C6C5}"/>
              </a:ext>
            </a:extLst>
          </p:cNvPr>
          <p:cNvSpPr txBox="1">
            <a:spLocks/>
          </p:cNvSpPr>
          <p:nvPr/>
        </p:nvSpPr>
        <p:spPr bwMode="auto">
          <a:xfrm>
            <a:off x="609600" y="3275331"/>
            <a:ext cx="10972800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アンケートの質問内容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授業後アンケートで「その様な状況にはならなかった」との回答率が高いものもいくつか含まれていた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548861A-D3C6-48B3-8994-3D4906472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BAE0-ABB7-404D-92C5-49E585E1890D}" type="slidenum">
              <a:rPr kumimoji="1" lang="ja-JP" altLang="en-US" smtClean="0"/>
              <a:pPr/>
              <a:t>15</a:t>
            </a:fld>
            <a:r>
              <a:rPr kumimoji="1" lang="en-US" altLang="ja-JP" sz="2000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514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872ABB-E5D4-4AA1-B010-48159EC4C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背景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D52485-5EC3-4F1E-9C4D-2C0A9651B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9675"/>
            <a:ext cx="10972800" cy="2119563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・フレデリック・ラルーの「ティール組織」に注目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・様々な「グループワーク」の経験</a:t>
            </a:r>
            <a:endParaRPr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C673B5F-3170-488B-A5EF-2E769F0FE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0700" y="657225"/>
            <a:ext cx="2009775" cy="324787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03149FD-70B9-47DB-B84A-44C98F5BBDEA}"/>
              </a:ext>
            </a:extLst>
          </p:cNvPr>
          <p:cNvSpPr/>
          <p:nvPr/>
        </p:nvSpPr>
        <p:spPr>
          <a:xfrm>
            <a:off x="680720" y="4137203"/>
            <a:ext cx="9410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>
                <a:latin typeface="+mn-lt"/>
                <a:ea typeface="メイリオ" panose="020B0604030504040204" pitchFamily="50" charset="-128"/>
              </a:rPr>
              <a:t>グループワークは、二人以上で組まれたグループで集団活動を行い、社会的に望ましい諸目標を拡充するための手段とするとともに、</a:t>
            </a:r>
            <a:endParaRPr lang="en-US" altLang="ja-JP" sz="2400" dirty="0">
              <a:latin typeface="+mn-lt"/>
              <a:ea typeface="メイリオ" panose="020B0604030504040204" pitchFamily="50" charset="-128"/>
            </a:endParaRPr>
          </a:p>
          <a:p>
            <a:pPr algn="l"/>
            <a:r>
              <a:rPr lang="ja-JP" altLang="en-US" sz="2400" dirty="0">
                <a:solidFill>
                  <a:srgbClr val="FD83BA"/>
                </a:solidFill>
                <a:latin typeface="+mn-lt"/>
                <a:ea typeface="メイリオ" panose="020B0604030504040204" pitchFamily="50" charset="-128"/>
              </a:rPr>
              <a:t>相互に影響を受け、個人の変化や成長、発達を図る</a:t>
            </a:r>
            <a:r>
              <a:rPr lang="ja-JP" altLang="en-US" sz="2400" dirty="0">
                <a:latin typeface="+mn-lt"/>
                <a:ea typeface="メイリオ" panose="020B0604030504040204" pitchFamily="50" charset="-128"/>
              </a:rPr>
              <a:t>プロセスである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52D4465-3B19-435A-88AA-3D21CCD6BBC0}"/>
              </a:ext>
            </a:extLst>
          </p:cNvPr>
          <p:cNvSpPr/>
          <p:nvPr/>
        </p:nvSpPr>
        <p:spPr>
          <a:xfrm>
            <a:off x="609600" y="3561346"/>
            <a:ext cx="3509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/>
              <a:t>「グループワーク」とは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CF0632-BB56-40EC-842F-2331986B5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BAE0-ABB7-404D-92C5-49E585E1890D}" type="slidenum">
              <a:rPr kumimoji="1" lang="ja-JP" altLang="en-US" smtClean="0"/>
              <a:pPr/>
              <a:t>2</a:t>
            </a:fld>
            <a:r>
              <a:rPr kumimoji="1" lang="en-US" altLang="ja-JP" sz="2000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166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C85FBA-E369-4016-9AE7-62C6586A1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ティール型とオレンジ型の位置付け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B4212F-45F6-47CB-A05A-6C38CD3FA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ティール型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ja-JP" dirty="0"/>
              <a:t>生命体と比喩され、信頼で結びつき、指示や命令なしに個々の能力を最大限発揮できる進化型組織</a:t>
            </a:r>
            <a:endParaRPr lang="en-US" altLang="ja-JP" dirty="0"/>
          </a:p>
          <a:p>
            <a:r>
              <a:rPr lang="ja-JP" altLang="ja-JP" dirty="0"/>
              <a:t>オレンジ型組織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ja-JP" dirty="0"/>
              <a:t>機械と比喩され、目標達成のために行動し、公平無私な合理性に価値を置く組織であり、現代社会で最も一般的な企業や組織の形態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D7544E-6564-4EC8-9ACC-E9FDCA004B48}"/>
              </a:ext>
            </a:extLst>
          </p:cNvPr>
          <p:cNvSpPr txBox="1"/>
          <p:nvPr/>
        </p:nvSpPr>
        <p:spPr>
          <a:xfrm>
            <a:off x="3078960" y="5019263"/>
            <a:ext cx="697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高い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D21E9E-6EDE-4CCC-BE99-766B6245BDC3}"/>
              </a:ext>
            </a:extLst>
          </p:cNvPr>
          <p:cNvSpPr txBox="1"/>
          <p:nvPr/>
        </p:nvSpPr>
        <p:spPr>
          <a:xfrm>
            <a:off x="8527614" y="5058095"/>
            <a:ext cx="697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低い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1FE2255-5EDD-4122-91F8-C2822B59477C}"/>
              </a:ext>
            </a:extLst>
          </p:cNvPr>
          <p:cNvSpPr txBox="1"/>
          <p:nvPr/>
        </p:nvSpPr>
        <p:spPr>
          <a:xfrm>
            <a:off x="3978118" y="5415259"/>
            <a:ext cx="4493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ティール型組織への適応度合い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072AB504-3843-4E9C-A537-6671FAD84923}"/>
              </a:ext>
            </a:extLst>
          </p:cNvPr>
          <p:cNvSpPr/>
          <p:nvPr/>
        </p:nvSpPr>
        <p:spPr>
          <a:xfrm>
            <a:off x="3776587" y="4552984"/>
            <a:ext cx="1918820" cy="653058"/>
          </a:xfrm>
          <a:prstGeom prst="roundRect">
            <a:avLst/>
          </a:prstGeom>
          <a:gradFill flip="none" rotWithShape="1">
            <a:gsLst>
              <a:gs pos="0">
                <a:srgbClr val="5B9BD5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5B9BD5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5B9BD5">
                  <a:lumMod val="60000"/>
                  <a:lumOff val="40000"/>
                  <a:tint val="23500"/>
                  <a:satMod val="16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13794CC1-F1FE-4D6D-9E70-57C89AF85FE7}"/>
              </a:ext>
            </a:extLst>
          </p:cNvPr>
          <p:cNvSpPr/>
          <p:nvPr/>
        </p:nvSpPr>
        <p:spPr>
          <a:xfrm>
            <a:off x="7388687" y="4552984"/>
            <a:ext cx="1082969" cy="653058"/>
          </a:xfrm>
          <a:prstGeom prst="round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矢印: 上下 17">
            <a:extLst>
              <a:ext uri="{FF2B5EF4-FFF2-40B4-BE49-F238E27FC236}">
                <a16:creationId xmlns:a16="http://schemas.microsoft.com/office/drawing/2014/main" id="{E51E51E3-15BC-4ECB-84A0-460E7845FF77}"/>
              </a:ext>
            </a:extLst>
          </p:cNvPr>
          <p:cNvSpPr/>
          <p:nvPr/>
        </p:nvSpPr>
        <p:spPr>
          <a:xfrm rot="5400000">
            <a:off x="5825571" y="2573232"/>
            <a:ext cx="653059" cy="4639112"/>
          </a:xfrm>
          <a:prstGeom prst="upDownArrow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FD2E961E-BB46-4048-BFA7-C40157F0FE7C}"/>
              </a:ext>
            </a:extLst>
          </p:cNvPr>
          <p:cNvSpPr/>
          <p:nvPr/>
        </p:nvSpPr>
        <p:spPr>
          <a:xfrm>
            <a:off x="6875181" y="4552984"/>
            <a:ext cx="1082969" cy="653058"/>
          </a:xfrm>
          <a:prstGeom prst="roundRect">
            <a:avLst/>
          </a:prstGeom>
          <a:solidFill>
            <a:srgbClr val="ED7D31">
              <a:lumMod val="20000"/>
              <a:lumOff val="80000"/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8B35EFC-E0C0-4013-B39A-FA8E0C53730E}"/>
              </a:ext>
            </a:extLst>
          </p:cNvPr>
          <p:cNvSpPr txBox="1"/>
          <p:nvPr/>
        </p:nvSpPr>
        <p:spPr>
          <a:xfrm>
            <a:off x="2818564" y="4152874"/>
            <a:ext cx="1467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ティール型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13C1C1D-2A45-49EF-8D79-C14E8F9B7FDD}"/>
              </a:ext>
            </a:extLst>
          </p:cNvPr>
          <p:cNvSpPr txBox="1"/>
          <p:nvPr/>
        </p:nvSpPr>
        <p:spPr>
          <a:xfrm>
            <a:off x="8142893" y="4152874"/>
            <a:ext cx="1467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オレンジ型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231C6E-9274-490A-A76A-14A5BDA30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BAE0-ABB7-404D-92C5-49E585E1890D}" type="slidenum">
              <a:rPr kumimoji="1" lang="ja-JP" altLang="en-US" smtClean="0"/>
              <a:pPr/>
              <a:t>3</a:t>
            </a:fld>
            <a:r>
              <a:rPr kumimoji="1" lang="en-US" altLang="ja-JP" sz="2000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75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0E7869-B9AB-48D2-844B-A12C0DCBA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90F21C-A432-4FC1-AFDD-14E3D355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393" y="1639887"/>
            <a:ext cx="8177213" cy="2339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/>
              <a:t>ティール型組織への適応度合いを高めるグループワークの運営方法を目指す</a:t>
            </a:r>
            <a:endParaRPr lang="en-US" altLang="ja-JP" sz="3600" dirty="0"/>
          </a:p>
          <a:p>
            <a:pPr marL="0" indent="0">
              <a:buNone/>
            </a:pPr>
            <a:endParaRPr lang="en-US" altLang="ja-JP" sz="3200" dirty="0"/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54394E4C-F55E-4769-9C17-B4375CDDA1C4}"/>
              </a:ext>
            </a:extLst>
          </p:cNvPr>
          <p:cNvSpPr/>
          <p:nvPr/>
        </p:nvSpPr>
        <p:spPr>
          <a:xfrm>
            <a:off x="838200" y="4114800"/>
            <a:ext cx="885825" cy="723900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5800BD6-F669-4051-969E-C8C0224A58F3}"/>
              </a:ext>
            </a:extLst>
          </p:cNvPr>
          <p:cNvSpPr/>
          <p:nvPr/>
        </p:nvSpPr>
        <p:spPr>
          <a:xfrm>
            <a:off x="2007393" y="393814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ja-JP" altLang="en-US" sz="3200" dirty="0"/>
              <a:t>・ティール型組織への適応度合いの計測法を提案</a:t>
            </a:r>
            <a:endParaRPr lang="en-US" altLang="ja-JP" sz="3200" dirty="0"/>
          </a:p>
          <a:p>
            <a:pPr marL="0" indent="0" algn="l">
              <a:buNone/>
            </a:pPr>
            <a:r>
              <a:rPr lang="ja-JP" altLang="en-US" sz="3200" dirty="0"/>
              <a:t>・</a:t>
            </a:r>
            <a:r>
              <a:rPr lang="en-US" altLang="ja-JP" sz="3200" dirty="0"/>
              <a:t>Web</a:t>
            </a:r>
            <a:r>
              <a:rPr lang="ja-JP" altLang="en-US" sz="3200" dirty="0"/>
              <a:t>システム設計演習において計測法の適応評価</a:t>
            </a:r>
            <a:endParaRPr lang="en-US" altLang="ja-JP" sz="3200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DB0DD7-9320-4090-ADB1-249924CBF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BAE0-ABB7-404D-92C5-49E585E1890D}" type="slidenum">
              <a:rPr kumimoji="1" lang="ja-JP" altLang="en-US" smtClean="0"/>
              <a:pPr/>
              <a:t>4</a:t>
            </a:fld>
            <a:r>
              <a:rPr kumimoji="1" lang="en-US" altLang="ja-JP" sz="2000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1455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C7EB4D-28B5-4542-8E05-B841FFCBD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Web</a:t>
            </a:r>
            <a:r>
              <a:rPr kumimoji="1" lang="ja-JP" altLang="en-US" dirty="0"/>
              <a:t>システム設計演習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CE8A2D-1444-4822-A94C-D08ACFC0A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81077"/>
            <a:ext cx="10972800" cy="1647824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・静岡大学情報学部行動情報学科</a:t>
            </a:r>
            <a:r>
              <a:rPr lang="en-US" altLang="ja-JP" dirty="0"/>
              <a:t>2</a:t>
            </a:r>
            <a:r>
              <a:rPr lang="ja-JP" altLang="en-US" dirty="0"/>
              <a:t>年生対象の必修科目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</a:t>
            </a:r>
            <a:r>
              <a:rPr lang="ja-JP" altLang="ja-JP" dirty="0"/>
              <a:t>書店の経営状況を改善するために、既存システムの改良や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</a:t>
            </a:r>
            <a:r>
              <a:rPr lang="ja-JP" altLang="ja-JP" dirty="0"/>
              <a:t>新システムの企画・設計をグループごとに行うグループ演習</a:t>
            </a:r>
            <a:endParaRPr kumimoji="1" lang="ja-JP" altLang="en-US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31CD0B7F-B590-4801-91EB-274BF23AB9EE}"/>
              </a:ext>
            </a:extLst>
          </p:cNvPr>
          <p:cNvSpPr txBox="1">
            <a:spLocks/>
          </p:cNvSpPr>
          <p:nvPr/>
        </p:nvSpPr>
        <p:spPr bwMode="auto">
          <a:xfrm>
            <a:off x="609600" y="2807974"/>
            <a:ext cx="10972800" cy="108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ja-JP" altLang="en-US" dirty="0"/>
              <a:t>特徴　：　</a:t>
            </a:r>
            <a:r>
              <a:rPr lang="ja-JP" altLang="ja-JP" dirty="0"/>
              <a:t>学生が自由にグループ内での分担や運営方法</a:t>
            </a:r>
            <a:r>
              <a:rPr lang="ja-JP" altLang="en-US" dirty="0"/>
              <a:t>を</a:t>
            </a:r>
            <a:r>
              <a:rPr lang="ja-JP" altLang="ja-JP" dirty="0"/>
              <a:t>決められる</a:t>
            </a:r>
            <a:endParaRPr lang="en-US" altLang="ja-JP" dirty="0"/>
          </a:p>
          <a:p>
            <a:pPr marL="0" indent="0">
              <a:buFontTx/>
              <a:buNone/>
            </a:pPr>
            <a:endParaRPr lang="ja-JP" altLang="en-US" dirty="0"/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E2DD8968-90B6-408C-AC75-AE00E04E42F0}"/>
              </a:ext>
            </a:extLst>
          </p:cNvPr>
          <p:cNvSpPr/>
          <p:nvPr/>
        </p:nvSpPr>
        <p:spPr>
          <a:xfrm>
            <a:off x="699669" y="3891280"/>
            <a:ext cx="2048719" cy="1354692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配布資料</a:t>
            </a:r>
            <a:endParaRPr kumimoji="1"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理解</a:t>
            </a:r>
          </a:p>
        </p:txBody>
      </p:sp>
      <p:sp>
        <p:nvSpPr>
          <p:cNvPr id="7" name="矢印: 五方向 6">
            <a:extLst>
              <a:ext uri="{FF2B5EF4-FFF2-40B4-BE49-F238E27FC236}">
                <a16:creationId xmlns:a16="http://schemas.microsoft.com/office/drawing/2014/main" id="{A011C3D3-B1AE-435C-8D98-60C290746327}"/>
              </a:ext>
            </a:extLst>
          </p:cNvPr>
          <p:cNvSpPr/>
          <p:nvPr/>
        </p:nvSpPr>
        <p:spPr>
          <a:xfrm>
            <a:off x="2287037" y="3891280"/>
            <a:ext cx="2143678" cy="135469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インタビュー</a:t>
            </a:r>
            <a:endParaRPr kumimoji="1"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準備</a:t>
            </a:r>
          </a:p>
        </p:txBody>
      </p:sp>
      <p:sp>
        <p:nvSpPr>
          <p:cNvPr id="8" name="矢印: 五方向 7">
            <a:extLst>
              <a:ext uri="{FF2B5EF4-FFF2-40B4-BE49-F238E27FC236}">
                <a16:creationId xmlns:a16="http://schemas.microsoft.com/office/drawing/2014/main" id="{E6A69FA3-7302-4556-8ECA-AB0301D5CF09}"/>
              </a:ext>
            </a:extLst>
          </p:cNvPr>
          <p:cNvSpPr/>
          <p:nvPr/>
        </p:nvSpPr>
        <p:spPr>
          <a:xfrm>
            <a:off x="3948273" y="3891280"/>
            <a:ext cx="2143678" cy="135469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インタビュー</a:t>
            </a:r>
            <a:endParaRPr kumimoji="1"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矢印: 五方向 8">
            <a:extLst>
              <a:ext uri="{FF2B5EF4-FFF2-40B4-BE49-F238E27FC236}">
                <a16:creationId xmlns:a16="http://schemas.microsoft.com/office/drawing/2014/main" id="{491AADCB-3B25-4518-91C3-23686184448D}"/>
              </a:ext>
            </a:extLst>
          </p:cNvPr>
          <p:cNvSpPr/>
          <p:nvPr/>
        </p:nvSpPr>
        <p:spPr>
          <a:xfrm>
            <a:off x="5648218" y="3869130"/>
            <a:ext cx="1912775" cy="135469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情報共有</a:t>
            </a:r>
          </a:p>
        </p:txBody>
      </p:sp>
      <p:sp>
        <p:nvSpPr>
          <p:cNvPr id="10" name="矢印: 五方向 9">
            <a:extLst>
              <a:ext uri="{FF2B5EF4-FFF2-40B4-BE49-F238E27FC236}">
                <a16:creationId xmlns:a16="http://schemas.microsoft.com/office/drawing/2014/main" id="{186FE919-F2A3-4EF7-8688-BE20E85149E7}"/>
              </a:ext>
            </a:extLst>
          </p:cNvPr>
          <p:cNvSpPr/>
          <p:nvPr/>
        </p:nvSpPr>
        <p:spPr>
          <a:xfrm>
            <a:off x="7159434" y="3869130"/>
            <a:ext cx="1912775" cy="135469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要件検討</a:t>
            </a:r>
          </a:p>
        </p:txBody>
      </p:sp>
      <p:sp>
        <p:nvSpPr>
          <p:cNvPr id="11" name="矢印: 五方向 10">
            <a:extLst>
              <a:ext uri="{FF2B5EF4-FFF2-40B4-BE49-F238E27FC236}">
                <a16:creationId xmlns:a16="http://schemas.microsoft.com/office/drawing/2014/main" id="{3ECC6C77-0E30-4C4D-8DC6-B39827724FFB}"/>
              </a:ext>
            </a:extLst>
          </p:cNvPr>
          <p:cNvSpPr/>
          <p:nvPr/>
        </p:nvSpPr>
        <p:spPr>
          <a:xfrm>
            <a:off x="8701275" y="3891280"/>
            <a:ext cx="1652142" cy="135469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資料作成</a:t>
            </a:r>
          </a:p>
        </p:txBody>
      </p:sp>
      <p:sp>
        <p:nvSpPr>
          <p:cNvPr id="12" name="矢印: 五方向 11">
            <a:extLst>
              <a:ext uri="{FF2B5EF4-FFF2-40B4-BE49-F238E27FC236}">
                <a16:creationId xmlns:a16="http://schemas.microsoft.com/office/drawing/2014/main" id="{AD53237A-BC99-46B8-86AC-3485B8ECF75F}"/>
              </a:ext>
            </a:extLst>
          </p:cNvPr>
          <p:cNvSpPr/>
          <p:nvPr/>
        </p:nvSpPr>
        <p:spPr>
          <a:xfrm>
            <a:off x="9957488" y="3891280"/>
            <a:ext cx="1652142" cy="135469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発表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EE640A7-BB32-45D9-8C34-A919D8F043CD}"/>
              </a:ext>
            </a:extLst>
          </p:cNvPr>
          <p:cNvSpPr/>
          <p:nvPr/>
        </p:nvSpPr>
        <p:spPr>
          <a:xfrm>
            <a:off x="7451509" y="5427711"/>
            <a:ext cx="790788" cy="44921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5E198BB-10BC-40B0-AE08-9660D4D38450}"/>
              </a:ext>
            </a:extLst>
          </p:cNvPr>
          <p:cNvSpPr txBox="1"/>
          <p:nvPr/>
        </p:nvSpPr>
        <p:spPr>
          <a:xfrm>
            <a:off x="8133479" y="5507591"/>
            <a:ext cx="212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：グループワーク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F1FA5BD-F1A5-468A-9E89-134C7BB405C8}"/>
              </a:ext>
            </a:extLst>
          </p:cNvPr>
          <p:cNvSpPr/>
          <p:nvPr/>
        </p:nvSpPr>
        <p:spPr>
          <a:xfrm>
            <a:off x="4338483" y="5427711"/>
            <a:ext cx="790788" cy="4492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1E40B85-F791-4FBB-9EF8-9BAAB28FAC6A}"/>
              </a:ext>
            </a:extLst>
          </p:cNvPr>
          <p:cNvSpPr txBox="1"/>
          <p:nvPr/>
        </p:nvSpPr>
        <p:spPr>
          <a:xfrm>
            <a:off x="4869332" y="5507591"/>
            <a:ext cx="212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個人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ワーク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404131C-DAC0-415E-BBCA-2EB95069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BAE0-ABB7-404D-92C5-49E585E1890D}" type="slidenum">
              <a:rPr kumimoji="1" lang="ja-JP" altLang="en-US" smtClean="0"/>
              <a:pPr/>
              <a:t>5</a:t>
            </a:fld>
            <a:r>
              <a:rPr kumimoji="1" lang="en-US" altLang="ja-JP" sz="2000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045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0C2CC3-4618-4BC8-9E5C-D69541483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実験の手順</a:t>
            </a:r>
          </a:p>
        </p:txBody>
      </p:sp>
      <p:sp>
        <p:nvSpPr>
          <p:cNvPr id="4" name="矢印: 五方向 3">
            <a:extLst>
              <a:ext uri="{FF2B5EF4-FFF2-40B4-BE49-F238E27FC236}">
                <a16:creationId xmlns:a16="http://schemas.microsoft.com/office/drawing/2014/main" id="{E7761EF9-5854-42C9-BD33-A318C8397C03}"/>
              </a:ext>
            </a:extLst>
          </p:cNvPr>
          <p:cNvSpPr/>
          <p:nvPr/>
        </p:nvSpPr>
        <p:spPr>
          <a:xfrm>
            <a:off x="10283022" y="4520879"/>
            <a:ext cx="1801034" cy="880462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授業後アンケート実施</a:t>
            </a:r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7F32FE9F-F160-456A-9B40-DEDA2BA5A4FE}"/>
              </a:ext>
            </a:extLst>
          </p:cNvPr>
          <p:cNvSpPr/>
          <p:nvPr/>
        </p:nvSpPr>
        <p:spPr>
          <a:xfrm>
            <a:off x="8978411" y="1451234"/>
            <a:ext cx="2406895" cy="947878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学習ジャーナル①のフィードバック返却</a:t>
            </a:r>
          </a:p>
        </p:txBody>
      </p:sp>
      <p:sp>
        <p:nvSpPr>
          <p:cNvPr id="8" name="矢印: 五方向 7">
            <a:extLst>
              <a:ext uri="{FF2B5EF4-FFF2-40B4-BE49-F238E27FC236}">
                <a16:creationId xmlns:a16="http://schemas.microsoft.com/office/drawing/2014/main" id="{F38F483D-2A03-4B5A-83D5-3DABDE77A176}"/>
              </a:ext>
            </a:extLst>
          </p:cNvPr>
          <p:cNvSpPr/>
          <p:nvPr/>
        </p:nvSpPr>
        <p:spPr>
          <a:xfrm>
            <a:off x="6779256" y="1451234"/>
            <a:ext cx="2303253" cy="947878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学習ジャーナル①のフィードバック作成</a:t>
            </a:r>
          </a:p>
        </p:txBody>
      </p:sp>
      <p:sp>
        <p:nvSpPr>
          <p:cNvPr id="9" name="矢印: 五方向 8">
            <a:extLst>
              <a:ext uri="{FF2B5EF4-FFF2-40B4-BE49-F238E27FC236}">
                <a16:creationId xmlns:a16="http://schemas.microsoft.com/office/drawing/2014/main" id="{CB75FA72-BAD6-4BE4-94CC-C87D5A33ECCD}"/>
              </a:ext>
            </a:extLst>
          </p:cNvPr>
          <p:cNvSpPr/>
          <p:nvPr/>
        </p:nvSpPr>
        <p:spPr>
          <a:xfrm>
            <a:off x="4924104" y="4465723"/>
            <a:ext cx="2118284" cy="833427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学習ジャーナル①</a:t>
            </a:r>
          </a:p>
        </p:txBody>
      </p:sp>
      <p:sp>
        <p:nvSpPr>
          <p:cNvPr id="11" name="矢印: 五方向 10">
            <a:extLst>
              <a:ext uri="{FF2B5EF4-FFF2-40B4-BE49-F238E27FC236}">
                <a16:creationId xmlns:a16="http://schemas.microsoft.com/office/drawing/2014/main" id="{D661170D-5109-4375-BB35-A682F203C946}"/>
              </a:ext>
            </a:extLst>
          </p:cNvPr>
          <p:cNvSpPr/>
          <p:nvPr/>
        </p:nvSpPr>
        <p:spPr>
          <a:xfrm>
            <a:off x="3788640" y="1521113"/>
            <a:ext cx="1692291" cy="895057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グループ決め</a:t>
            </a:r>
          </a:p>
        </p:txBody>
      </p:sp>
      <p:sp>
        <p:nvSpPr>
          <p:cNvPr id="12" name="矢印: 五方向 11">
            <a:extLst>
              <a:ext uri="{FF2B5EF4-FFF2-40B4-BE49-F238E27FC236}">
                <a16:creationId xmlns:a16="http://schemas.microsoft.com/office/drawing/2014/main" id="{61526879-4081-42DD-90BD-E4A5BA9E5614}"/>
              </a:ext>
            </a:extLst>
          </p:cNvPr>
          <p:cNvSpPr/>
          <p:nvPr/>
        </p:nvSpPr>
        <p:spPr>
          <a:xfrm>
            <a:off x="2238989" y="1468293"/>
            <a:ext cx="1545351" cy="947878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授業前アンケート実施</a:t>
            </a:r>
          </a:p>
        </p:txBody>
      </p:sp>
      <p:sp>
        <p:nvSpPr>
          <p:cNvPr id="13" name="矢印: 五方向 12">
            <a:extLst>
              <a:ext uri="{FF2B5EF4-FFF2-40B4-BE49-F238E27FC236}">
                <a16:creationId xmlns:a16="http://schemas.microsoft.com/office/drawing/2014/main" id="{0057D5D5-8B9F-41A2-96F3-5F6B4026DD0C}"/>
              </a:ext>
            </a:extLst>
          </p:cNvPr>
          <p:cNvSpPr/>
          <p:nvPr/>
        </p:nvSpPr>
        <p:spPr>
          <a:xfrm>
            <a:off x="574789" y="1468293"/>
            <a:ext cx="1762278" cy="947878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授業前アンケート作成</a:t>
            </a:r>
          </a:p>
        </p:txBody>
      </p:sp>
      <p:sp>
        <p:nvSpPr>
          <p:cNvPr id="19" name="左中かっこ 18">
            <a:extLst>
              <a:ext uri="{FF2B5EF4-FFF2-40B4-BE49-F238E27FC236}">
                <a16:creationId xmlns:a16="http://schemas.microsoft.com/office/drawing/2014/main" id="{3B0E7F7A-C619-4108-9AFE-BA742DBA8857}"/>
              </a:ext>
            </a:extLst>
          </p:cNvPr>
          <p:cNvSpPr/>
          <p:nvPr/>
        </p:nvSpPr>
        <p:spPr>
          <a:xfrm rot="16200000">
            <a:off x="2705967" y="-57049"/>
            <a:ext cx="468311" cy="5299573"/>
          </a:xfrm>
          <a:prstGeom prst="leftBrace">
            <a:avLst>
              <a:gd name="adj1" fmla="val 18431"/>
              <a:gd name="adj2" fmla="val 545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左中かっこ 19">
            <a:extLst>
              <a:ext uri="{FF2B5EF4-FFF2-40B4-BE49-F238E27FC236}">
                <a16:creationId xmlns:a16="http://schemas.microsoft.com/office/drawing/2014/main" id="{43ACB579-FA8D-480E-8DA5-D5ED37FE14F8}"/>
              </a:ext>
            </a:extLst>
          </p:cNvPr>
          <p:cNvSpPr/>
          <p:nvPr/>
        </p:nvSpPr>
        <p:spPr>
          <a:xfrm rot="16200000">
            <a:off x="8802952" y="296722"/>
            <a:ext cx="468312" cy="4695242"/>
          </a:xfrm>
          <a:prstGeom prst="leftBrace">
            <a:avLst>
              <a:gd name="adj1" fmla="val 18431"/>
              <a:gd name="adj2" fmla="val 4486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左中かっこ 20">
            <a:extLst>
              <a:ext uri="{FF2B5EF4-FFF2-40B4-BE49-F238E27FC236}">
                <a16:creationId xmlns:a16="http://schemas.microsoft.com/office/drawing/2014/main" id="{AD441C7E-984C-4230-986D-67AC49CBD0C9}"/>
              </a:ext>
            </a:extLst>
          </p:cNvPr>
          <p:cNvSpPr/>
          <p:nvPr/>
        </p:nvSpPr>
        <p:spPr>
          <a:xfrm rot="5400000">
            <a:off x="9362203" y="1993889"/>
            <a:ext cx="344818" cy="4598850"/>
          </a:xfrm>
          <a:prstGeom prst="leftBrace">
            <a:avLst>
              <a:gd name="adj1" fmla="val 27470"/>
              <a:gd name="adj2" fmla="val 2245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矢印: 五方向 21">
            <a:extLst>
              <a:ext uri="{FF2B5EF4-FFF2-40B4-BE49-F238E27FC236}">
                <a16:creationId xmlns:a16="http://schemas.microsoft.com/office/drawing/2014/main" id="{A23068C8-F909-4013-B4B3-1CE461B0F7D5}"/>
              </a:ext>
            </a:extLst>
          </p:cNvPr>
          <p:cNvSpPr/>
          <p:nvPr/>
        </p:nvSpPr>
        <p:spPr>
          <a:xfrm>
            <a:off x="8715813" y="4523215"/>
            <a:ext cx="1801034" cy="884437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授業後アンケート作成</a:t>
            </a:r>
          </a:p>
        </p:txBody>
      </p:sp>
      <p:sp>
        <p:nvSpPr>
          <p:cNvPr id="23" name="矢印: 五方向 22">
            <a:extLst>
              <a:ext uri="{FF2B5EF4-FFF2-40B4-BE49-F238E27FC236}">
                <a16:creationId xmlns:a16="http://schemas.microsoft.com/office/drawing/2014/main" id="{3376D519-8640-4904-A9FA-DBCF972A5AF0}"/>
              </a:ext>
            </a:extLst>
          </p:cNvPr>
          <p:cNvSpPr/>
          <p:nvPr/>
        </p:nvSpPr>
        <p:spPr>
          <a:xfrm>
            <a:off x="7419545" y="4491009"/>
            <a:ext cx="1458773" cy="968626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学習ジャーナル②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B4C072F-0117-4C80-A511-F680F18D7312}"/>
              </a:ext>
            </a:extLst>
          </p:cNvPr>
          <p:cNvSpPr/>
          <p:nvPr/>
        </p:nvSpPr>
        <p:spPr>
          <a:xfrm>
            <a:off x="3960472" y="5708129"/>
            <a:ext cx="604339" cy="303212"/>
          </a:xfrm>
          <a:prstGeom prst="rect">
            <a:avLst/>
          </a:prstGeom>
          <a:solidFill>
            <a:srgbClr val="D9D9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5C63F95-5DD9-4318-B582-57BDC9251E02}"/>
              </a:ext>
            </a:extLst>
          </p:cNvPr>
          <p:cNvSpPr txBox="1"/>
          <p:nvPr/>
        </p:nvSpPr>
        <p:spPr>
          <a:xfrm>
            <a:off x="4475042" y="5730279"/>
            <a:ext cx="1620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：教員側の行動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1734BD6-F7D4-4321-92EE-F4D1E299990C}"/>
              </a:ext>
            </a:extLst>
          </p:cNvPr>
          <p:cNvSpPr/>
          <p:nvPr/>
        </p:nvSpPr>
        <p:spPr>
          <a:xfrm>
            <a:off x="6378399" y="5708129"/>
            <a:ext cx="604339" cy="3032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FF4FB34-551D-4E61-82A6-BC9F49F820FB}"/>
              </a:ext>
            </a:extLst>
          </p:cNvPr>
          <p:cNvSpPr txBox="1"/>
          <p:nvPr/>
        </p:nvSpPr>
        <p:spPr>
          <a:xfrm>
            <a:off x="6892969" y="5730279"/>
            <a:ext cx="1620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：学生側の行動</a:t>
            </a:r>
          </a:p>
        </p:txBody>
      </p:sp>
      <p:sp>
        <p:nvSpPr>
          <p:cNvPr id="28" name="矢印: 五方向 27">
            <a:extLst>
              <a:ext uri="{FF2B5EF4-FFF2-40B4-BE49-F238E27FC236}">
                <a16:creationId xmlns:a16="http://schemas.microsoft.com/office/drawing/2014/main" id="{3BAA0FEE-DCAA-4256-8249-82244295FEB6}"/>
              </a:ext>
            </a:extLst>
          </p:cNvPr>
          <p:cNvSpPr/>
          <p:nvPr/>
        </p:nvSpPr>
        <p:spPr>
          <a:xfrm>
            <a:off x="627355" y="3010005"/>
            <a:ext cx="1826158" cy="1088749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配布資料</a:t>
            </a:r>
            <a:endParaRPr kumimoji="1"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理解</a:t>
            </a:r>
          </a:p>
        </p:txBody>
      </p:sp>
      <p:sp>
        <p:nvSpPr>
          <p:cNvPr id="29" name="矢印: 五方向 28">
            <a:extLst>
              <a:ext uri="{FF2B5EF4-FFF2-40B4-BE49-F238E27FC236}">
                <a16:creationId xmlns:a16="http://schemas.microsoft.com/office/drawing/2014/main" id="{95ED0788-7480-4A7C-8704-57128CA4DC9E}"/>
              </a:ext>
            </a:extLst>
          </p:cNvPr>
          <p:cNvSpPr/>
          <p:nvPr/>
        </p:nvSpPr>
        <p:spPr>
          <a:xfrm>
            <a:off x="2124070" y="3010005"/>
            <a:ext cx="1292957" cy="1088749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インタビュー</a:t>
            </a:r>
            <a:endParaRPr kumimoji="1"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準備</a:t>
            </a:r>
          </a:p>
        </p:txBody>
      </p:sp>
      <p:sp>
        <p:nvSpPr>
          <p:cNvPr id="30" name="矢印: 五方向 29">
            <a:extLst>
              <a:ext uri="{FF2B5EF4-FFF2-40B4-BE49-F238E27FC236}">
                <a16:creationId xmlns:a16="http://schemas.microsoft.com/office/drawing/2014/main" id="{2F30B42C-0B10-4102-BD28-A6C5CB75F6AA}"/>
              </a:ext>
            </a:extLst>
          </p:cNvPr>
          <p:cNvSpPr/>
          <p:nvPr/>
        </p:nvSpPr>
        <p:spPr>
          <a:xfrm>
            <a:off x="3225915" y="3031504"/>
            <a:ext cx="1367827" cy="1088749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インタビュー</a:t>
            </a:r>
            <a:endParaRPr kumimoji="1"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矢印: 五方向 30">
            <a:extLst>
              <a:ext uri="{FF2B5EF4-FFF2-40B4-BE49-F238E27FC236}">
                <a16:creationId xmlns:a16="http://schemas.microsoft.com/office/drawing/2014/main" id="{FA5C7503-6A15-4DE5-B82F-793A77C177AF}"/>
              </a:ext>
            </a:extLst>
          </p:cNvPr>
          <p:cNvSpPr/>
          <p:nvPr/>
        </p:nvSpPr>
        <p:spPr>
          <a:xfrm>
            <a:off x="4232141" y="3043230"/>
            <a:ext cx="1421824" cy="1088749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情報共有</a:t>
            </a:r>
          </a:p>
        </p:txBody>
      </p:sp>
      <p:sp>
        <p:nvSpPr>
          <p:cNvPr id="32" name="矢印: 五方向 31">
            <a:extLst>
              <a:ext uri="{FF2B5EF4-FFF2-40B4-BE49-F238E27FC236}">
                <a16:creationId xmlns:a16="http://schemas.microsoft.com/office/drawing/2014/main" id="{24358CF8-9894-4D2F-8E38-956C28F46F13}"/>
              </a:ext>
            </a:extLst>
          </p:cNvPr>
          <p:cNvSpPr/>
          <p:nvPr/>
        </p:nvSpPr>
        <p:spPr>
          <a:xfrm>
            <a:off x="5478342" y="3031504"/>
            <a:ext cx="1472662" cy="1088749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要件検討</a:t>
            </a:r>
          </a:p>
        </p:txBody>
      </p:sp>
      <p:sp>
        <p:nvSpPr>
          <p:cNvPr id="33" name="矢印: 五方向 32">
            <a:extLst>
              <a:ext uri="{FF2B5EF4-FFF2-40B4-BE49-F238E27FC236}">
                <a16:creationId xmlns:a16="http://schemas.microsoft.com/office/drawing/2014/main" id="{652DFC5F-C182-4C55-B2AE-B5B598940B13}"/>
              </a:ext>
            </a:extLst>
          </p:cNvPr>
          <p:cNvSpPr/>
          <p:nvPr/>
        </p:nvSpPr>
        <p:spPr>
          <a:xfrm>
            <a:off x="6849589" y="3043231"/>
            <a:ext cx="1970401" cy="1088748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資料作成</a:t>
            </a:r>
          </a:p>
        </p:txBody>
      </p:sp>
      <p:sp>
        <p:nvSpPr>
          <p:cNvPr id="34" name="矢印: 五方向 33">
            <a:extLst>
              <a:ext uri="{FF2B5EF4-FFF2-40B4-BE49-F238E27FC236}">
                <a16:creationId xmlns:a16="http://schemas.microsoft.com/office/drawing/2014/main" id="{1816E37C-6929-4373-ABEF-D51A1AD4F582}"/>
              </a:ext>
            </a:extLst>
          </p:cNvPr>
          <p:cNvSpPr/>
          <p:nvPr/>
        </p:nvSpPr>
        <p:spPr>
          <a:xfrm>
            <a:off x="8895013" y="3033398"/>
            <a:ext cx="1836442" cy="1088748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発表</a:t>
            </a:r>
          </a:p>
        </p:txBody>
      </p:sp>
      <p:sp>
        <p:nvSpPr>
          <p:cNvPr id="45" name="左中かっこ 44">
            <a:extLst>
              <a:ext uri="{FF2B5EF4-FFF2-40B4-BE49-F238E27FC236}">
                <a16:creationId xmlns:a16="http://schemas.microsoft.com/office/drawing/2014/main" id="{224A8E42-E6D3-437E-BA07-DB940F63615C}"/>
              </a:ext>
            </a:extLst>
          </p:cNvPr>
          <p:cNvSpPr/>
          <p:nvPr/>
        </p:nvSpPr>
        <p:spPr>
          <a:xfrm rot="5400000">
            <a:off x="5721905" y="3236627"/>
            <a:ext cx="229066" cy="2229130"/>
          </a:xfrm>
          <a:prstGeom prst="leftBrace">
            <a:avLst>
              <a:gd name="adj1" fmla="val 27470"/>
              <a:gd name="adj2" fmla="val 974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B77D0E8-9E8B-46E0-9259-966AD4E5D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BAE0-ABB7-404D-92C5-49E585E1890D}" type="slidenum">
              <a:rPr kumimoji="1" lang="ja-JP" altLang="en-US" smtClean="0"/>
              <a:pPr/>
              <a:t>6</a:t>
            </a:fld>
            <a:r>
              <a:rPr kumimoji="1" lang="en-US" altLang="ja-JP" sz="2000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036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64E07F-9F62-4FAA-AD96-BC53424AC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学習ジャーナルとフィードバック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CFAF2E-7330-472F-B839-CB564E686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19" y="981075"/>
            <a:ext cx="10972800" cy="2339975"/>
          </a:xfrm>
        </p:spPr>
        <p:txBody>
          <a:bodyPr/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・授業で用いられる提出物の一つ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・前半パートで計</a:t>
            </a:r>
            <a:r>
              <a:rPr kumimoji="1" lang="en-US" altLang="ja-JP" dirty="0"/>
              <a:t>2</a:t>
            </a:r>
            <a:r>
              <a:rPr kumimoji="1" lang="ja-JP" altLang="en-US" dirty="0"/>
              <a:t>回提出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en-US" altLang="ja-JP" dirty="0"/>
              <a:t>1</a:t>
            </a:r>
            <a:r>
              <a:rPr lang="ja-JP" altLang="en-US" dirty="0"/>
              <a:t>回目の学習ジャーナルにはフィードバック</a:t>
            </a:r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B69295B-083B-47A7-9C67-1E7652C86E8B}"/>
              </a:ext>
            </a:extLst>
          </p:cNvPr>
          <p:cNvSpPr/>
          <p:nvPr/>
        </p:nvSpPr>
        <p:spPr>
          <a:xfrm>
            <a:off x="7131408" y="305208"/>
            <a:ext cx="4437776" cy="603168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B6E08C4-830D-4416-AB56-EC9FDC85E477}"/>
              </a:ext>
            </a:extLst>
          </p:cNvPr>
          <p:cNvSpPr/>
          <p:nvPr/>
        </p:nvSpPr>
        <p:spPr>
          <a:xfrm>
            <a:off x="7310373" y="919004"/>
            <a:ext cx="4079846" cy="108707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1349DB9-E80C-4F5A-9F91-1BC5BB55062A}"/>
              </a:ext>
            </a:extLst>
          </p:cNvPr>
          <p:cNvSpPr/>
          <p:nvPr/>
        </p:nvSpPr>
        <p:spPr>
          <a:xfrm>
            <a:off x="7310373" y="2233976"/>
            <a:ext cx="4079846" cy="108707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5B82FB0-5356-41AE-962C-0BCB5334DD43}"/>
              </a:ext>
            </a:extLst>
          </p:cNvPr>
          <p:cNvSpPr/>
          <p:nvPr/>
        </p:nvSpPr>
        <p:spPr>
          <a:xfrm>
            <a:off x="7310373" y="3548948"/>
            <a:ext cx="4079846" cy="108707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0570F37-0E0F-4130-BA02-44A6339925B2}"/>
              </a:ext>
            </a:extLst>
          </p:cNvPr>
          <p:cNvSpPr/>
          <p:nvPr/>
        </p:nvSpPr>
        <p:spPr>
          <a:xfrm>
            <a:off x="7310373" y="4863920"/>
            <a:ext cx="4079846" cy="108707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21347A2-2CB1-4ED0-BEF1-1C5A7026AE62}"/>
              </a:ext>
            </a:extLst>
          </p:cNvPr>
          <p:cNvSpPr txBox="1"/>
          <p:nvPr/>
        </p:nvSpPr>
        <p:spPr>
          <a:xfrm>
            <a:off x="8642410" y="1231708"/>
            <a:ext cx="141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学習目標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7CB526-8842-4D49-AA3B-0B01A1C2073C}"/>
              </a:ext>
            </a:extLst>
          </p:cNvPr>
          <p:cNvSpPr txBox="1"/>
          <p:nvPr/>
        </p:nvSpPr>
        <p:spPr>
          <a:xfrm>
            <a:off x="8180745" y="2546680"/>
            <a:ext cx="2339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学習実績と成果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54F669D-2598-4347-BB29-BC7D22DBEBCA}"/>
              </a:ext>
            </a:extLst>
          </p:cNvPr>
          <p:cNvSpPr txBox="1"/>
          <p:nvPr/>
        </p:nvSpPr>
        <p:spPr>
          <a:xfrm>
            <a:off x="8121434" y="3861652"/>
            <a:ext cx="2457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気付き</a:t>
            </a:r>
            <a:r>
              <a:rPr kumimoji="1" lang="en-US" altLang="ja-JP" sz="2400" dirty="0"/>
              <a:t>/</a:t>
            </a:r>
            <a:r>
              <a:rPr kumimoji="1" lang="ja-JP" altLang="en-US" sz="2400" dirty="0"/>
              <a:t>振り返り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69BF2F8-4062-4A33-A38D-EB548D3898CF}"/>
              </a:ext>
            </a:extLst>
          </p:cNvPr>
          <p:cNvSpPr txBox="1"/>
          <p:nvPr/>
        </p:nvSpPr>
        <p:spPr>
          <a:xfrm>
            <a:off x="7565192" y="5176624"/>
            <a:ext cx="357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わからなかった用語など</a:t>
            </a: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1C7B6992-2FE7-4625-910F-91AAC91871B3}"/>
              </a:ext>
            </a:extLst>
          </p:cNvPr>
          <p:cNvSpPr txBox="1">
            <a:spLocks/>
          </p:cNvSpPr>
          <p:nvPr/>
        </p:nvSpPr>
        <p:spPr bwMode="auto">
          <a:xfrm>
            <a:off x="560085" y="3644900"/>
            <a:ext cx="6495469" cy="204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ja-JP" altLang="en-US" sz="2400" dirty="0"/>
              <a:t>フィードバックの目的</a:t>
            </a:r>
            <a:endParaRPr lang="en-US" altLang="ja-JP" sz="2400" dirty="0"/>
          </a:p>
          <a:p>
            <a:pPr marL="0" indent="0">
              <a:buFontTx/>
              <a:buNone/>
            </a:pPr>
            <a:r>
              <a:rPr lang="ja-JP" altLang="en-US" dirty="0"/>
              <a:t>フィードバックを読んだ学生が、新たな気付きを得て、より広い視野で演習に取り組むことができるように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F9B04E-9C0E-466D-B76C-531430ABD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BAE0-ABB7-404D-92C5-49E585E1890D}" type="slidenum">
              <a:rPr kumimoji="1" lang="ja-JP" altLang="en-US" smtClean="0"/>
              <a:pPr/>
              <a:t>7</a:t>
            </a:fld>
            <a:r>
              <a:rPr kumimoji="1" lang="en-US" altLang="ja-JP" sz="2000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5921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29736E1-D683-42C7-8B7A-ABDE7F196714}"/>
              </a:ext>
            </a:extLst>
          </p:cNvPr>
          <p:cNvSpPr/>
          <p:nvPr/>
        </p:nvSpPr>
        <p:spPr>
          <a:xfrm>
            <a:off x="792480" y="5063714"/>
            <a:ext cx="5948680" cy="435970"/>
          </a:xfrm>
          <a:prstGeom prst="rect">
            <a:avLst/>
          </a:prstGeom>
          <a:solidFill>
            <a:srgbClr val="FDC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77A2D84-0470-4E24-8BC2-5CCC5F430131}"/>
              </a:ext>
            </a:extLst>
          </p:cNvPr>
          <p:cNvSpPr/>
          <p:nvPr/>
        </p:nvSpPr>
        <p:spPr>
          <a:xfrm>
            <a:off x="792480" y="4571585"/>
            <a:ext cx="5303520" cy="468311"/>
          </a:xfrm>
          <a:prstGeom prst="rect">
            <a:avLst/>
          </a:prstGeom>
          <a:solidFill>
            <a:srgbClr val="FEC2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78625F0-BBB5-4501-A1A0-4C89E49DC264}"/>
              </a:ext>
            </a:extLst>
          </p:cNvPr>
          <p:cNvSpPr/>
          <p:nvPr/>
        </p:nvSpPr>
        <p:spPr>
          <a:xfrm>
            <a:off x="3596640" y="3365493"/>
            <a:ext cx="5598160" cy="468311"/>
          </a:xfrm>
          <a:prstGeom prst="rect">
            <a:avLst/>
          </a:prstGeom>
          <a:solidFill>
            <a:srgbClr val="C3F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4D46FD6-B526-485A-927A-486F4A147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授業前アンケート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E08E61-9544-4593-B555-228CBE31E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81077"/>
            <a:ext cx="10972800" cy="614044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ティール組織マップを基に作成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3A7E626-1722-43F4-910E-5A48F01583A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1" r="17365" b="2870"/>
          <a:stretch/>
        </p:blipFill>
        <p:spPr bwMode="auto">
          <a:xfrm>
            <a:off x="9314498" y="110651"/>
            <a:ext cx="2757804" cy="29630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017F744-B295-4005-ADE8-93AD0A6C65EE}"/>
              </a:ext>
            </a:extLst>
          </p:cNvPr>
          <p:cNvSpPr/>
          <p:nvPr/>
        </p:nvSpPr>
        <p:spPr>
          <a:xfrm>
            <a:off x="792480" y="2858923"/>
            <a:ext cx="5232400" cy="468311"/>
          </a:xfrm>
          <a:prstGeom prst="rect">
            <a:avLst/>
          </a:prstGeom>
          <a:solidFill>
            <a:srgbClr val="C3F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F92FBCA-230E-4DCE-B21A-03C10FA49121}"/>
              </a:ext>
            </a:extLst>
          </p:cNvPr>
          <p:cNvSpPr/>
          <p:nvPr/>
        </p:nvSpPr>
        <p:spPr>
          <a:xfrm>
            <a:off x="792480" y="2352352"/>
            <a:ext cx="7132320" cy="468312"/>
          </a:xfrm>
          <a:prstGeom prst="rect">
            <a:avLst/>
          </a:prstGeom>
          <a:solidFill>
            <a:srgbClr val="FEC2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766E39D-FC29-4E7B-BD4F-D43C70B08F87}"/>
              </a:ext>
            </a:extLst>
          </p:cNvPr>
          <p:cNvSpPr txBox="1">
            <a:spLocks/>
          </p:cNvSpPr>
          <p:nvPr/>
        </p:nvSpPr>
        <p:spPr bwMode="auto">
          <a:xfrm>
            <a:off x="792480" y="2303521"/>
            <a:ext cx="9712960" cy="80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ja-JP" altLang="en-US" dirty="0"/>
              <a:t>話し合いに参加できていな</a:t>
            </a:r>
            <a:r>
              <a:rPr lang="en-US" altLang="ja-JP" dirty="0"/>
              <a:t>/</a:t>
            </a:r>
            <a:r>
              <a:rPr lang="ja-JP" altLang="en-US" dirty="0"/>
              <a:t>していない人がいた際、</a:t>
            </a:r>
            <a:endParaRPr lang="en-US" altLang="ja-JP" dirty="0"/>
          </a:p>
          <a:p>
            <a:pPr marL="0" indent="0">
              <a:buFontTx/>
              <a:buNone/>
            </a:pPr>
            <a:r>
              <a:rPr lang="ja-JP" altLang="en-US" dirty="0"/>
              <a:t>そのまま放置せずに話を振ったり</a:t>
            </a:r>
            <a:endParaRPr lang="en-US" altLang="ja-JP" dirty="0"/>
          </a:p>
          <a:p>
            <a:pPr marL="0" indent="0">
              <a:buFontTx/>
              <a:buNone/>
            </a:pPr>
            <a:r>
              <a:rPr lang="en-US" altLang="ja-JP" dirty="0"/>
              <a:t>			</a:t>
            </a:r>
            <a:r>
              <a:rPr lang="ja-JP" altLang="en-US" dirty="0"/>
              <a:t>参加を促したりしてみんなで話し合いをしたい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A11A3F2-4584-41CA-B337-C32200991DD8}"/>
              </a:ext>
            </a:extLst>
          </p:cNvPr>
          <p:cNvSpPr/>
          <p:nvPr/>
        </p:nvSpPr>
        <p:spPr>
          <a:xfrm>
            <a:off x="792480" y="4562842"/>
            <a:ext cx="7360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800" dirty="0"/>
              <a:t>ワークの中で分からないことがあれば、</a:t>
            </a:r>
            <a:endParaRPr lang="en-US" altLang="ja-JP" sz="2800" dirty="0"/>
          </a:p>
          <a:p>
            <a:pPr algn="l"/>
            <a:r>
              <a:rPr lang="ja-JP" altLang="en-US" sz="2800" dirty="0"/>
              <a:t>周りの人に聞くよりも自分で調べて解決したい</a:t>
            </a: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3CAC839F-5755-42E8-A304-D2E8E8F014FA}"/>
              </a:ext>
            </a:extLst>
          </p:cNvPr>
          <p:cNvSpPr txBox="1">
            <a:spLocks/>
          </p:cNvSpPr>
          <p:nvPr/>
        </p:nvSpPr>
        <p:spPr bwMode="auto">
          <a:xfrm>
            <a:off x="3408680" y="1849033"/>
            <a:ext cx="1412240" cy="61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rgbClr val="FD83BA"/>
                </a:solidFill>
              </a:rPr>
              <a:t>（状況）</a:t>
            </a:r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7D560EB8-905D-42D5-860D-F42820A52FDB}"/>
              </a:ext>
            </a:extLst>
          </p:cNvPr>
          <p:cNvSpPr txBox="1">
            <a:spLocks/>
          </p:cNvSpPr>
          <p:nvPr/>
        </p:nvSpPr>
        <p:spPr bwMode="auto">
          <a:xfrm>
            <a:off x="2626360" y="4068352"/>
            <a:ext cx="1412240" cy="61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rgbClr val="FD83BA"/>
                </a:solidFill>
              </a:rPr>
              <a:t>（状況）</a:t>
            </a: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50BF7C0E-003C-4161-B230-201FC19F195A}"/>
              </a:ext>
            </a:extLst>
          </p:cNvPr>
          <p:cNvSpPr txBox="1">
            <a:spLocks/>
          </p:cNvSpPr>
          <p:nvPr/>
        </p:nvSpPr>
        <p:spPr bwMode="auto">
          <a:xfrm>
            <a:off x="6096000" y="2840676"/>
            <a:ext cx="1757680" cy="61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（想定解）</a:t>
            </a: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6A9A62C2-C301-421F-9C7B-E3F106B7252A}"/>
              </a:ext>
            </a:extLst>
          </p:cNvPr>
          <p:cNvSpPr txBox="1">
            <a:spLocks/>
          </p:cNvSpPr>
          <p:nvPr/>
        </p:nvSpPr>
        <p:spPr bwMode="auto">
          <a:xfrm>
            <a:off x="2717800" y="5444651"/>
            <a:ext cx="1757680" cy="61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rgbClr val="FCAD9A"/>
                </a:solidFill>
              </a:rPr>
              <a:t>（想定解）</a:t>
            </a: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4327432C-9364-4AA0-971E-BAAD09B75670}"/>
              </a:ext>
            </a:extLst>
          </p:cNvPr>
          <p:cNvSpPr txBox="1">
            <a:spLocks/>
          </p:cNvSpPr>
          <p:nvPr/>
        </p:nvSpPr>
        <p:spPr bwMode="auto">
          <a:xfrm>
            <a:off x="342900" y="1821694"/>
            <a:ext cx="1757680" cy="61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パターン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ja-JP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E5740A11-13D0-4BE6-B594-878210DDB4EF}"/>
              </a:ext>
            </a:extLst>
          </p:cNvPr>
          <p:cNvSpPr txBox="1">
            <a:spLocks/>
          </p:cNvSpPr>
          <p:nvPr/>
        </p:nvSpPr>
        <p:spPr bwMode="auto">
          <a:xfrm>
            <a:off x="342900" y="4037337"/>
            <a:ext cx="1757680" cy="61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rgbClr val="FCAD9A"/>
                </a:solidFill>
              </a:rPr>
              <a:t>パターン２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8BF43A8-6696-4CC7-997D-AB1025ED5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BAE0-ABB7-404D-92C5-49E585E1890D}" type="slidenum">
              <a:rPr kumimoji="1" lang="ja-JP" altLang="en-US" smtClean="0"/>
              <a:pPr/>
              <a:t>8</a:t>
            </a:fld>
            <a:r>
              <a:rPr kumimoji="1" lang="en-US" altLang="ja-JP" sz="2000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0021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D46FD6-B526-485A-927A-486F4A147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授業前アンケート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E08E61-9544-4593-B555-228CBE31E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4720" y="5141096"/>
            <a:ext cx="5781040" cy="61404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9</a:t>
            </a:r>
            <a:r>
              <a:rPr kumimoji="1" lang="ja-JP" altLang="en-US" dirty="0"/>
              <a:t>項目の合計値（＝ティール適性度）</a:t>
            </a: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4327432C-9364-4AA0-971E-BAAD09B75670}"/>
              </a:ext>
            </a:extLst>
          </p:cNvPr>
          <p:cNvSpPr txBox="1">
            <a:spLocks/>
          </p:cNvSpPr>
          <p:nvPr/>
        </p:nvSpPr>
        <p:spPr bwMode="auto">
          <a:xfrm>
            <a:off x="609600" y="1323854"/>
            <a:ext cx="1757680" cy="61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パターン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ja-JP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E5740A11-13D0-4BE6-B594-878210DDB4EF}"/>
              </a:ext>
            </a:extLst>
          </p:cNvPr>
          <p:cNvSpPr txBox="1">
            <a:spLocks/>
          </p:cNvSpPr>
          <p:nvPr/>
        </p:nvSpPr>
        <p:spPr bwMode="auto">
          <a:xfrm>
            <a:off x="609600" y="3232475"/>
            <a:ext cx="1757680" cy="61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rgbClr val="FCAD9A"/>
                </a:solidFill>
              </a:rPr>
              <a:t>パターン２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24F4D7C-B10D-4B6E-BF31-ECB0364200D8}"/>
              </a:ext>
            </a:extLst>
          </p:cNvPr>
          <p:cNvSpPr/>
          <p:nvPr/>
        </p:nvSpPr>
        <p:spPr>
          <a:xfrm>
            <a:off x="2529840" y="132385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>
              <a:buNone/>
            </a:pPr>
            <a:r>
              <a:rPr lang="ja-JP" altLang="en-US" sz="2400" dirty="0"/>
              <a:t>そう思う→＋２</a:t>
            </a:r>
            <a:endParaRPr lang="en-US" altLang="ja-JP" sz="2400" dirty="0"/>
          </a:p>
          <a:p>
            <a:pPr marL="0" indent="0" algn="l">
              <a:buNone/>
            </a:pPr>
            <a:r>
              <a:rPr lang="ja-JP" altLang="en-US" sz="2400" dirty="0"/>
              <a:t>どちらかと言えばそう思う→＋１</a:t>
            </a:r>
            <a:endParaRPr lang="en-US" altLang="ja-JP" sz="2400" dirty="0"/>
          </a:p>
          <a:p>
            <a:pPr marL="0" indent="0" algn="l">
              <a:buNone/>
            </a:pPr>
            <a:r>
              <a:rPr lang="ja-JP" altLang="en-US" sz="2400" dirty="0"/>
              <a:t>どちらかと言えばそうそう思わない→ー１</a:t>
            </a:r>
            <a:endParaRPr lang="en-US" altLang="ja-JP" sz="2400" dirty="0"/>
          </a:p>
          <a:p>
            <a:pPr marL="0" indent="0" algn="l">
              <a:buNone/>
            </a:pPr>
            <a:r>
              <a:rPr lang="ja-JP" altLang="en-US" sz="2400" dirty="0"/>
              <a:t>そう思わない→ー２</a:t>
            </a:r>
            <a:endParaRPr lang="en-US" altLang="ja-JP" sz="24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23EED72-8CC0-4872-BBF3-2B661DFBB1A9}"/>
              </a:ext>
            </a:extLst>
          </p:cNvPr>
          <p:cNvSpPr/>
          <p:nvPr/>
        </p:nvSpPr>
        <p:spPr>
          <a:xfrm>
            <a:off x="2529840" y="323247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>
              <a:buNone/>
            </a:pPr>
            <a:r>
              <a:rPr lang="ja-JP" altLang="en-US" sz="2400" dirty="0"/>
              <a:t>そう思う→ー２</a:t>
            </a:r>
            <a:endParaRPr lang="en-US" altLang="ja-JP" sz="2400" dirty="0"/>
          </a:p>
          <a:p>
            <a:pPr marL="0" indent="0" algn="l">
              <a:buNone/>
            </a:pPr>
            <a:r>
              <a:rPr lang="ja-JP" altLang="en-US" sz="2400" dirty="0"/>
              <a:t>どちらかと言えばそう思う→ー１</a:t>
            </a:r>
            <a:endParaRPr lang="en-US" altLang="ja-JP" sz="2400" dirty="0"/>
          </a:p>
          <a:p>
            <a:pPr marL="0" indent="0" algn="l">
              <a:buNone/>
            </a:pPr>
            <a:r>
              <a:rPr lang="ja-JP" altLang="en-US" sz="2400" dirty="0"/>
              <a:t>どちらかと言えばそうそう思わない→＋１</a:t>
            </a:r>
            <a:endParaRPr lang="en-US" altLang="ja-JP" sz="2400" dirty="0"/>
          </a:p>
          <a:p>
            <a:pPr marL="0" indent="0" algn="l">
              <a:buNone/>
            </a:pPr>
            <a:r>
              <a:rPr lang="ja-JP" altLang="en-US" sz="2400" dirty="0"/>
              <a:t>そう思わない→＋２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416ED2-FAB6-423D-A7BA-5CB7468FF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BAE0-ABB7-404D-92C5-49E585E1890D}" type="slidenum">
              <a:rPr kumimoji="1" lang="ja-JP" altLang="en-US" smtClean="0"/>
              <a:pPr/>
              <a:t>9</a:t>
            </a:fld>
            <a:r>
              <a:rPr kumimoji="1" lang="en-US" altLang="ja-JP" sz="2000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4100470"/>
      </p:ext>
    </p:extLst>
  </p:cSld>
  <p:clrMapOvr>
    <a:masterClrMapping/>
  </p:clrMapOvr>
</p:sld>
</file>

<file path=ppt/theme/theme1.xml><?xml version="1.0" encoding="utf-8"?>
<a:theme xmlns:a="http://schemas.openxmlformats.org/drawingml/2006/main" name="やなぎさん2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99FF">
            <a:alpha val="50000"/>
          </a:srgbClr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99FF">
            <a:alpha val="50000"/>
          </a:srgbClr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やなぎさん2" id="{8F2B48D5-5F9A-4C2D-8971-844E19118C8B}" vid="{45EDAE7A-DDDB-4163-994D-D86C491C25D2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やなぎさん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99FF">
            <a:alpha val="50000"/>
          </a:srgbClr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99FF">
            <a:alpha val="50000"/>
          </a:srgbClr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やなぎさん" id="{F80C2B71-1082-4D05-97A4-84CAE26E6B7D}" vid="{950D5FE0-43C9-4004-8B94-40C9779EE475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やなぎさん2</Template>
  <TotalTime>420</TotalTime>
  <Words>1111</Words>
  <Application>Microsoft Office PowerPoint</Application>
  <PresentationFormat>ワイド画面</PresentationFormat>
  <Paragraphs>211</Paragraphs>
  <Slides>15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15</vt:i4>
      </vt:variant>
    </vt:vector>
  </HeadingPairs>
  <TitlesOfParts>
    <vt:vector size="24" baseType="lpstr">
      <vt:lpstr>ＭＳ Ｐゴシック</vt:lpstr>
      <vt:lpstr>メイリオ</vt:lpstr>
      <vt:lpstr>游ゴシック</vt:lpstr>
      <vt:lpstr>游ゴシック Light</vt:lpstr>
      <vt:lpstr>Arial</vt:lpstr>
      <vt:lpstr>Calibri</vt:lpstr>
      <vt:lpstr>やなぎさん2</vt:lpstr>
      <vt:lpstr>デザインの設定</vt:lpstr>
      <vt:lpstr>やなぎさん</vt:lpstr>
      <vt:lpstr>要求仕様詳細化のグループ演習におけるティール型組織の成熟度の評価方式</vt:lpstr>
      <vt:lpstr>背景</vt:lpstr>
      <vt:lpstr>ティール型とオレンジ型の位置付け</vt:lpstr>
      <vt:lpstr>目的</vt:lpstr>
      <vt:lpstr>Webシステム設計演習</vt:lpstr>
      <vt:lpstr>実験の手順</vt:lpstr>
      <vt:lpstr>学習ジャーナルとフィードバック</vt:lpstr>
      <vt:lpstr>授業前アンケート</vt:lpstr>
      <vt:lpstr>授業前アンケート</vt:lpstr>
      <vt:lpstr>授業前アンケート</vt:lpstr>
      <vt:lpstr>授業後アンケート</vt:lpstr>
      <vt:lpstr>評価</vt:lpstr>
      <vt:lpstr>評価（授業後アンケート）</vt:lpstr>
      <vt:lpstr>評価（授業後アンケート）</vt:lpstr>
      <vt:lpstr>評価（授業後アンケート）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要求仕様詳細化のグループ演習におけるティール型組織の成熟度の評価方式</dc:title>
  <dc:creator>bi16020</dc:creator>
  <cp:lastModifiedBy>bi16020</cp:lastModifiedBy>
  <cp:revision>87</cp:revision>
  <dcterms:created xsi:type="dcterms:W3CDTF">2020-02-07T04:32:38Z</dcterms:created>
  <dcterms:modified xsi:type="dcterms:W3CDTF">2020-02-20T03:58:52Z</dcterms:modified>
</cp:coreProperties>
</file>