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99" r:id="rId3"/>
    <p:sldId id="291" r:id="rId4"/>
    <p:sldId id="310" r:id="rId5"/>
    <p:sldId id="268" r:id="rId6"/>
    <p:sldId id="289" r:id="rId7"/>
    <p:sldId id="266" r:id="rId8"/>
    <p:sldId id="272" r:id="rId9"/>
    <p:sldId id="267" r:id="rId10"/>
    <p:sldId id="301" r:id="rId11"/>
    <p:sldId id="309" r:id="rId12"/>
    <p:sldId id="273" r:id="rId13"/>
    <p:sldId id="274" r:id="rId14"/>
    <p:sldId id="302" r:id="rId15"/>
    <p:sldId id="293" r:id="rId16"/>
    <p:sldId id="294" r:id="rId17"/>
    <p:sldId id="298" r:id="rId18"/>
    <p:sldId id="300" r:id="rId19"/>
    <p:sldId id="292" r:id="rId20"/>
    <p:sldId id="279" r:id="rId21"/>
    <p:sldId id="277" r:id="rId22"/>
    <p:sldId id="308" r:id="rId23"/>
    <p:sldId id="284" r:id="rId24"/>
    <p:sldId id="285" r:id="rId25"/>
    <p:sldId id="258" r:id="rId26"/>
    <p:sldId id="307" r:id="rId27"/>
    <p:sldId id="287" r:id="rId28"/>
    <p:sldId id="305" r:id="rId29"/>
    <p:sldId id="296" r:id="rId30"/>
    <p:sldId id="306" r:id="rId31"/>
    <p:sldId id="297" r:id="rId32"/>
    <p:sldId id="303" r:id="rId33"/>
    <p:sldId id="280" r:id="rId34"/>
    <p:sldId id="259" r:id="rId35"/>
    <p:sldId id="281" r:id="rId36"/>
    <p:sldId id="290" r:id="rId37"/>
    <p:sldId id="30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B47C40"/>
    <a:srgbClr val="D3E028"/>
    <a:srgbClr val="FFCC66"/>
    <a:srgbClr val="FF6600"/>
    <a:srgbClr val="FF9966"/>
    <a:srgbClr val="FF9999"/>
    <a:srgbClr val="000000"/>
    <a:srgbClr val="FF9900"/>
    <a:srgbClr val="C38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>
        <p:scale>
          <a:sx n="62" d="100"/>
          <a:sy n="62" d="100"/>
        </p:scale>
        <p:origin x="446" y="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s16045\Documents\&#28271;&#28006;&#30740;&#31350;&#23460;\&#21330;&#30740;\&#21330;&#35542;&#22259;&#34920;\&#12452;&#12531;&#12479;&#12499;&#12517;&#12540;&#20869;&#23481;&#32080;&#26524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s16045\Documents\&#28271;&#28006;&#30740;&#31350;&#23460;\&#21330;&#30740;\&#21330;&#35542;&#22259;&#34920;\&#12452;&#12531;&#12479;&#12499;&#12517;&#12540;&#20869;&#23481;&#32080;&#2652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s16045\Documents\&#28271;&#28006;&#30740;&#31350;&#23460;\&#21330;&#30740;\&#21330;&#35542;&#22259;&#34920;\&#12452;&#12531;&#12479;&#12499;&#12517;&#12540;&#20869;&#23481;&#32080;&#2652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s16045\Documents\&#28271;&#28006;&#30740;&#31350;&#23460;\&#21330;&#30740;\&#21330;&#35542;&#22259;&#34920;\&#12452;&#12531;&#12479;&#12499;&#12517;&#12540;&#20869;&#23481;&#32080;&#26524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b="1" dirty="0">
                <a:latin typeface="+mn-ea"/>
                <a:ea typeface="+mn-ea"/>
              </a:rPr>
              <a:t>過去</a:t>
            </a:r>
            <a:r>
              <a:rPr lang="en-US" altLang="ja-JP" sz="2400" b="1" dirty="0">
                <a:latin typeface="+mn-ea"/>
                <a:ea typeface="+mn-ea"/>
              </a:rPr>
              <a:t>4</a:t>
            </a:r>
            <a:r>
              <a:rPr lang="ja-JP" altLang="en-US" sz="2400" b="1" dirty="0">
                <a:latin typeface="+mn-ea"/>
                <a:ea typeface="+mn-ea"/>
              </a:rPr>
              <a:t>年間における各イベントの運営コアメンバーの人数</a:t>
            </a:r>
          </a:p>
        </c:rich>
      </c:tx>
      <c:layout>
        <c:manualLayout>
          <c:xMode val="edge"/>
          <c:yMode val="edge"/>
          <c:x val="0.10294444444444446"/>
          <c:y val="2.43442857060705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Sheet1!$B$58:$D$58</c:f>
              <c:strCache>
                <c:ptCount val="3"/>
                <c:pt idx="0">
                  <c:v>浜松静大祭実行委員会</c:v>
                </c:pt>
                <c:pt idx="1">
                  <c:v>七夕パーティー</c:v>
                </c:pt>
                <c:pt idx="2">
                  <c:v>J-festa</c:v>
                </c:pt>
              </c:strCache>
            </c:strRef>
          </c:cat>
          <c:val>
            <c:numRef>
              <c:f>Sheet1!$B$59:$D$59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FA-4747-8A8F-1BF1DAFD8B86}"/>
            </c:ext>
          </c:extLst>
        </c:ser>
        <c:ser>
          <c:idx val="1"/>
          <c:order val="1"/>
          <c:tx>
            <c:strRef>
              <c:f>Sheet1!$A$60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Sheet1!$B$58:$D$58</c:f>
              <c:strCache>
                <c:ptCount val="3"/>
                <c:pt idx="0">
                  <c:v>浜松静大祭実行委員会</c:v>
                </c:pt>
                <c:pt idx="1">
                  <c:v>七夕パーティー</c:v>
                </c:pt>
                <c:pt idx="2">
                  <c:v>J-festa</c:v>
                </c:pt>
              </c:strCache>
            </c:strRef>
          </c:cat>
          <c:val>
            <c:numRef>
              <c:f>Sheet1!$B$60:$D$60</c:f>
              <c:numCache>
                <c:formatCode>General</c:formatCode>
                <c:ptCount val="3"/>
                <c:pt idx="0">
                  <c:v>8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FA-4747-8A8F-1BF1DAFD8B86}"/>
            </c:ext>
          </c:extLst>
        </c:ser>
        <c:ser>
          <c:idx val="2"/>
          <c:order val="2"/>
          <c:tx>
            <c:strRef>
              <c:f>Sheet1!$A$61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Sheet1!$B$58:$D$58</c:f>
              <c:strCache>
                <c:ptCount val="3"/>
                <c:pt idx="0">
                  <c:v>浜松静大祭実行委員会</c:v>
                </c:pt>
                <c:pt idx="1">
                  <c:v>七夕パーティー</c:v>
                </c:pt>
                <c:pt idx="2">
                  <c:v>J-festa</c:v>
                </c:pt>
              </c:strCache>
            </c:strRef>
          </c:cat>
          <c:val>
            <c:numRef>
              <c:f>Sheet1!$B$61:$D$61</c:f>
              <c:numCache>
                <c:formatCode>General</c:formatCode>
                <c:ptCount val="3"/>
                <c:pt idx="0">
                  <c:v>13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FA-4747-8A8F-1BF1DAFD8B86}"/>
            </c:ext>
          </c:extLst>
        </c:ser>
        <c:ser>
          <c:idx val="3"/>
          <c:order val="3"/>
          <c:tx>
            <c:strRef>
              <c:f>Sheet1!$A$62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Sheet1!$B$58:$D$58</c:f>
              <c:strCache>
                <c:ptCount val="3"/>
                <c:pt idx="0">
                  <c:v>浜松静大祭実行委員会</c:v>
                </c:pt>
                <c:pt idx="1">
                  <c:v>七夕パーティー</c:v>
                </c:pt>
                <c:pt idx="2">
                  <c:v>J-festa</c:v>
                </c:pt>
              </c:strCache>
            </c:strRef>
          </c:cat>
          <c:val>
            <c:numRef>
              <c:f>Sheet1!$B$62:$D$62</c:f>
              <c:numCache>
                <c:formatCode>General</c:formatCode>
                <c:ptCount val="3"/>
                <c:pt idx="0">
                  <c:v>12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FA-4747-8A8F-1BF1DAFD8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80047672"/>
        <c:axId val="480047016"/>
      </c:barChart>
      <c:lineChart>
        <c:grouping val="standard"/>
        <c:varyColors val="0"/>
        <c:ser>
          <c:idx val="4"/>
          <c:order val="4"/>
          <c:tx>
            <c:strRef>
              <c:f>Sheet1!$A$63</c:f>
              <c:strCache>
                <c:ptCount val="1"/>
                <c:pt idx="0">
                  <c:v>目標値</c:v>
                </c:pt>
              </c:strCache>
            </c:strRef>
          </c:tx>
          <c:spPr>
            <a:ln w="63500" cap="flat">
              <a:solidFill>
                <a:srgbClr val="FF0000"/>
              </a:solidFill>
              <a:miter lim="800000"/>
            </a:ln>
            <a:effectLst/>
          </c:spPr>
          <c:marker>
            <c:symbol val="none"/>
          </c:marker>
          <c:cat>
            <c:strRef>
              <c:f>Sheet1!$B$58:$D$58</c:f>
              <c:strCache>
                <c:ptCount val="3"/>
                <c:pt idx="0">
                  <c:v>浜松静大祭実行委員会</c:v>
                </c:pt>
                <c:pt idx="1">
                  <c:v>七夕パーティー</c:v>
                </c:pt>
                <c:pt idx="2">
                  <c:v>J-festa</c:v>
                </c:pt>
              </c:strCache>
            </c:strRef>
          </c:cat>
          <c:val>
            <c:numRef>
              <c:f>Sheet1!$B$63:$D$63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0FA-4747-8A8F-1BF1DAFD8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047672"/>
        <c:axId val="480047016"/>
      </c:lineChart>
      <c:catAx>
        <c:axId val="480047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80047016"/>
        <c:crosses val="autoZero"/>
        <c:auto val="1"/>
        <c:lblAlgn val="ctr"/>
        <c:lblOffset val="100"/>
        <c:noMultiLvlLbl val="0"/>
      </c:catAx>
      <c:valAx>
        <c:axId val="480047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80047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sz="3600" dirty="0"/>
              <a:t>参加したきっかけ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1.4797344697524585E-2"/>
          <c:y val="0.14566710411198602"/>
          <c:w val="0.59835028143024338"/>
          <c:h val="0.8237029746281714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609-4A3C-AABB-AE7028F528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609-4A3C-AABB-AE7028F528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609-4A3C-AABB-AE7028F528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609-4A3C-AABB-AE7028F528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609-4A3C-AABB-AE7028F528D8}"/>
              </c:ext>
            </c:extLst>
          </c:dPt>
          <c:dLbls>
            <c:dLbl>
              <c:idx val="0"/>
              <c:layout>
                <c:manualLayout>
                  <c:x val="-0.24517514216972877"/>
                  <c:y val="0.129716031601285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9E4AEB5-5EF0-441C-936F-88F6E47F5B2E}" type="CATEGORYNAME">
                      <a:rPr lang="ja-JP" altLang="en-US" sz="1600"/>
                      <a:pPr>
                        <a:defRPr sz="1200"/>
                      </a:pPr>
                      <a:t>[分類名]</a:t>
                    </a:fld>
                    <a:r>
                      <a:rPr lang="ja-JP" altLang="en-US" sz="1600" baseline="0" dirty="0"/>
                      <a:t>
</a:t>
                    </a:r>
                    <a:fld id="{BFEE87A2-6D0E-412F-8002-3282D9F31764}" type="PERCENTAGE">
                      <a:rPr lang="en-US" altLang="ja-JP" sz="1600" baseline="0"/>
                      <a:pPr>
                        <a:defRPr sz="1200"/>
                      </a:pPr>
                      <a:t>[パーセンテージ]</a:t>
                    </a:fld>
                    <a:endParaRPr lang="ja-JP" altLang="en-US" sz="1600" baseline="0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95559930008745"/>
                      <c:h val="0.19687498402038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609-4A3C-AABB-AE7028F528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A3EDBF7-D322-4648-B7D7-A1BC41440E80}" type="CATEGORYNAME">
                      <a:rPr lang="ja-JP" altLang="en-US" sz="1600"/>
                      <a:pPr/>
                      <a:t>[分類名]</a:t>
                    </a:fld>
                    <a:r>
                      <a:rPr lang="ja-JP" altLang="en-US" sz="1600" baseline="0" dirty="0"/>
                      <a:t>
</a:t>
                    </a:r>
                    <a:fld id="{2A251BCA-3549-4029-AC4E-C2518501B8C7}" type="PERCENTAGE">
                      <a:rPr lang="en-US" altLang="ja-JP" sz="1600" baseline="0"/>
                      <a:pPr/>
                      <a:t>[パーセンテージ]</a:t>
                    </a:fld>
                    <a:endParaRPr lang="ja-JP" altLang="en-US" sz="1600" baseline="0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609-4A3C-AABB-AE7028F528D8}"/>
                </c:ext>
              </c:extLst>
            </c:dLbl>
            <c:dLbl>
              <c:idx val="3"/>
              <c:layout>
                <c:manualLayout>
                  <c:x val="9.7549138147353387E-2"/>
                  <c:y val="0.15105631623528076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61705234563335"/>
                      <c:h val="0.118409274575024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609-4A3C-AABB-AE7028F528D8}"/>
                </c:ext>
              </c:extLst>
            </c:dLbl>
            <c:dLbl>
              <c:idx val="4"/>
              <c:layout>
                <c:manualLayout>
                  <c:x val="4.5608022046242917E-2"/>
                  <c:y val="0.1291131965701331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09-4A3C-AABB-AE7028F528D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イベント運営に関心があったから</c:v>
                </c:pt>
                <c:pt idx="1">
                  <c:v>目的・やりたいことがあったから</c:v>
                </c:pt>
                <c:pt idx="2">
                  <c:v>友達・知り合いに誘われたから</c:v>
                </c:pt>
                <c:pt idx="3">
                  <c:v>中学や高校でやっていたから</c:v>
                </c:pt>
                <c:pt idx="4">
                  <c:v>授業の一環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609-4A3C-AABB-AE7028F528D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852847874504957"/>
          <c:y val="0.25979979585885099"/>
          <c:w val="0.37609066863766877"/>
          <c:h val="0.3849221347331583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sz="3200" dirty="0"/>
              <a:t>満足したこと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2.0113517060367455E-2"/>
          <c:y val="0.12274406197533598"/>
          <c:w val="0.54851902887139103"/>
          <c:h val="0.8549149884520653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EF4-4D41-9818-95DF9D19E1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EF4-4D41-9818-95DF9D19E1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EF4-4D41-9818-95DF9D19E1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EF4-4D41-9818-95DF9D19E1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EF4-4D41-9818-95DF9D19E1A7}"/>
              </c:ext>
            </c:extLst>
          </c:dPt>
          <c:dLbls>
            <c:dLbl>
              <c:idx val="0"/>
              <c:layout>
                <c:manualLayout>
                  <c:x val="-0.23425459317585301"/>
                  <c:y val="0.11128015885867198"/>
                </c:manualLayout>
              </c:layout>
              <c:tx>
                <c:rich>
                  <a:bodyPr/>
                  <a:lstStyle/>
                  <a:p>
                    <a:fld id="{4CA8ED0F-5BFA-462A-A1A7-5ACECA036F41}" type="CATEGORYNAME">
                      <a:rPr lang="ja-JP" altLang="en-US" sz="1600"/>
                      <a:pPr/>
                      <a:t>[分類名]</a:t>
                    </a:fld>
                    <a:r>
                      <a:rPr lang="ja-JP" altLang="en-US" sz="1600" baseline="0" dirty="0"/>
                      <a:t>
</a:t>
                    </a:r>
                    <a:fld id="{A8592875-3C12-49E0-A3D6-115756D32AEA}" type="PERCENTAGE">
                      <a:rPr lang="en-US" altLang="ja-JP" sz="1600" baseline="0"/>
                      <a:pPr/>
                      <a:t>[パーセンテージ]</a:t>
                    </a:fld>
                    <a:endParaRPr lang="ja-JP" alt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66666666666667"/>
                      <c:h val="0.19564604515199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EF4-4D41-9818-95DF9D19E1A7}"/>
                </c:ext>
              </c:extLst>
            </c:dLbl>
            <c:dLbl>
              <c:idx val="1"/>
              <c:layout>
                <c:manualLayout>
                  <c:x val="-7.1613407699037623E-2"/>
                  <c:y val="-0.10345474999360815"/>
                </c:manualLayout>
              </c:layout>
              <c:tx>
                <c:rich>
                  <a:bodyPr/>
                  <a:lstStyle/>
                  <a:p>
                    <a:fld id="{4F48FEE2-52A7-412D-97A4-6CC58762CB26}" type="CATEGORYNAME">
                      <a:rPr lang="ja-JP" altLang="en-US" sz="1600"/>
                      <a:pPr/>
                      <a:t>[分類名]</a:t>
                    </a:fld>
                    <a:r>
                      <a:rPr lang="ja-JP" altLang="en-US" sz="1600" baseline="0" dirty="0"/>
                      <a:t>
</a:t>
                    </a:r>
                    <a:fld id="{AE738687-ACDB-475E-B502-986C53F9D805}" type="PERCENTAGE">
                      <a:rPr lang="en-US" altLang="ja-JP" sz="1600" baseline="0"/>
                      <a:pPr/>
                      <a:t>[パーセンテージ]</a:t>
                    </a:fld>
                    <a:endParaRPr lang="ja-JP" alt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38888888888891"/>
                      <c:h val="0.164690762504580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EF4-4D41-9818-95DF9D19E1A7}"/>
                </c:ext>
              </c:extLst>
            </c:dLbl>
            <c:dLbl>
              <c:idx val="2"/>
              <c:layout>
                <c:manualLayout>
                  <c:x val="-3.541666666666668E-2"/>
                  <c:y val="-5.4181034115411246E-2"/>
                </c:manualLayout>
              </c:layout>
              <c:tx>
                <c:rich>
                  <a:bodyPr/>
                  <a:lstStyle/>
                  <a:p>
                    <a:fld id="{CFF8FB5D-366F-481C-8935-8BEFE71AFC1B}" type="CATEGORYNAME">
                      <a:rPr lang="ja-JP" altLang="en-US" sz="1600"/>
                      <a:pPr/>
                      <a:t>[分類名]</a:t>
                    </a:fld>
                    <a:r>
                      <a:rPr lang="ja-JP" altLang="en-US" sz="1600" baseline="0" dirty="0"/>
                      <a:t>
</a:t>
                    </a:r>
                    <a:fld id="{B297C96A-AD06-429B-A13F-BD6E6B2F1755}" type="PERCENTAGE">
                      <a:rPr lang="en-US" altLang="ja-JP" sz="1600" baseline="0"/>
                      <a:pPr/>
                      <a:t>[パーセンテージ]</a:t>
                    </a:fld>
                    <a:endParaRPr lang="ja-JP" alt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94444444444443"/>
                      <c:h val="0.184465428637173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EF4-4D41-9818-95DF9D19E1A7}"/>
                </c:ext>
              </c:extLst>
            </c:dLbl>
            <c:dLbl>
              <c:idx val="3"/>
              <c:layout>
                <c:manualLayout>
                  <c:x val="4.8555407691068579E-2"/>
                  <c:y val="0.1703413414206464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13316590273404"/>
                      <c:h val="0.114161459276910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EF4-4D41-9818-95DF9D19E1A7}"/>
                </c:ext>
              </c:extLst>
            </c:dLbl>
            <c:dLbl>
              <c:idx val="4"/>
              <c:layout>
                <c:manualLayout>
                  <c:x val="5.6445818750274573E-2"/>
                  <c:y val="0.107770576045619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F4-4D41-9818-95DF9D19E1A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Sheet1!$A$10:$A$14</c:f>
              <c:strCache>
                <c:ptCount val="5"/>
                <c:pt idx="0">
                  <c:v>やりたいこと・目標を達成することができた</c:v>
                </c:pt>
                <c:pt idx="1">
                  <c:v>スキルが身についたこと</c:v>
                </c:pt>
                <c:pt idx="2">
                  <c:v>信頼できる仲間に出会えたこと</c:v>
                </c:pt>
                <c:pt idx="3">
                  <c:v>参加者からの評価を得られたこと</c:v>
                </c:pt>
                <c:pt idx="4">
                  <c:v>楽しく参加できた</c:v>
                </c:pt>
              </c:strCache>
            </c:strRef>
          </c:cat>
          <c:val>
            <c:numRef>
              <c:f>Sheet1!$B$10:$B$14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EF4-4D41-9818-95DF9D19E1A7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94342721568847"/>
          <c:y val="0.27634152498817616"/>
          <c:w val="0.4184492455384286"/>
          <c:h val="0.458971641402123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sz="2800" dirty="0"/>
              <a:t>不満に感じたこと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1.1389008762219264E-2"/>
          <c:y val="0.11277063283756197"/>
          <c:w val="0.57258959589297131"/>
          <c:h val="0.8098789734616506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59-4E40-A394-01A3596451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59-4E40-A394-01A3596451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959-4E40-A394-01A3596451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959-4E40-A394-01A35964512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959-4E40-A394-01A35964512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959-4E40-A394-01A359645123}"/>
              </c:ext>
            </c:extLst>
          </c:dPt>
          <c:dLbls>
            <c:dLbl>
              <c:idx val="0"/>
              <c:layout>
                <c:manualLayout>
                  <c:x val="-0.2429750391080297"/>
                  <c:y val="0.13176552930883637"/>
                </c:manualLayout>
              </c:layout>
              <c:tx>
                <c:rich>
                  <a:bodyPr/>
                  <a:lstStyle/>
                  <a:p>
                    <a:fld id="{B0F5E757-B4D1-4897-8C0C-4391B957CE6A}" type="CATEGORYNAME">
                      <a:rPr lang="ja-JP" altLang="en-US" sz="2000"/>
                      <a:pPr/>
                      <a:t>[分類名]</a:t>
                    </a:fld>
                    <a:r>
                      <a:rPr lang="ja-JP" altLang="en-US" sz="2000" baseline="0" dirty="0"/>
                      <a:t>
</a:t>
                    </a:r>
                    <a:fld id="{98FA6161-F852-404A-8E78-BCCC20B8C53C}" type="PERCENTAGE">
                      <a:rPr lang="en-US" altLang="ja-JP" sz="2000" baseline="0"/>
                      <a:pPr/>
                      <a:t>[パーセンテージ]</a:t>
                    </a:fld>
                    <a:endParaRPr lang="ja-JP" altLang="en-US" sz="2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58598890274218"/>
                      <c:h val="0.150620443277923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959-4E40-A394-01A359645123}"/>
                </c:ext>
              </c:extLst>
            </c:dLbl>
            <c:dLbl>
              <c:idx val="1"/>
              <c:layout>
                <c:manualLayout>
                  <c:x val="-0.14605971128608924"/>
                  <c:y val="-0.18539254111442102"/>
                </c:manualLayout>
              </c:layout>
              <c:tx>
                <c:rich>
                  <a:bodyPr/>
                  <a:lstStyle/>
                  <a:p>
                    <a:fld id="{6562FB0C-AA7B-4E7F-BAEF-69D879BB2B2F}" type="CATEGORYNAME">
                      <a:rPr lang="ja-JP" altLang="en-US" sz="2000"/>
                      <a:pPr/>
                      <a:t>[分類名]</a:t>
                    </a:fld>
                    <a:r>
                      <a:rPr lang="ja-JP" altLang="en-US" sz="2000" baseline="0" dirty="0"/>
                      <a:t>
</a:t>
                    </a:r>
                    <a:fld id="{77D67B8B-3EBB-4F98-9817-F9665B0BEB02}" type="PERCENTAGE">
                      <a:rPr lang="en-US" altLang="ja-JP" sz="2000" baseline="0"/>
                      <a:pPr/>
                      <a:t>[パーセンテージ]</a:t>
                    </a:fld>
                    <a:endParaRPr lang="ja-JP" altLang="en-US" sz="2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65354330708662"/>
                      <c:h val="0.17099477933434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959-4E40-A394-01A359645123}"/>
                </c:ext>
              </c:extLst>
            </c:dLbl>
            <c:dLbl>
              <c:idx val="2"/>
              <c:layout>
                <c:manualLayout>
                  <c:x val="-2.9475093643808407E-3"/>
                  <c:y val="-0.15357713619130936"/>
                </c:manualLayout>
              </c:layout>
              <c:tx>
                <c:rich>
                  <a:bodyPr/>
                  <a:lstStyle/>
                  <a:p>
                    <a:fld id="{F528EBB9-7553-4682-8EC0-97C3A9B32293}" type="CATEGORYNAME">
                      <a:rPr lang="ja-JP" altLang="en-US" sz="2000"/>
                      <a:pPr/>
                      <a:t>[分類名]</a:t>
                    </a:fld>
                    <a:r>
                      <a:rPr lang="ja-JP" altLang="en-US" sz="2000" baseline="0" dirty="0"/>
                      <a:t>
</a:t>
                    </a:r>
                    <a:fld id="{50EB4C4A-B43B-4184-83FE-A26ADCD6587C}" type="PERCENTAGE">
                      <a:rPr lang="en-US" altLang="ja-JP" sz="2000" baseline="0"/>
                      <a:pPr/>
                      <a:t>[パーセンテージ]</a:t>
                    </a:fld>
                    <a:endParaRPr lang="ja-JP" altLang="en-US" sz="2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87473616126263"/>
                      <c:h val="0.174694517351997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959-4E40-A394-01A359645123}"/>
                </c:ext>
              </c:extLst>
            </c:dLbl>
            <c:dLbl>
              <c:idx val="3"/>
              <c:layout>
                <c:manualLayout>
                  <c:x val="1.5031875080283055E-2"/>
                  <c:y val="0.147821084864391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43170687503389"/>
                      <c:h val="0.123981481481481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959-4E40-A394-01A359645123}"/>
                </c:ext>
              </c:extLst>
            </c:dLbl>
            <c:dLbl>
              <c:idx val="4"/>
              <c:layout>
                <c:manualLayout>
                  <c:x val="3.6556497520529252E-4"/>
                  <c:y val="0.1645923009623797"/>
                </c:manualLayout>
              </c:layout>
              <c:tx>
                <c:rich>
                  <a:bodyPr/>
                  <a:lstStyle/>
                  <a:p>
                    <a:fld id="{A631D4AF-AB26-4D0F-B4F4-DDFEF2094831}" type="CATEGORYNAME">
                      <a:rPr lang="ja-JP" altLang="en-US" sz="1200"/>
                      <a:pPr/>
                      <a:t>[分類名]</a:t>
                    </a:fld>
                    <a:r>
                      <a:rPr lang="ja-JP" altLang="en-US" baseline="0"/>
                      <a:t>
</a:t>
                    </a:r>
                    <a:fld id="{AB457C3E-7F37-4D2E-AE03-309E662FCFA8}" type="PERCENTAGE">
                      <a:rPr lang="en-US" altLang="ja-JP" baseline="0"/>
                      <a:pPr/>
                      <a:t>[パーセンテージ]</a:t>
                    </a:fld>
                    <a:endParaRPr lang="ja-JP" alt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42726318843172"/>
                      <c:h val="0.12061883931175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959-4E40-A394-01A359645123}"/>
                </c:ext>
              </c:extLst>
            </c:dLbl>
            <c:dLbl>
              <c:idx val="5"/>
              <c:layout>
                <c:manualLayout>
                  <c:x val="3.7809737966407173E-2"/>
                  <c:y val="6.2498396033829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02972519534425"/>
                      <c:h val="8.50925925925926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959-4E40-A394-01A35964512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Sheet1!$A$18:$A$23</c:f>
              <c:strCache>
                <c:ptCount val="6"/>
                <c:pt idx="0">
                  <c:v>多忙・拘束時間が長い</c:v>
                </c:pt>
                <c:pt idx="1">
                  <c:v>情報が不透明</c:v>
                </c:pt>
                <c:pt idx="2">
                  <c:v>人間関係のトラブル</c:v>
                </c:pt>
                <c:pt idx="3">
                  <c:v>うまく運営できなかった</c:v>
                </c:pt>
                <c:pt idx="4">
                  <c:v>やりたくない仕事をしなくいてはいけない</c:v>
                </c:pt>
                <c:pt idx="5">
                  <c:v>目的を達成できなかった</c:v>
                </c:pt>
              </c:strCache>
            </c:strRef>
          </c:cat>
          <c:val>
            <c:numRef>
              <c:f>Sheet1!$B$18:$B$23</c:f>
              <c:numCache>
                <c:formatCode>General</c:formatCode>
                <c:ptCount val="6"/>
                <c:pt idx="0">
                  <c:v>6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959-4E40-A394-01A35964512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038485765130788"/>
          <c:y val="0.4744722951297754"/>
          <c:w val="0.40860772090988634"/>
          <c:h val="0.4215099154272382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BF3C05-1A77-4E6D-A008-6221AE1E480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378DD342-5C32-49AF-BE32-2BE2E9A53949}">
      <dgm:prSet phldrT="[テキスト]" custT="1"/>
      <dgm:spPr>
        <a:solidFill>
          <a:srgbClr val="009999"/>
        </a:solidFill>
      </dgm:spPr>
      <dgm:t>
        <a:bodyPr/>
        <a:lstStyle/>
        <a:p>
          <a:r>
            <a:rPr kumimoji="1" lang="ja-JP" altLang="en-US" sz="3200" b="1" dirty="0"/>
            <a:t>ティール</a:t>
          </a:r>
          <a:endParaRPr kumimoji="1" lang="en-US" altLang="ja-JP" sz="3200" b="1" dirty="0"/>
        </a:p>
        <a:p>
          <a:r>
            <a:rPr kumimoji="1" lang="ja-JP" altLang="en-US" sz="3200" b="1" dirty="0"/>
            <a:t>組織論</a:t>
          </a:r>
        </a:p>
      </dgm:t>
    </dgm:pt>
    <dgm:pt modelId="{C7791F69-E865-4416-88C5-F4686257C728}" type="parTrans" cxnId="{427CB3B9-8C5B-4CAC-8038-18E38278BC2A}">
      <dgm:prSet/>
      <dgm:spPr/>
      <dgm:t>
        <a:bodyPr/>
        <a:lstStyle/>
        <a:p>
          <a:endParaRPr kumimoji="1" lang="ja-JP" altLang="en-US"/>
        </a:p>
      </dgm:t>
    </dgm:pt>
    <dgm:pt modelId="{AB10D93B-9619-42AA-BDB2-12343260C2E9}" type="sibTrans" cxnId="{427CB3B9-8C5B-4CAC-8038-18E38278BC2A}">
      <dgm:prSet/>
      <dgm:spPr>
        <a:ln w="57150">
          <a:solidFill>
            <a:srgbClr val="009999"/>
          </a:solidFill>
        </a:ln>
      </dgm:spPr>
      <dgm:t>
        <a:bodyPr/>
        <a:lstStyle/>
        <a:p>
          <a:endParaRPr kumimoji="1" lang="ja-JP" altLang="en-US"/>
        </a:p>
      </dgm:t>
    </dgm:pt>
    <dgm:pt modelId="{683017FC-B562-44B3-AB8E-269B677E3549}">
      <dgm:prSet phldrT="[テキスト]"/>
      <dgm:spPr>
        <a:solidFill>
          <a:srgbClr val="009999"/>
        </a:solidFill>
      </dgm:spPr>
      <dgm:t>
        <a:bodyPr/>
        <a:lstStyle/>
        <a:p>
          <a:r>
            <a:rPr kumimoji="1" lang="ja-JP" altLang="en-US" b="1" dirty="0"/>
            <a:t>導入者が</a:t>
          </a:r>
          <a:endParaRPr kumimoji="1" lang="en-US" altLang="ja-JP" b="1" dirty="0"/>
        </a:p>
        <a:p>
          <a:r>
            <a:rPr kumimoji="1" lang="ja-JP" altLang="en-US" b="1" dirty="0"/>
            <a:t>意識する点</a:t>
          </a:r>
        </a:p>
      </dgm:t>
    </dgm:pt>
    <dgm:pt modelId="{FCC222B2-1BB6-472A-B071-61D33E75DE8C}" type="parTrans" cxnId="{157AB9A6-563C-4586-9ED5-62AFDD365A66}">
      <dgm:prSet/>
      <dgm:spPr/>
      <dgm:t>
        <a:bodyPr/>
        <a:lstStyle/>
        <a:p>
          <a:endParaRPr kumimoji="1" lang="ja-JP" altLang="en-US"/>
        </a:p>
      </dgm:t>
    </dgm:pt>
    <dgm:pt modelId="{87DA90F4-A111-40D7-B9E3-FEE7CD5B553B}" type="sibTrans" cxnId="{157AB9A6-563C-4586-9ED5-62AFDD365A66}">
      <dgm:prSet/>
      <dgm:spPr>
        <a:ln w="57150">
          <a:solidFill>
            <a:srgbClr val="009999"/>
          </a:solidFill>
        </a:ln>
      </dgm:spPr>
      <dgm:t>
        <a:bodyPr/>
        <a:lstStyle/>
        <a:p>
          <a:endParaRPr kumimoji="1" lang="ja-JP" altLang="en-US"/>
        </a:p>
      </dgm:t>
    </dgm:pt>
    <dgm:pt modelId="{E3B745FF-A6DC-40F7-A059-08FCCED1F725}">
      <dgm:prSet phldrT="[テキスト]" custT="1"/>
      <dgm:spPr>
        <a:solidFill>
          <a:srgbClr val="009999"/>
        </a:solidFill>
      </dgm:spPr>
      <dgm:t>
        <a:bodyPr/>
        <a:lstStyle/>
        <a:p>
          <a:r>
            <a:rPr kumimoji="1" lang="ja-JP" altLang="en-US" sz="3200" b="1" dirty="0"/>
            <a:t>組織体系</a:t>
          </a:r>
        </a:p>
      </dgm:t>
    </dgm:pt>
    <dgm:pt modelId="{2CF51096-6717-4023-AF2C-C1FC655714F1}" type="parTrans" cxnId="{860FE9A6-6827-4590-B4E6-5721451379D6}">
      <dgm:prSet/>
      <dgm:spPr/>
      <dgm:t>
        <a:bodyPr/>
        <a:lstStyle/>
        <a:p>
          <a:endParaRPr kumimoji="1" lang="ja-JP" altLang="en-US"/>
        </a:p>
      </dgm:t>
    </dgm:pt>
    <dgm:pt modelId="{B04EDA76-6CA2-4D4E-924A-AFA0706C8262}" type="sibTrans" cxnId="{860FE9A6-6827-4590-B4E6-5721451379D6}">
      <dgm:prSet/>
      <dgm:spPr>
        <a:solidFill>
          <a:srgbClr val="009999"/>
        </a:solidFill>
        <a:ln w="57150">
          <a:solidFill>
            <a:srgbClr val="009999"/>
          </a:solidFill>
        </a:ln>
      </dgm:spPr>
      <dgm:t>
        <a:bodyPr/>
        <a:lstStyle/>
        <a:p>
          <a:endParaRPr kumimoji="1" lang="ja-JP" altLang="en-US"/>
        </a:p>
      </dgm:t>
    </dgm:pt>
    <dgm:pt modelId="{0CD594AC-3630-42C9-B333-D987AA1D0D67}" type="pres">
      <dgm:prSet presAssocID="{7BBF3C05-1A77-4E6D-A008-6221AE1E4801}" presName="cycle" presStyleCnt="0">
        <dgm:presLayoutVars>
          <dgm:dir/>
          <dgm:resizeHandles val="exact"/>
        </dgm:presLayoutVars>
      </dgm:prSet>
      <dgm:spPr/>
    </dgm:pt>
    <dgm:pt modelId="{536A88C2-960E-45F7-BC19-49C0A5DB1B79}" type="pres">
      <dgm:prSet presAssocID="{378DD342-5C32-49AF-BE32-2BE2E9A53949}" presName="node" presStyleLbl="node1" presStyleIdx="0" presStyleCnt="3" custRadScaleRad="89431" custRadScaleInc="0">
        <dgm:presLayoutVars>
          <dgm:bulletEnabled val="1"/>
        </dgm:presLayoutVars>
      </dgm:prSet>
      <dgm:spPr/>
    </dgm:pt>
    <dgm:pt modelId="{5F473F05-A2C7-4016-A206-36D3638F44CD}" type="pres">
      <dgm:prSet presAssocID="{378DD342-5C32-49AF-BE32-2BE2E9A53949}" presName="spNode" presStyleCnt="0"/>
      <dgm:spPr/>
    </dgm:pt>
    <dgm:pt modelId="{678E0ADC-022C-46B4-9782-B78CB6DD3BEF}" type="pres">
      <dgm:prSet presAssocID="{AB10D93B-9619-42AA-BDB2-12343260C2E9}" presName="sibTrans" presStyleLbl="sibTrans1D1" presStyleIdx="0" presStyleCnt="3"/>
      <dgm:spPr/>
    </dgm:pt>
    <dgm:pt modelId="{0572D97A-606D-460C-8CE8-D32C97AA44C9}" type="pres">
      <dgm:prSet presAssocID="{683017FC-B562-44B3-AB8E-269B677E3549}" presName="node" presStyleLbl="node1" presStyleIdx="1" presStyleCnt="3" custRadScaleRad="110041" custRadScaleInc="-22505">
        <dgm:presLayoutVars>
          <dgm:bulletEnabled val="1"/>
        </dgm:presLayoutVars>
      </dgm:prSet>
      <dgm:spPr/>
    </dgm:pt>
    <dgm:pt modelId="{14A945E0-5CE6-47E8-961D-3384D3CFC54B}" type="pres">
      <dgm:prSet presAssocID="{683017FC-B562-44B3-AB8E-269B677E3549}" presName="spNode" presStyleCnt="0"/>
      <dgm:spPr/>
    </dgm:pt>
    <dgm:pt modelId="{4BC664AF-210E-4FD9-A64B-D5B4BA16D24A}" type="pres">
      <dgm:prSet presAssocID="{87DA90F4-A111-40D7-B9E3-FEE7CD5B553B}" presName="sibTrans" presStyleLbl="sibTrans1D1" presStyleIdx="1" presStyleCnt="3"/>
      <dgm:spPr/>
    </dgm:pt>
    <dgm:pt modelId="{0221A453-FF18-4F37-88D5-CA212B73B76C}" type="pres">
      <dgm:prSet presAssocID="{E3B745FF-A6DC-40F7-A059-08FCCED1F725}" presName="node" presStyleLbl="node1" presStyleIdx="2" presStyleCnt="3" custRadScaleRad="105898" custRadScaleInc="20349">
        <dgm:presLayoutVars>
          <dgm:bulletEnabled val="1"/>
        </dgm:presLayoutVars>
      </dgm:prSet>
      <dgm:spPr/>
    </dgm:pt>
    <dgm:pt modelId="{B2DC1DA2-E638-4A4C-9356-4D72894776A6}" type="pres">
      <dgm:prSet presAssocID="{E3B745FF-A6DC-40F7-A059-08FCCED1F725}" presName="spNode" presStyleCnt="0"/>
      <dgm:spPr/>
    </dgm:pt>
    <dgm:pt modelId="{12EE95A8-09B0-469F-BFEC-82581DBB3668}" type="pres">
      <dgm:prSet presAssocID="{B04EDA76-6CA2-4D4E-924A-AFA0706C8262}" presName="sibTrans" presStyleLbl="sibTrans1D1" presStyleIdx="2" presStyleCnt="3"/>
      <dgm:spPr/>
    </dgm:pt>
  </dgm:ptLst>
  <dgm:cxnLst>
    <dgm:cxn modelId="{0E62785D-8C1A-4755-AE5D-01B06856C9DF}" type="presOf" srcId="{E3B745FF-A6DC-40F7-A059-08FCCED1F725}" destId="{0221A453-FF18-4F37-88D5-CA212B73B76C}" srcOrd="0" destOrd="0" presId="urn:microsoft.com/office/officeart/2005/8/layout/cycle6"/>
    <dgm:cxn modelId="{02912878-0FA3-4EA4-A804-0C98E44D4078}" type="presOf" srcId="{7BBF3C05-1A77-4E6D-A008-6221AE1E4801}" destId="{0CD594AC-3630-42C9-B333-D987AA1D0D67}" srcOrd="0" destOrd="0" presId="urn:microsoft.com/office/officeart/2005/8/layout/cycle6"/>
    <dgm:cxn modelId="{9B78417F-46B2-4530-845D-97DBEF688085}" type="presOf" srcId="{87DA90F4-A111-40D7-B9E3-FEE7CD5B553B}" destId="{4BC664AF-210E-4FD9-A64B-D5B4BA16D24A}" srcOrd="0" destOrd="0" presId="urn:microsoft.com/office/officeart/2005/8/layout/cycle6"/>
    <dgm:cxn modelId="{C7DC6A7F-78A8-455E-8108-4697F3BAF4BF}" type="presOf" srcId="{683017FC-B562-44B3-AB8E-269B677E3549}" destId="{0572D97A-606D-460C-8CE8-D32C97AA44C9}" srcOrd="0" destOrd="0" presId="urn:microsoft.com/office/officeart/2005/8/layout/cycle6"/>
    <dgm:cxn modelId="{C50B309B-6DB6-42DB-B802-F315D41EE48B}" type="presOf" srcId="{378DD342-5C32-49AF-BE32-2BE2E9A53949}" destId="{536A88C2-960E-45F7-BC19-49C0A5DB1B79}" srcOrd="0" destOrd="0" presId="urn:microsoft.com/office/officeart/2005/8/layout/cycle6"/>
    <dgm:cxn modelId="{157AB9A6-563C-4586-9ED5-62AFDD365A66}" srcId="{7BBF3C05-1A77-4E6D-A008-6221AE1E4801}" destId="{683017FC-B562-44B3-AB8E-269B677E3549}" srcOrd="1" destOrd="0" parTransId="{FCC222B2-1BB6-472A-B071-61D33E75DE8C}" sibTransId="{87DA90F4-A111-40D7-B9E3-FEE7CD5B553B}"/>
    <dgm:cxn modelId="{860FE9A6-6827-4590-B4E6-5721451379D6}" srcId="{7BBF3C05-1A77-4E6D-A008-6221AE1E4801}" destId="{E3B745FF-A6DC-40F7-A059-08FCCED1F725}" srcOrd="2" destOrd="0" parTransId="{2CF51096-6717-4023-AF2C-C1FC655714F1}" sibTransId="{B04EDA76-6CA2-4D4E-924A-AFA0706C8262}"/>
    <dgm:cxn modelId="{43DE8EB5-FD01-471E-BF18-89394F7CB46C}" type="presOf" srcId="{AB10D93B-9619-42AA-BDB2-12343260C2E9}" destId="{678E0ADC-022C-46B4-9782-B78CB6DD3BEF}" srcOrd="0" destOrd="0" presId="urn:microsoft.com/office/officeart/2005/8/layout/cycle6"/>
    <dgm:cxn modelId="{427CB3B9-8C5B-4CAC-8038-18E38278BC2A}" srcId="{7BBF3C05-1A77-4E6D-A008-6221AE1E4801}" destId="{378DD342-5C32-49AF-BE32-2BE2E9A53949}" srcOrd="0" destOrd="0" parTransId="{C7791F69-E865-4416-88C5-F4686257C728}" sibTransId="{AB10D93B-9619-42AA-BDB2-12343260C2E9}"/>
    <dgm:cxn modelId="{6A9D9CED-55FF-4492-8220-688194820BA3}" type="presOf" srcId="{B04EDA76-6CA2-4D4E-924A-AFA0706C8262}" destId="{12EE95A8-09B0-469F-BFEC-82581DBB3668}" srcOrd="0" destOrd="0" presId="urn:microsoft.com/office/officeart/2005/8/layout/cycle6"/>
    <dgm:cxn modelId="{7B3C75CB-CF08-4A54-A58A-BCAC39B631C2}" type="presParOf" srcId="{0CD594AC-3630-42C9-B333-D987AA1D0D67}" destId="{536A88C2-960E-45F7-BC19-49C0A5DB1B79}" srcOrd="0" destOrd="0" presId="urn:microsoft.com/office/officeart/2005/8/layout/cycle6"/>
    <dgm:cxn modelId="{B5E9A783-D206-4422-95DD-2ACB1E86F4DE}" type="presParOf" srcId="{0CD594AC-3630-42C9-B333-D987AA1D0D67}" destId="{5F473F05-A2C7-4016-A206-36D3638F44CD}" srcOrd="1" destOrd="0" presId="urn:microsoft.com/office/officeart/2005/8/layout/cycle6"/>
    <dgm:cxn modelId="{82E731CE-526C-4AF0-B7F6-6868BE06F627}" type="presParOf" srcId="{0CD594AC-3630-42C9-B333-D987AA1D0D67}" destId="{678E0ADC-022C-46B4-9782-B78CB6DD3BEF}" srcOrd="2" destOrd="0" presId="urn:microsoft.com/office/officeart/2005/8/layout/cycle6"/>
    <dgm:cxn modelId="{1054E391-90E3-4B15-8000-DABB17B6698E}" type="presParOf" srcId="{0CD594AC-3630-42C9-B333-D987AA1D0D67}" destId="{0572D97A-606D-460C-8CE8-D32C97AA44C9}" srcOrd="3" destOrd="0" presId="urn:microsoft.com/office/officeart/2005/8/layout/cycle6"/>
    <dgm:cxn modelId="{13F2FAFE-1A44-4107-A481-79D051A9C578}" type="presParOf" srcId="{0CD594AC-3630-42C9-B333-D987AA1D0D67}" destId="{14A945E0-5CE6-47E8-961D-3384D3CFC54B}" srcOrd="4" destOrd="0" presId="urn:microsoft.com/office/officeart/2005/8/layout/cycle6"/>
    <dgm:cxn modelId="{DD01CECF-AF37-408D-BE05-8F022F4185E0}" type="presParOf" srcId="{0CD594AC-3630-42C9-B333-D987AA1D0D67}" destId="{4BC664AF-210E-4FD9-A64B-D5B4BA16D24A}" srcOrd="5" destOrd="0" presId="urn:microsoft.com/office/officeart/2005/8/layout/cycle6"/>
    <dgm:cxn modelId="{F0605C09-48CB-46B8-9056-3663296B6CA8}" type="presParOf" srcId="{0CD594AC-3630-42C9-B333-D987AA1D0D67}" destId="{0221A453-FF18-4F37-88D5-CA212B73B76C}" srcOrd="6" destOrd="0" presId="urn:microsoft.com/office/officeart/2005/8/layout/cycle6"/>
    <dgm:cxn modelId="{863B5469-B83E-4AEE-8944-F0336328D495}" type="presParOf" srcId="{0CD594AC-3630-42C9-B333-D987AA1D0D67}" destId="{B2DC1DA2-E638-4A4C-9356-4D72894776A6}" srcOrd="7" destOrd="0" presId="urn:microsoft.com/office/officeart/2005/8/layout/cycle6"/>
    <dgm:cxn modelId="{7AE9FF64-DE82-4865-A755-D485C5B9D1C7}" type="presParOf" srcId="{0CD594AC-3630-42C9-B333-D987AA1D0D67}" destId="{12EE95A8-09B0-469F-BFEC-82581DBB3668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A88C2-960E-45F7-BC19-49C0A5DB1B79}">
      <dsp:nvSpPr>
        <dsp:cNvPr id="0" name=""/>
        <dsp:cNvSpPr/>
      </dsp:nvSpPr>
      <dsp:spPr>
        <a:xfrm>
          <a:off x="2643609" y="236484"/>
          <a:ext cx="2559320" cy="1663558"/>
        </a:xfrm>
        <a:prstGeom prst="roundRect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b="1" kern="1200" dirty="0"/>
            <a:t>ティール</a:t>
          </a:r>
          <a:endParaRPr kumimoji="1" lang="en-US" altLang="ja-JP" sz="3200" b="1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b="1" kern="1200" dirty="0"/>
            <a:t>組織論</a:t>
          </a:r>
        </a:p>
      </dsp:txBody>
      <dsp:txXfrm>
        <a:off x="2724817" y="317692"/>
        <a:ext cx="2396904" cy="1501142"/>
      </dsp:txXfrm>
    </dsp:sp>
    <dsp:sp modelId="{678E0ADC-022C-46B4-9782-B78CB6DD3BEF}">
      <dsp:nvSpPr>
        <dsp:cNvPr id="0" name=""/>
        <dsp:cNvSpPr/>
      </dsp:nvSpPr>
      <dsp:spPr>
        <a:xfrm>
          <a:off x="1962652" y="1287888"/>
          <a:ext cx="4442965" cy="4442965"/>
        </a:xfrm>
        <a:custGeom>
          <a:avLst/>
          <a:gdLst/>
          <a:ahLst/>
          <a:cxnLst/>
          <a:rect l="0" t="0" r="0" b="0"/>
          <a:pathLst>
            <a:path>
              <a:moveTo>
                <a:pt x="3257564" y="256407"/>
              </a:moveTo>
              <a:arcTo wR="2221482" hR="2221482" stAng="17868022" swAng="3063313"/>
            </a:path>
          </a:pathLst>
        </a:custGeom>
        <a:noFill/>
        <a:ln w="57150" cap="flat" cmpd="sng" algn="ctr">
          <a:solidFill>
            <a:srgbClr val="00999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2D97A-606D-460C-8CE8-D32C97AA44C9}">
      <dsp:nvSpPr>
        <dsp:cNvPr id="0" name=""/>
        <dsp:cNvSpPr/>
      </dsp:nvSpPr>
      <dsp:spPr>
        <a:xfrm>
          <a:off x="4925816" y="3099143"/>
          <a:ext cx="2559320" cy="1663558"/>
        </a:xfrm>
        <a:prstGeom prst="roundRect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700" b="1" kern="1200" dirty="0"/>
            <a:t>導入者が</a:t>
          </a:r>
          <a:endParaRPr kumimoji="1" lang="en-US" altLang="ja-JP" sz="2700" b="1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700" b="1" kern="1200" dirty="0"/>
            <a:t>意識する点</a:t>
          </a:r>
        </a:p>
      </dsp:txBody>
      <dsp:txXfrm>
        <a:off x="5007024" y="3180351"/>
        <a:ext cx="2396904" cy="1501142"/>
      </dsp:txXfrm>
    </dsp:sp>
    <dsp:sp modelId="{4BC664AF-210E-4FD9-A64B-D5B4BA16D24A}">
      <dsp:nvSpPr>
        <dsp:cNvPr id="0" name=""/>
        <dsp:cNvSpPr/>
      </dsp:nvSpPr>
      <dsp:spPr>
        <a:xfrm>
          <a:off x="1767346" y="1091862"/>
          <a:ext cx="4442965" cy="4442965"/>
        </a:xfrm>
        <a:custGeom>
          <a:avLst/>
          <a:gdLst/>
          <a:ahLst/>
          <a:cxnLst/>
          <a:rect l="0" t="0" r="0" b="0"/>
          <a:pathLst>
            <a:path>
              <a:moveTo>
                <a:pt x="3882874" y="3696190"/>
              </a:moveTo>
              <a:arcTo wR="2221482" hR="2221482" stAng="2495601" swAng="5808837"/>
            </a:path>
          </a:pathLst>
        </a:custGeom>
        <a:noFill/>
        <a:ln w="57150" cap="flat" cmpd="sng" algn="ctr">
          <a:solidFill>
            <a:srgbClr val="00999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1A453-FF18-4F37-88D5-CA212B73B76C}">
      <dsp:nvSpPr>
        <dsp:cNvPr id="0" name=""/>
        <dsp:cNvSpPr/>
      </dsp:nvSpPr>
      <dsp:spPr>
        <a:xfrm>
          <a:off x="460263" y="3099125"/>
          <a:ext cx="2559320" cy="1663558"/>
        </a:xfrm>
        <a:prstGeom prst="roundRect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b="1" kern="1200" dirty="0"/>
            <a:t>組織体系</a:t>
          </a:r>
        </a:p>
      </dsp:txBody>
      <dsp:txXfrm>
        <a:off x="541471" y="3180333"/>
        <a:ext cx="2396904" cy="1501142"/>
      </dsp:txXfrm>
    </dsp:sp>
    <dsp:sp modelId="{12EE95A8-09B0-469F-BFEC-82581DBB3668}">
      <dsp:nvSpPr>
        <dsp:cNvPr id="0" name=""/>
        <dsp:cNvSpPr/>
      </dsp:nvSpPr>
      <dsp:spPr>
        <a:xfrm>
          <a:off x="1542747" y="1231918"/>
          <a:ext cx="4442965" cy="4442965"/>
        </a:xfrm>
        <a:custGeom>
          <a:avLst/>
          <a:gdLst/>
          <a:ahLst/>
          <a:cxnLst/>
          <a:rect l="0" t="0" r="0" b="0"/>
          <a:pathLst>
            <a:path>
              <a:moveTo>
                <a:pt x="31535" y="1848499"/>
              </a:moveTo>
              <a:arcTo wR="2221482" hR="2221482" stAng="11379938" swAng="2973038"/>
            </a:path>
          </a:pathLst>
        </a:custGeom>
        <a:noFill/>
        <a:ln w="57150" cap="flat" cmpd="sng" algn="ctr">
          <a:solidFill>
            <a:srgbClr val="00999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0.82789</cdr:x>
      <cdr:y>0.25838</cdr:y>
    </cdr:from>
    <cdr:to>
      <cdr:x>0.93575</cdr:x>
      <cdr:y>0.33343</cdr:y>
    </cdr:to>
    <cdr:sp macro="" textlink="">
      <cdr:nvSpPr>
        <cdr:cNvPr id="2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8AF70728-EF69-4C61-88F3-AB81B63B7D3B}"/>
            </a:ext>
          </a:extLst>
        </cdr:cNvPr>
        <cdr:cNvSpPr txBox="1"/>
      </cdr:nvSpPr>
      <cdr:spPr>
        <a:xfrm xmlns:a="http://schemas.openxmlformats.org/drawingml/2006/main">
          <a:off x="7570184" y="1482743"/>
          <a:ext cx="986272" cy="430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2400" b="1" dirty="0"/>
            <a:t>目標値</a:t>
          </a:r>
          <a:endParaRPr lang="ja-JP" altLang="en-US" sz="11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931A-3C99-4B74-BC48-F4C6F70E636D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3587-3CA0-40E1-B335-B8C4B3376D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7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931A-3C99-4B74-BC48-F4C6F70E636D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3587-3CA0-40E1-B335-B8C4B3376D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02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931A-3C99-4B74-BC48-F4C6F70E636D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3587-3CA0-40E1-B335-B8C4B3376D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26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931A-3C99-4B74-BC48-F4C6F70E636D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3587-3CA0-40E1-B335-B8C4B3376D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51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931A-3C99-4B74-BC48-F4C6F70E636D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3587-3CA0-40E1-B335-B8C4B3376D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0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931A-3C99-4B74-BC48-F4C6F70E636D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3587-3CA0-40E1-B335-B8C4B3376D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51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931A-3C99-4B74-BC48-F4C6F70E636D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3587-3CA0-40E1-B335-B8C4B3376D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31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931A-3C99-4B74-BC48-F4C6F70E636D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3587-3CA0-40E1-B335-B8C4B3376D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1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931A-3C99-4B74-BC48-F4C6F70E636D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3587-3CA0-40E1-B335-B8C4B3376D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93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931A-3C99-4B74-BC48-F4C6F70E636D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3587-3CA0-40E1-B335-B8C4B3376D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95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931A-3C99-4B74-BC48-F4C6F70E636D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3587-3CA0-40E1-B335-B8C4B3376D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425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2931A-3C99-4B74-BC48-F4C6F70E636D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93587-3CA0-40E1-B335-B8C4B3376D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01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40CB9DF-84DC-453E-9528-35A9CB1E392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学生イベントにおけるメンバー個々の満足度と</a:t>
            </a:r>
            <a:endParaRPr lang="en-US" altLang="ja-JP" sz="2800" b="1" dirty="0"/>
          </a:p>
          <a:p>
            <a:pPr algn="ctr"/>
            <a:r>
              <a:rPr lang="ja-JP" altLang="en-US" sz="2800" b="1" dirty="0"/>
              <a:t>メンバー間の信頼関係を維持するための</a:t>
            </a:r>
            <a:endParaRPr lang="en-US" altLang="ja-JP" sz="2800" b="1" dirty="0"/>
          </a:p>
          <a:p>
            <a:pPr algn="ctr"/>
            <a:r>
              <a:rPr lang="ja-JP" altLang="en-US" sz="2800" b="1" dirty="0"/>
              <a:t>マネジメント方法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9281A6-BFA8-4F4F-8BF2-7C2159DBDD64}"/>
              </a:ext>
            </a:extLst>
          </p:cNvPr>
          <p:cNvSpPr txBox="1"/>
          <p:nvPr/>
        </p:nvSpPr>
        <p:spPr>
          <a:xfrm>
            <a:off x="5721179" y="5226908"/>
            <a:ext cx="2967479" cy="1146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b="1" dirty="0">
                <a:solidFill>
                  <a:schemeClr val="bg1"/>
                </a:solidFill>
              </a:rPr>
              <a:t>湯浦研究室</a:t>
            </a:r>
            <a:endParaRPr kumimoji="1" lang="en-US" altLang="ja-JP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400" b="1" dirty="0">
                <a:solidFill>
                  <a:schemeClr val="bg1"/>
                </a:solidFill>
              </a:rPr>
              <a:t>70610045</a:t>
            </a:r>
            <a:r>
              <a:rPr kumimoji="1" lang="ja-JP" altLang="en-US" sz="2400" b="1" dirty="0">
                <a:solidFill>
                  <a:schemeClr val="bg1"/>
                </a:solidFill>
              </a:rPr>
              <a:t>　鈴木峻耶</a:t>
            </a:r>
          </a:p>
        </p:txBody>
      </p:sp>
    </p:spTree>
    <p:extLst>
      <p:ext uri="{BB962C8B-B14F-4D97-AF65-F5344CB8AC3E}">
        <p14:creationId xmlns:p14="http://schemas.microsoft.com/office/powerpoint/2010/main" val="389267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174FE27-D635-4B7B-AAB6-008350507ECB}"/>
              </a:ext>
            </a:extLst>
          </p:cNvPr>
          <p:cNvSpPr/>
          <p:nvPr/>
        </p:nvSpPr>
        <p:spPr>
          <a:xfrm>
            <a:off x="0" y="875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/>
              <a:t>運営スタッフの問題点</a:t>
            </a:r>
          </a:p>
        </p:txBody>
      </p:sp>
      <p:pic>
        <p:nvPicPr>
          <p:cNvPr id="6" name="図 5" descr="黒い背景と白い文字&#10;&#10;自動的に生成された説明">
            <a:extLst>
              <a:ext uri="{FF2B5EF4-FFF2-40B4-BE49-F238E27FC236}">
                <a16:creationId xmlns:a16="http://schemas.microsoft.com/office/drawing/2014/main" id="{3EEB742B-FDB8-4FCB-ABDD-3007C4287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3" b="13153"/>
          <a:stretch/>
        </p:blipFill>
        <p:spPr>
          <a:xfrm>
            <a:off x="466381" y="2338622"/>
            <a:ext cx="1846321" cy="1643447"/>
          </a:xfrm>
          <a:prstGeom prst="rect">
            <a:avLst/>
          </a:prstGeom>
        </p:spPr>
      </p:pic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1D6954D0-30BD-4277-9C3E-1D07A07025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" b="16396"/>
          <a:stretch/>
        </p:blipFill>
        <p:spPr>
          <a:xfrm>
            <a:off x="3278901" y="1899367"/>
            <a:ext cx="2586198" cy="2203849"/>
          </a:xfrm>
          <a:prstGeom prst="rect">
            <a:avLst/>
          </a:prstGeom>
        </p:spPr>
      </p:pic>
      <p:sp>
        <p:nvSpPr>
          <p:cNvPr id="9" name="矢印: 右 8">
            <a:extLst>
              <a:ext uri="{FF2B5EF4-FFF2-40B4-BE49-F238E27FC236}">
                <a16:creationId xmlns:a16="http://schemas.microsoft.com/office/drawing/2014/main" id="{90808739-C727-4F35-96C6-A7D8B9AE707E}"/>
              </a:ext>
            </a:extLst>
          </p:cNvPr>
          <p:cNvSpPr/>
          <p:nvPr/>
        </p:nvSpPr>
        <p:spPr>
          <a:xfrm>
            <a:off x="2483470" y="2814696"/>
            <a:ext cx="1160099" cy="484632"/>
          </a:xfrm>
          <a:prstGeom prst="rightArrow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黒い背景と白い文字&#10;&#10;自動的に生成された説明">
            <a:extLst>
              <a:ext uri="{FF2B5EF4-FFF2-40B4-BE49-F238E27FC236}">
                <a16:creationId xmlns:a16="http://schemas.microsoft.com/office/drawing/2014/main" id="{D2516475-1392-4824-9336-EADF64B825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2" b="13153"/>
          <a:stretch/>
        </p:blipFill>
        <p:spPr>
          <a:xfrm>
            <a:off x="7137469" y="1483695"/>
            <a:ext cx="1091184" cy="967711"/>
          </a:xfrm>
          <a:prstGeom prst="rect">
            <a:avLst/>
          </a:prstGeom>
        </p:spPr>
      </p:pic>
      <p:pic>
        <p:nvPicPr>
          <p:cNvPr id="13" name="図 12" descr="黒い背景と白い文字&#10;&#10;自動的に生成された説明">
            <a:extLst>
              <a:ext uri="{FF2B5EF4-FFF2-40B4-BE49-F238E27FC236}">
                <a16:creationId xmlns:a16="http://schemas.microsoft.com/office/drawing/2014/main" id="{1DFDCB57-7530-4EDB-86B9-8AC2878293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3" b="12973"/>
          <a:stretch/>
        </p:blipFill>
        <p:spPr>
          <a:xfrm>
            <a:off x="6478839" y="3147163"/>
            <a:ext cx="978408" cy="872708"/>
          </a:xfrm>
          <a:prstGeom prst="rect">
            <a:avLst/>
          </a:prstGeom>
        </p:spPr>
      </p:pic>
      <p:pic>
        <p:nvPicPr>
          <p:cNvPr id="15" name="図 14" descr="黒い背景と白い文字&#10;&#10;自動的に生成された説明">
            <a:extLst>
              <a:ext uri="{FF2B5EF4-FFF2-40B4-BE49-F238E27FC236}">
                <a16:creationId xmlns:a16="http://schemas.microsoft.com/office/drawing/2014/main" id="{F35023CA-BC21-49DD-895D-A2EE6DC95E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8843"/>
          <a:stretch/>
        </p:blipFill>
        <p:spPr>
          <a:xfrm>
            <a:off x="7812009" y="2975341"/>
            <a:ext cx="1351539" cy="1136814"/>
          </a:xfrm>
          <a:prstGeom prst="rect">
            <a:avLst/>
          </a:prstGeom>
        </p:spPr>
      </p:pic>
      <p:sp>
        <p:nvSpPr>
          <p:cNvPr id="16" name="矢印: 右 15">
            <a:extLst>
              <a:ext uri="{FF2B5EF4-FFF2-40B4-BE49-F238E27FC236}">
                <a16:creationId xmlns:a16="http://schemas.microsoft.com/office/drawing/2014/main" id="{6AD30DDD-F1ED-4518-8BEB-FBA968AA77E7}"/>
              </a:ext>
            </a:extLst>
          </p:cNvPr>
          <p:cNvSpPr/>
          <p:nvPr/>
        </p:nvSpPr>
        <p:spPr>
          <a:xfrm rot="10800000">
            <a:off x="5481754" y="2814696"/>
            <a:ext cx="1160099" cy="484632"/>
          </a:xfrm>
          <a:prstGeom prst="rightArrow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乗算記号 16">
            <a:extLst>
              <a:ext uri="{FF2B5EF4-FFF2-40B4-BE49-F238E27FC236}">
                <a16:creationId xmlns:a16="http://schemas.microsoft.com/office/drawing/2014/main" id="{E951FE83-4912-46D9-A40A-CF72723B57B3}"/>
              </a:ext>
            </a:extLst>
          </p:cNvPr>
          <p:cNvSpPr/>
          <p:nvPr/>
        </p:nvSpPr>
        <p:spPr>
          <a:xfrm>
            <a:off x="2514091" y="2578183"/>
            <a:ext cx="914400" cy="914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: 塗りつぶしなし 17">
            <a:extLst>
              <a:ext uri="{FF2B5EF4-FFF2-40B4-BE49-F238E27FC236}">
                <a16:creationId xmlns:a16="http://schemas.microsoft.com/office/drawing/2014/main" id="{34E19699-4FFA-4B29-9FBB-DDD31F8D5F24}"/>
              </a:ext>
            </a:extLst>
          </p:cNvPr>
          <p:cNvSpPr/>
          <p:nvPr/>
        </p:nvSpPr>
        <p:spPr>
          <a:xfrm>
            <a:off x="5812658" y="2678841"/>
            <a:ext cx="749348" cy="74758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D3A2A9E-F564-4B4D-B564-94BF0E5E674C}"/>
              </a:ext>
            </a:extLst>
          </p:cNvPr>
          <p:cNvSpPr txBox="1"/>
          <p:nvPr/>
        </p:nvSpPr>
        <p:spPr>
          <a:xfrm>
            <a:off x="1290229" y="5067260"/>
            <a:ext cx="6340197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目的達成やコミュニティ形成などが満足度につながる</a:t>
            </a:r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F3F8A39C-8EFF-405D-B426-BEFD9A0539BE}"/>
              </a:ext>
            </a:extLst>
          </p:cNvPr>
          <p:cNvSpPr/>
          <p:nvPr/>
        </p:nvSpPr>
        <p:spPr>
          <a:xfrm rot="16200000">
            <a:off x="729960" y="5723291"/>
            <a:ext cx="484632" cy="635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64342C3-7FED-47BB-943A-B48276345C9F}"/>
              </a:ext>
            </a:extLst>
          </p:cNvPr>
          <p:cNvSpPr txBox="1"/>
          <p:nvPr/>
        </p:nvSpPr>
        <p:spPr>
          <a:xfrm>
            <a:off x="1426153" y="5804334"/>
            <a:ext cx="7571303" cy="46166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u="sng" dirty="0"/>
              <a:t>それらが満たされるような運営をするべきではないか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3B32A2F-FF6E-44F3-B1B3-A638EE67E686}"/>
              </a:ext>
            </a:extLst>
          </p:cNvPr>
          <p:cNvSpPr txBox="1"/>
          <p:nvPr/>
        </p:nvSpPr>
        <p:spPr>
          <a:xfrm>
            <a:off x="6478839" y="411271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自己実現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920C15F-82E6-45C3-844C-A5D55825E3EB}"/>
              </a:ext>
            </a:extLst>
          </p:cNvPr>
          <p:cNvSpPr txBox="1"/>
          <p:nvPr/>
        </p:nvSpPr>
        <p:spPr>
          <a:xfrm>
            <a:off x="8049196" y="418805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スキル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5897AA-F32F-4E4F-B105-D01291EA8756}"/>
              </a:ext>
            </a:extLst>
          </p:cNvPr>
          <p:cNvSpPr txBox="1"/>
          <p:nvPr/>
        </p:nvSpPr>
        <p:spPr>
          <a:xfrm>
            <a:off x="6959656" y="253010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コミュニティ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BC256F1-4167-4ECC-B465-D212802F1D1B}"/>
              </a:ext>
            </a:extLst>
          </p:cNvPr>
          <p:cNvSpPr txBox="1"/>
          <p:nvPr/>
        </p:nvSpPr>
        <p:spPr>
          <a:xfrm>
            <a:off x="624510" y="403195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金銭的報酬</a:t>
            </a:r>
          </a:p>
        </p:txBody>
      </p:sp>
    </p:spTree>
    <p:extLst>
      <p:ext uri="{BB962C8B-B14F-4D97-AF65-F5344CB8AC3E}">
        <p14:creationId xmlns:p14="http://schemas.microsoft.com/office/powerpoint/2010/main" val="1976133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FA4F5C0-CD21-45BF-8B74-52B17676F078}"/>
              </a:ext>
            </a:extLst>
          </p:cNvPr>
          <p:cNvSpPr/>
          <p:nvPr/>
        </p:nvSpPr>
        <p:spPr>
          <a:xfrm>
            <a:off x="0" y="-11482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組織の管理パラダイム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224E7B7-E7D9-491F-AC65-AEA189D3338E}"/>
              </a:ext>
            </a:extLst>
          </p:cNvPr>
          <p:cNvSpPr/>
          <p:nvPr/>
        </p:nvSpPr>
        <p:spPr>
          <a:xfrm>
            <a:off x="2273643" y="1608988"/>
            <a:ext cx="4596713" cy="1124465"/>
          </a:xfrm>
          <a:prstGeom prst="roundRect">
            <a:avLst/>
          </a:prstGeom>
          <a:solidFill>
            <a:srgbClr val="B47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アンバー組織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命令　トップダウン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53D1251-0094-48CF-B20C-BFEC84958D12}"/>
              </a:ext>
            </a:extLst>
          </p:cNvPr>
          <p:cNvSpPr/>
          <p:nvPr/>
        </p:nvSpPr>
        <p:spPr>
          <a:xfrm>
            <a:off x="2273643" y="3263489"/>
            <a:ext cx="4596713" cy="112446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オレンジ組織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効率重視　役職分け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9B9557F-4BC2-41E2-936C-FF260ADC31EB}"/>
              </a:ext>
            </a:extLst>
          </p:cNvPr>
          <p:cNvSpPr/>
          <p:nvPr/>
        </p:nvSpPr>
        <p:spPr>
          <a:xfrm>
            <a:off x="2273643" y="4917990"/>
            <a:ext cx="4596713" cy="1124465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ティール組織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信頼　個々の尊重</a:t>
            </a:r>
          </a:p>
        </p:txBody>
      </p:sp>
    </p:spTree>
    <p:extLst>
      <p:ext uri="{BB962C8B-B14F-4D97-AF65-F5344CB8AC3E}">
        <p14:creationId xmlns:p14="http://schemas.microsoft.com/office/powerpoint/2010/main" val="1328252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図 104">
            <a:extLst>
              <a:ext uri="{FF2B5EF4-FFF2-40B4-BE49-F238E27FC236}">
                <a16:creationId xmlns:a16="http://schemas.microsoft.com/office/drawing/2014/main" id="{170DE075-2093-474C-93B2-BAC264D75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5" y="1717589"/>
            <a:ext cx="8308930" cy="4917988"/>
          </a:xfrm>
          <a:prstGeom prst="rect">
            <a:avLst/>
          </a:prstGeom>
        </p:spPr>
      </p:pic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F32D7174-81A3-45B7-93AC-681308EF92B9}"/>
              </a:ext>
            </a:extLst>
          </p:cNvPr>
          <p:cNvSpPr/>
          <p:nvPr/>
        </p:nvSpPr>
        <p:spPr>
          <a:xfrm>
            <a:off x="0" y="-11482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b="1" dirty="0"/>
              <a:t>学生イベントの組織体系</a:t>
            </a: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8D8B2468-DB38-4F4B-AE2F-4CD304C87F7F}"/>
              </a:ext>
            </a:extLst>
          </p:cNvPr>
          <p:cNvSpPr txBox="1"/>
          <p:nvPr/>
        </p:nvSpPr>
        <p:spPr>
          <a:xfrm>
            <a:off x="2748424" y="1169703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浜松静大祭実行委員会の組織体系</a:t>
            </a:r>
          </a:p>
        </p:txBody>
      </p:sp>
    </p:spTree>
    <p:extLst>
      <p:ext uri="{BB962C8B-B14F-4D97-AF65-F5344CB8AC3E}">
        <p14:creationId xmlns:p14="http://schemas.microsoft.com/office/powerpoint/2010/main" val="1490278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食品, 記号, 雨 が含まれている画像&#10;&#10;自動的に生成された説明">
            <a:extLst>
              <a:ext uri="{FF2B5EF4-FFF2-40B4-BE49-F238E27FC236}">
                <a16:creationId xmlns:a16="http://schemas.microsoft.com/office/drawing/2014/main" id="{A4E55A93-4A9D-4320-BA55-3B6464424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5" y="1804086"/>
            <a:ext cx="8044249" cy="4917989"/>
          </a:xfrm>
          <a:prstGeom prst="rect">
            <a:avLst/>
          </a:prstGeom>
        </p:spPr>
      </p:pic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F45DBB70-831B-40DA-9B9A-FB30122EC124}"/>
              </a:ext>
            </a:extLst>
          </p:cNvPr>
          <p:cNvSpPr/>
          <p:nvPr/>
        </p:nvSpPr>
        <p:spPr>
          <a:xfrm>
            <a:off x="0" y="-11482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b="1" dirty="0"/>
              <a:t>学生イベントの組織体系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4F711955-068D-4388-BE06-F764D7C53022}"/>
              </a:ext>
            </a:extLst>
          </p:cNvPr>
          <p:cNvSpPr txBox="1"/>
          <p:nvPr/>
        </p:nvSpPr>
        <p:spPr>
          <a:xfrm>
            <a:off x="3210087" y="1212952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七夕パーティの組織体系</a:t>
            </a:r>
          </a:p>
        </p:txBody>
      </p:sp>
    </p:spTree>
    <p:extLst>
      <p:ext uri="{BB962C8B-B14F-4D97-AF65-F5344CB8AC3E}">
        <p14:creationId xmlns:p14="http://schemas.microsoft.com/office/powerpoint/2010/main" val="2555211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40CB9DF-84DC-453E-9528-35A9CB1E392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600" b="1" dirty="0"/>
              <a:t>アプローチ</a:t>
            </a:r>
          </a:p>
        </p:txBody>
      </p:sp>
    </p:spTree>
    <p:extLst>
      <p:ext uri="{BB962C8B-B14F-4D97-AF65-F5344CB8AC3E}">
        <p14:creationId xmlns:p14="http://schemas.microsoft.com/office/powerpoint/2010/main" val="3434870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ティール組織」の画像検索結果">
            <a:extLst>
              <a:ext uri="{FF2B5EF4-FFF2-40B4-BE49-F238E27FC236}">
                <a16:creationId xmlns:a16="http://schemas.microsoft.com/office/drawing/2014/main" id="{6E0D72C9-0DFD-4FB6-9B3D-5446CB313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18" y="1714249"/>
            <a:ext cx="28575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68B355E-F24F-48A2-9FEE-77F1436A5397}"/>
              </a:ext>
            </a:extLst>
          </p:cNvPr>
          <p:cNvSpPr/>
          <p:nvPr/>
        </p:nvSpPr>
        <p:spPr>
          <a:xfrm>
            <a:off x="0" y="1"/>
            <a:ext cx="9144000" cy="110104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b="1" dirty="0"/>
              <a:t>ティール組織とは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069A3-4A86-48D4-806E-E236BF31FEC7}"/>
              </a:ext>
            </a:extLst>
          </p:cNvPr>
          <p:cNvSpPr txBox="1"/>
          <p:nvPr/>
        </p:nvSpPr>
        <p:spPr>
          <a:xfrm>
            <a:off x="4363452" y="3375326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従業員、顧客共に満足度が高い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73C697-9B26-4D24-B2F4-A450D004781F}"/>
              </a:ext>
            </a:extLst>
          </p:cNvPr>
          <p:cNvSpPr txBox="1"/>
          <p:nvPr/>
        </p:nvSpPr>
        <p:spPr>
          <a:xfrm>
            <a:off x="4363452" y="2160899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組織構造に階層がなくフラット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BECD0A3-7125-4B57-B482-FC33EB0A913C}"/>
              </a:ext>
            </a:extLst>
          </p:cNvPr>
          <p:cNvSpPr txBox="1"/>
          <p:nvPr/>
        </p:nvSpPr>
        <p:spPr>
          <a:xfrm>
            <a:off x="4363452" y="4589753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お互いの信頼度で運営している。</a:t>
            </a:r>
          </a:p>
        </p:txBody>
      </p:sp>
    </p:spTree>
    <p:extLst>
      <p:ext uri="{BB962C8B-B14F-4D97-AF65-F5344CB8AC3E}">
        <p14:creationId xmlns:p14="http://schemas.microsoft.com/office/powerpoint/2010/main" val="2069592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ティール組織」の画像検索結果">
            <a:extLst>
              <a:ext uri="{FF2B5EF4-FFF2-40B4-BE49-F238E27FC236}">
                <a16:creationId xmlns:a16="http://schemas.microsoft.com/office/drawing/2014/main" id="{6E0D72C9-0DFD-4FB6-9B3D-5446CB313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18" y="1714249"/>
            <a:ext cx="28575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70BFBF-397E-492A-949D-32D739F2CA74}"/>
              </a:ext>
            </a:extLst>
          </p:cNvPr>
          <p:cNvSpPr txBox="1"/>
          <p:nvPr/>
        </p:nvSpPr>
        <p:spPr>
          <a:xfrm>
            <a:off x="3843575" y="3493548"/>
            <a:ext cx="117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特徴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8C6DE0A-30F0-40F3-8EAF-504CB4728C64}"/>
              </a:ext>
            </a:extLst>
          </p:cNvPr>
          <p:cNvSpPr txBox="1"/>
          <p:nvPr/>
        </p:nvSpPr>
        <p:spPr>
          <a:xfrm>
            <a:off x="6011741" y="3921005"/>
            <a:ext cx="163693" cy="559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sz="2400" b="1" dirty="0"/>
          </a:p>
        </p:txBody>
      </p:sp>
      <p:sp>
        <p:nvSpPr>
          <p:cNvPr id="8" name="矢印: 五方向 7">
            <a:extLst>
              <a:ext uri="{FF2B5EF4-FFF2-40B4-BE49-F238E27FC236}">
                <a16:creationId xmlns:a16="http://schemas.microsoft.com/office/drawing/2014/main" id="{FAA176E7-ECBC-4826-98B1-65049AC14170}"/>
              </a:ext>
            </a:extLst>
          </p:cNvPr>
          <p:cNvSpPr/>
          <p:nvPr/>
        </p:nvSpPr>
        <p:spPr>
          <a:xfrm>
            <a:off x="5510946" y="2016604"/>
            <a:ext cx="2437916" cy="1007208"/>
          </a:xfrm>
          <a:prstGeom prst="homePlate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/>
              <a:t> 01</a:t>
            </a:r>
            <a:r>
              <a:rPr lang="ja-JP" altLang="en-US" b="1" dirty="0"/>
              <a:t>｜自主経営</a:t>
            </a:r>
          </a:p>
        </p:txBody>
      </p:sp>
      <p:sp>
        <p:nvSpPr>
          <p:cNvPr id="17" name="矢印: 五方向 16">
            <a:extLst>
              <a:ext uri="{FF2B5EF4-FFF2-40B4-BE49-F238E27FC236}">
                <a16:creationId xmlns:a16="http://schemas.microsoft.com/office/drawing/2014/main" id="{F500F963-8893-4184-9B16-0CEA4A6DD872}"/>
              </a:ext>
            </a:extLst>
          </p:cNvPr>
          <p:cNvSpPr/>
          <p:nvPr/>
        </p:nvSpPr>
        <p:spPr>
          <a:xfrm>
            <a:off x="5510946" y="3322876"/>
            <a:ext cx="2437916" cy="1007208"/>
          </a:xfrm>
          <a:prstGeom prst="homePlate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/>
              <a:t> 02</a:t>
            </a:r>
            <a:r>
              <a:rPr lang="ja-JP" altLang="en-US" b="1" dirty="0"/>
              <a:t>｜ 全体性　</a:t>
            </a:r>
          </a:p>
        </p:txBody>
      </p:sp>
      <p:sp>
        <p:nvSpPr>
          <p:cNvPr id="18" name="矢印: 五方向 17">
            <a:extLst>
              <a:ext uri="{FF2B5EF4-FFF2-40B4-BE49-F238E27FC236}">
                <a16:creationId xmlns:a16="http://schemas.microsoft.com/office/drawing/2014/main" id="{A83B23D1-BF8A-4D1D-B7C5-B8C42473961C}"/>
              </a:ext>
            </a:extLst>
          </p:cNvPr>
          <p:cNvSpPr/>
          <p:nvPr/>
        </p:nvSpPr>
        <p:spPr>
          <a:xfrm>
            <a:off x="5510946" y="4629148"/>
            <a:ext cx="2437916" cy="1007208"/>
          </a:xfrm>
          <a:prstGeom prst="homePlate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/>
              <a:t> 03</a:t>
            </a:r>
            <a:r>
              <a:rPr lang="ja-JP" altLang="en-US" b="1" dirty="0"/>
              <a:t>｜存在目的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68B355E-F24F-48A2-9FEE-77F1436A5397}"/>
              </a:ext>
            </a:extLst>
          </p:cNvPr>
          <p:cNvSpPr/>
          <p:nvPr/>
        </p:nvSpPr>
        <p:spPr>
          <a:xfrm>
            <a:off x="0" y="1"/>
            <a:ext cx="9144000" cy="110104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b="1" dirty="0"/>
              <a:t>ティール組織とは</a:t>
            </a:r>
          </a:p>
        </p:txBody>
      </p:sp>
    </p:spTree>
    <p:extLst>
      <p:ext uri="{BB962C8B-B14F-4D97-AF65-F5344CB8AC3E}">
        <p14:creationId xmlns:p14="http://schemas.microsoft.com/office/powerpoint/2010/main" val="1242864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ティール組織」の画像検索結果">
            <a:extLst>
              <a:ext uri="{FF2B5EF4-FFF2-40B4-BE49-F238E27FC236}">
                <a16:creationId xmlns:a16="http://schemas.microsoft.com/office/drawing/2014/main" id="{6E0D72C9-0DFD-4FB6-9B3D-5446CB313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18" y="1714249"/>
            <a:ext cx="28575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8C6DE0A-30F0-40F3-8EAF-504CB4728C64}"/>
              </a:ext>
            </a:extLst>
          </p:cNvPr>
          <p:cNvSpPr txBox="1"/>
          <p:nvPr/>
        </p:nvSpPr>
        <p:spPr>
          <a:xfrm>
            <a:off x="5026200" y="4851363"/>
            <a:ext cx="460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学生イベント組織へ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68B355E-F24F-48A2-9FEE-77F1436A5397}"/>
              </a:ext>
            </a:extLst>
          </p:cNvPr>
          <p:cNvSpPr/>
          <p:nvPr/>
        </p:nvSpPr>
        <p:spPr>
          <a:xfrm>
            <a:off x="0" y="1"/>
            <a:ext cx="9144000" cy="110104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b="1" dirty="0"/>
              <a:t>ティール組織とは</a:t>
            </a:r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1475FF5D-6165-4F20-9415-BE1FBF15234C}"/>
              </a:ext>
            </a:extLst>
          </p:cNvPr>
          <p:cNvSpPr/>
          <p:nvPr/>
        </p:nvSpPr>
        <p:spPr>
          <a:xfrm rot="5400000">
            <a:off x="3842838" y="3441963"/>
            <a:ext cx="1458323" cy="618827"/>
          </a:xfrm>
          <a:prstGeom prst="triangl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黒い背景と白い文字&#10;&#10;自動的に生成された説明">
            <a:extLst>
              <a:ext uri="{FF2B5EF4-FFF2-40B4-BE49-F238E27FC236}">
                <a16:creationId xmlns:a16="http://schemas.microsoft.com/office/drawing/2014/main" id="{47159086-E043-4F26-BFC6-E8863E3FA9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" b="13153"/>
          <a:stretch/>
        </p:blipFill>
        <p:spPr>
          <a:xfrm>
            <a:off x="5684107" y="2417189"/>
            <a:ext cx="2311210" cy="202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38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40CB9DF-84DC-453E-9528-35A9CB1E392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600" b="1" dirty="0"/>
              <a:t>プロトタイプ</a:t>
            </a:r>
          </a:p>
        </p:txBody>
      </p:sp>
    </p:spTree>
    <p:extLst>
      <p:ext uri="{BB962C8B-B14F-4D97-AF65-F5344CB8AC3E}">
        <p14:creationId xmlns:p14="http://schemas.microsoft.com/office/powerpoint/2010/main" val="569106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73FFC0E-CAE8-46EB-8E0E-1984609EA4D9}"/>
              </a:ext>
            </a:extLst>
          </p:cNvPr>
          <p:cNvSpPr/>
          <p:nvPr/>
        </p:nvSpPr>
        <p:spPr>
          <a:xfrm>
            <a:off x="0" y="-11482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b="1" dirty="0"/>
              <a:t>プロトタイプに含まれる要素</a:t>
            </a:r>
          </a:p>
        </p:txBody>
      </p:sp>
      <p:graphicFrame>
        <p:nvGraphicFramePr>
          <p:cNvPr id="5" name="図表 4">
            <a:extLst>
              <a:ext uri="{FF2B5EF4-FFF2-40B4-BE49-F238E27FC236}">
                <a16:creationId xmlns:a16="http://schemas.microsoft.com/office/drawing/2014/main" id="{FF105CC8-CE32-4D03-84C1-D00FCAC9AB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675366"/>
              </p:ext>
            </p:extLst>
          </p:nvPr>
        </p:nvGraphicFramePr>
        <p:xfrm>
          <a:off x="648730" y="1089130"/>
          <a:ext cx="7846540" cy="5585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069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40CB9DF-84DC-453E-9528-35A9CB1E392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600" b="1" dirty="0"/>
              <a:t>背景</a:t>
            </a:r>
          </a:p>
        </p:txBody>
      </p:sp>
    </p:spTree>
    <p:extLst>
      <p:ext uri="{BB962C8B-B14F-4D97-AF65-F5344CB8AC3E}">
        <p14:creationId xmlns:p14="http://schemas.microsoft.com/office/powerpoint/2010/main" val="346142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文字が書かれているスクリーンショット&#10;&#10;自動的に生成された説明">
            <a:extLst>
              <a:ext uri="{FF2B5EF4-FFF2-40B4-BE49-F238E27FC236}">
                <a16:creationId xmlns:a16="http://schemas.microsoft.com/office/drawing/2014/main" id="{23714C8F-101C-4052-8DFE-13FC8B222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150"/>
            <a:ext cx="9144000" cy="5866850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AFBEA94-7056-4CF8-9212-E4693F827A65}"/>
              </a:ext>
            </a:extLst>
          </p:cNvPr>
          <p:cNvSpPr/>
          <p:nvPr/>
        </p:nvSpPr>
        <p:spPr>
          <a:xfrm>
            <a:off x="0" y="-11482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b="1" dirty="0"/>
              <a:t>プロトタイプの方向づけ</a:t>
            </a:r>
          </a:p>
        </p:txBody>
      </p:sp>
    </p:spTree>
    <p:extLst>
      <p:ext uri="{BB962C8B-B14F-4D97-AF65-F5344CB8AC3E}">
        <p14:creationId xmlns:p14="http://schemas.microsoft.com/office/powerpoint/2010/main" val="632357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3875C3B-311F-4E63-88CC-A28918558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150"/>
            <a:ext cx="9144000" cy="5866849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217FC92-218C-43C5-A9C3-4EBCE81EFFB4}"/>
              </a:ext>
            </a:extLst>
          </p:cNvPr>
          <p:cNvSpPr/>
          <p:nvPr/>
        </p:nvSpPr>
        <p:spPr>
          <a:xfrm>
            <a:off x="0" y="-11482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b="1" dirty="0"/>
              <a:t>プロトタイプの組織体系</a:t>
            </a:r>
          </a:p>
        </p:txBody>
      </p:sp>
    </p:spTree>
    <p:extLst>
      <p:ext uri="{BB962C8B-B14F-4D97-AF65-F5344CB8AC3E}">
        <p14:creationId xmlns:p14="http://schemas.microsoft.com/office/powerpoint/2010/main" val="356009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2F4DAB3-A29F-43B8-B7C5-171AD073F18F}"/>
              </a:ext>
            </a:extLst>
          </p:cNvPr>
          <p:cNvSpPr/>
          <p:nvPr/>
        </p:nvSpPr>
        <p:spPr>
          <a:xfrm>
            <a:off x="0" y="875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導入事例：クリスマスパーティー</a:t>
            </a:r>
          </a:p>
        </p:txBody>
      </p:sp>
      <p:pic>
        <p:nvPicPr>
          <p:cNvPr id="6" name="図 5" descr="食品, フルーツ が含まれている画像&#10;&#10;自動的に生成された説明">
            <a:extLst>
              <a:ext uri="{FF2B5EF4-FFF2-40B4-BE49-F238E27FC236}">
                <a16:creationId xmlns:a16="http://schemas.microsoft.com/office/drawing/2014/main" id="{6D6460F0-68ED-4D4F-9D9A-5422F887A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6" y="1878226"/>
            <a:ext cx="7087287" cy="39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72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69EFC83C-C2AD-4F56-B979-AD6D4B677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6" y="2547448"/>
            <a:ext cx="8427308" cy="365564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51C4D5B-D57E-42EE-9757-E768927A9CF1}"/>
              </a:ext>
            </a:extLst>
          </p:cNvPr>
          <p:cNvSpPr/>
          <p:nvPr/>
        </p:nvSpPr>
        <p:spPr>
          <a:xfrm>
            <a:off x="0" y="875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導入事例：クリスマスパーティー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7C1ED3-6BB9-46A7-8C7F-F2A2B287D2E4}"/>
              </a:ext>
            </a:extLst>
          </p:cNvPr>
          <p:cNvSpPr txBox="1"/>
          <p:nvPr/>
        </p:nvSpPr>
        <p:spPr>
          <a:xfrm>
            <a:off x="3094672" y="154464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準備当初の役割分担</a:t>
            </a:r>
          </a:p>
        </p:txBody>
      </p:sp>
    </p:spTree>
    <p:extLst>
      <p:ext uri="{BB962C8B-B14F-4D97-AF65-F5344CB8AC3E}">
        <p14:creationId xmlns:p14="http://schemas.microsoft.com/office/powerpoint/2010/main" val="1683559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2B8B532C-73CC-48E2-BEDD-3894FEA80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2" y="2100648"/>
            <a:ext cx="7710616" cy="452707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D5D1D4D-DC1A-4B8C-A84D-C1EA0D78A679}"/>
              </a:ext>
            </a:extLst>
          </p:cNvPr>
          <p:cNvSpPr txBox="1"/>
          <p:nvPr/>
        </p:nvSpPr>
        <p:spPr>
          <a:xfrm>
            <a:off x="3248561" y="142107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最終的な役割分担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C411AA8-530A-4D7A-B1F2-54BD040C8945}"/>
              </a:ext>
            </a:extLst>
          </p:cNvPr>
          <p:cNvSpPr/>
          <p:nvPr/>
        </p:nvSpPr>
        <p:spPr>
          <a:xfrm>
            <a:off x="0" y="875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導入事例：クリスマスパーティー</a:t>
            </a:r>
          </a:p>
        </p:txBody>
      </p:sp>
    </p:spTree>
    <p:extLst>
      <p:ext uri="{BB962C8B-B14F-4D97-AF65-F5344CB8AC3E}">
        <p14:creationId xmlns:p14="http://schemas.microsoft.com/office/powerpoint/2010/main" val="551026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CB0ADAE-C494-417D-BE42-C6C674CF6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507"/>
            <a:ext cx="9144000" cy="5854493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A19468E-25C2-4509-A137-AD1671E210B3}"/>
              </a:ext>
            </a:extLst>
          </p:cNvPr>
          <p:cNvSpPr/>
          <p:nvPr/>
        </p:nvSpPr>
        <p:spPr>
          <a:xfrm>
            <a:off x="0" y="875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導入事例：クリスマスパーティー</a:t>
            </a:r>
          </a:p>
        </p:txBody>
      </p:sp>
    </p:spTree>
    <p:extLst>
      <p:ext uri="{BB962C8B-B14F-4D97-AF65-F5344CB8AC3E}">
        <p14:creationId xmlns:p14="http://schemas.microsoft.com/office/powerpoint/2010/main" val="3468069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EFFFAE7-B3E9-4336-A376-F64E360460CF}"/>
              </a:ext>
            </a:extLst>
          </p:cNvPr>
          <p:cNvSpPr/>
          <p:nvPr/>
        </p:nvSpPr>
        <p:spPr>
          <a:xfrm>
            <a:off x="0" y="875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もたらされた効果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C32799-1882-4FD8-86D4-31540454C78F}"/>
              </a:ext>
            </a:extLst>
          </p:cNvPr>
          <p:cNvSpPr txBox="1"/>
          <p:nvPr/>
        </p:nvSpPr>
        <p:spPr>
          <a:xfrm>
            <a:off x="864974" y="1888997"/>
            <a:ext cx="7733207" cy="3422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2800" b="1" dirty="0"/>
              <a:t>・自主経営と全体性の発揮</a:t>
            </a:r>
            <a:endParaRPr kumimoji="1" lang="en-US" altLang="ja-JP" sz="2800" b="1" dirty="0"/>
          </a:p>
          <a:p>
            <a:pPr>
              <a:lnSpc>
                <a:spcPct val="200000"/>
              </a:lnSpc>
            </a:pPr>
            <a:r>
              <a:rPr kumimoji="1" lang="ja-JP" altLang="en-US" sz="2800" b="1" dirty="0"/>
              <a:t>・組織全体の雰囲気向上</a:t>
            </a:r>
            <a:endParaRPr kumimoji="1" lang="en-US" altLang="ja-JP" sz="2800" b="1" dirty="0"/>
          </a:p>
          <a:p>
            <a:pPr>
              <a:lnSpc>
                <a:spcPct val="200000"/>
              </a:lnSpc>
            </a:pPr>
            <a:r>
              <a:rPr kumimoji="1" lang="ja-JP" altLang="en-US" sz="2800" b="1" dirty="0"/>
              <a:t>・ボランティアスタッフとの深い関係</a:t>
            </a:r>
            <a:endParaRPr kumimoji="1" lang="en-US" altLang="ja-JP" sz="2800" b="1" dirty="0"/>
          </a:p>
          <a:p>
            <a:pPr>
              <a:lnSpc>
                <a:spcPct val="200000"/>
              </a:lnSpc>
            </a:pPr>
            <a:r>
              <a:rPr kumimoji="1" lang="ja-JP" altLang="en-US" sz="2800" b="1" dirty="0"/>
              <a:t>・反省会やお客さんからのアンケートによる</a:t>
            </a:r>
            <a:r>
              <a:rPr kumimoji="1" lang="en-US" altLang="ja-JP" sz="2800" b="1" dirty="0"/>
              <a:t>FB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53938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と白い文字&#10;&#10;自動的に生成された説明">
            <a:extLst>
              <a:ext uri="{FF2B5EF4-FFF2-40B4-BE49-F238E27FC236}">
                <a16:creationId xmlns:a16="http://schemas.microsoft.com/office/drawing/2014/main" id="{B3D2D83D-8674-49F4-BF31-F75794FCC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751"/>
            <a:ext cx="9144000" cy="5498757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DED764B-D70E-4BC1-A3D5-00B89459090A}"/>
              </a:ext>
            </a:extLst>
          </p:cNvPr>
          <p:cNvSpPr/>
          <p:nvPr/>
        </p:nvSpPr>
        <p:spPr>
          <a:xfrm>
            <a:off x="0" y="875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導入事例：クリスマスパーティー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97879E-C66C-40E2-9A25-1E5CECE148D6}"/>
              </a:ext>
            </a:extLst>
          </p:cNvPr>
          <p:cNvSpPr txBox="1"/>
          <p:nvPr/>
        </p:nvSpPr>
        <p:spPr>
          <a:xfrm>
            <a:off x="6067167" y="3849129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N=7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57198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F00A52A-E66D-4FF5-8503-15CFB9DBEC23}"/>
              </a:ext>
            </a:extLst>
          </p:cNvPr>
          <p:cNvSpPr/>
          <p:nvPr/>
        </p:nvSpPr>
        <p:spPr>
          <a:xfrm>
            <a:off x="0" y="875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運営スタッフへのインタビュー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72122E-F76C-4009-A6A8-1F1BF7B0ED7B}"/>
              </a:ext>
            </a:extLst>
          </p:cNvPr>
          <p:cNvSpPr txBox="1"/>
          <p:nvPr/>
        </p:nvSpPr>
        <p:spPr>
          <a:xfrm>
            <a:off x="180953" y="1396315"/>
            <a:ext cx="911018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b="1" u="sng" dirty="0"/>
              <a:t>良かった点</a:t>
            </a:r>
            <a:endParaRPr kumimoji="1" lang="en-US" altLang="ja-JP" sz="3600" b="1" u="sng" dirty="0"/>
          </a:p>
          <a:p>
            <a:pPr>
              <a:lnSpc>
                <a:spcPct val="250000"/>
              </a:lnSpc>
            </a:pPr>
            <a:r>
              <a:rPr lang="ja-JP" altLang="ja-JP" sz="2400" b="1" dirty="0"/>
              <a:t>・やりたいことを自由にできるのがよかった。</a:t>
            </a:r>
          </a:p>
          <a:p>
            <a:pPr>
              <a:lnSpc>
                <a:spcPct val="250000"/>
              </a:lnSpc>
            </a:pPr>
            <a:r>
              <a:rPr lang="ja-JP" altLang="ja-JP" sz="2400" b="1" dirty="0"/>
              <a:t>・ルールの縛りがきつくないところがよかった。</a:t>
            </a:r>
          </a:p>
          <a:p>
            <a:pPr>
              <a:lnSpc>
                <a:spcPct val="250000"/>
              </a:lnSpc>
            </a:pPr>
            <a:r>
              <a:rPr lang="ja-JP" altLang="ja-JP" sz="2400" b="1" dirty="0"/>
              <a:t>・自分が作ったものに対するお客さんの反応が見れてよかった。</a:t>
            </a:r>
          </a:p>
          <a:p>
            <a:pPr>
              <a:lnSpc>
                <a:spcPct val="250000"/>
              </a:lnSpc>
            </a:pPr>
            <a:r>
              <a:rPr lang="ja-JP" altLang="ja-JP" sz="2400" b="1" dirty="0"/>
              <a:t>・スタッフみんなが満足そうで、雰囲気も楽しくてよかった。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2486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EA2C86-760D-402A-8A65-B267590CB1C8}"/>
              </a:ext>
            </a:extLst>
          </p:cNvPr>
          <p:cNvSpPr txBox="1"/>
          <p:nvPr/>
        </p:nvSpPr>
        <p:spPr>
          <a:xfrm>
            <a:off x="341590" y="1383958"/>
            <a:ext cx="880241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b="1" u="sng" dirty="0"/>
              <a:t>改善した方がいい点</a:t>
            </a:r>
            <a:endParaRPr kumimoji="1" lang="en-US" altLang="ja-JP" sz="3600" b="1" u="sng" dirty="0"/>
          </a:p>
          <a:p>
            <a:pPr>
              <a:lnSpc>
                <a:spcPct val="150000"/>
              </a:lnSpc>
            </a:pPr>
            <a:r>
              <a:rPr lang="ja-JP" altLang="ja-JP" sz="2800" b="1" dirty="0"/>
              <a:t>・イベント全体を見ていて、役割を何も持っていない</a:t>
            </a:r>
            <a:endParaRPr lang="en-US" altLang="ja-JP" sz="2800" b="1" dirty="0"/>
          </a:p>
          <a:p>
            <a:pPr>
              <a:lnSpc>
                <a:spcPct val="150000"/>
              </a:lnSpc>
            </a:pPr>
            <a:r>
              <a:rPr lang="ja-JP" altLang="en-US" sz="2800" b="1" dirty="0"/>
              <a:t>　</a:t>
            </a:r>
            <a:r>
              <a:rPr lang="ja-JP" altLang="ja-JP" sz="2800" b="1" dirty="0"/>
              <a:t>フリーのスタッフが必要</a:t>
            </a:r>
          </a:p>
          <a:p>
            <a:pPr>
              <a:lnSpc>
                <a:spcPct val="150000"/>
              </a:lnSpc>
            </a:pPr>
            <a:r>
              <a:rPr lang="ja-JP" altLang="ja-JP" sz="2800" b="1" dirty="0"/>
              <a:t>・やり始めてしまうとどこまで追求してしまって、</a:t>
            </a:r>
            <a:endParaRPr lang="en-US" altLang="ja-JP" sz="2800" b="1" dirty="0"/>
          </a:p>
          <a:p>
            <a:pPr>
              <a:lnSpc>
                <a:spcPct val="150000"/>
              </a:lnSpc>
            </a:pPr>
            <a:r>
              <a:rPr lang="ja-JP" altLang="en-US" sz="2800" b="1" dirty="0"/>
              <a:t>　</a:t>
            </a:r>
            <a:r>
              <a:rPr lang="ja-JP" altLang="ja-JP" sz="2800" b="1" dirty="0"/>
              <a:t>だれかストップをかけてくれる存在が欲しかった</a:t>
            </a:r>
          </a:p>
          <a:p>
            <a:pPr>
              <a:lnSpc>
                <a:spcPct val="150000"/>
              </a:lnSpc>
            </a:pPr>
            <a:r>
              <a:rPr lang="ja-JP" altLang="ja-JP" sz="2800" b="1" dirty="0"/>
              <a:t>・アンバーやオレンジタイプとして指示を受けて</a:t>
            </a:r>
            <a:endParaRPr lang="en-US" altLang="ja-JP" sz="2800" b="1" dirty="0"/>
          </a:p>
          <a:p>
            <a:pPr>
              <a:lnSpc>
                <a:spcPct val="150000"/>
              </a:lnSpc>
            </a:pPr>
            <a:r>
              <a:rPr lang="ja-JP" altLang="en-US" sz="2800" b="1" dirty="0"/>
              <a:t>　</a:t>
            </a:r>
            <a:r>
              <a:rPr lang="ja-JP" altLang="ja-JP" sz="2800" b="1" dirty="0"/>
              <a:t>行動するのが好きな人もいる。</a:t>
            </a:r>
          </a:p>
          <a:p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E751D0-CA10-46E4-B3D7-C86BD9C15A40}"/>
              </a:ext>
            </a:extLst>
          </p:cNvPr>
          <p:cNvSpPr/>
          <p:nvPr/>
        </p:nvSpPr>
        <p:spPr>
          <a:xfrm>
            <a:off x="0" y="875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運営スタッフへのインタビュー</a:t>
            </a:r>
          </a:p>
        </p:txBody>
      </p:sp>
    </p:spTree>
    <p:extLst>
      <p:ext uri="{BB962C8B-B14F-4D97-AF65-F5344CB8AC3E}">
        <p14:creationId xmlns:p14="http://schemas.microsoft.com/office/powerpoint/2010/main" val="275671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39BA26E-BC39-4E2C-99F3-D427439ED774}"/>
              </a:ext>
            </a:extLst>
          </p:cNvPr>
          <p:cNvSpPr/>
          <p:nvPr/>
        </p:nvSpPr>
        <p:spPr>
          <a:xfrm>
            <a:off x="0" y="875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/>
              <a:t>報告者の経験</a:t>
            </a:r>
          </a:p>
        </p:txBody>
      </p:sp>
      <p:pic>
        <p:nvPicPr>
          <p:cNvPr id="6" name="図 5" descr="天井, 屋内, 人, 民衆 が含まれている画像&#10;&#10;自動的に生成された説明">
            <a:extLst>
              <a:ext uri="{FF2B5EF4-FFF2-40B4-BE49-F238E27FC236}">
                <a16:creationId xmlns:a16="http://schemas.microsoft.com/office/drawing/2014/main" id="{A9147E32-F5C6-46D7-A01B-3A3A028E5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1" y="1662580"/>
            <a:ext cx="4361935" cy="2999127"/>
          </a:xfrm>
          <a:prstGeom prst="rect">
            <a:avLst/>
          </a:prstGeom>
        </p:spPr>
      </p:pic>
      <p:pic>
        <p:nvPicPr>
          <p:cNvPr id="8" name="図 7" descr="会議室に集まる人々&#10;&#10;自動的に生成された説明">
            <a:extLst>
              <a:ext uri="{FF2B5EF4-FFF2-40B4-BE49-F238E27FC236}">
                <a16:creationId xmlns:a16="http://schemas.microsoft.com/office/drawing/2014/main" id="{4F2C6E38-6823-4574-8B89-2AC31386B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36" y="3695856"/>
            <a:ext cx="4361935" cy="2999127"/>
          </a:xfrm>
          <a:prstGeom prst="rect">
            <a:avLst/>
          </a:prstGeom>
        </p:spPr>
      </p:pic>
      <p:pic>
        <p:nvPicPr>
          <p:cNvPr id="10" name="図 9" descr="人, グループ, ポーズ, 写真 が含まれている画像&#10;&#10;自動的に生成された説明">
            <a:extLst>
              <a:ext uri="{FF2B5EF4-FFF2-40B4-BE49-F238E27FC236}">
                <a16:creationId xmlns:a16="http://schemas.microsoft.com/office/drawing/2014/main" id="{9990DA0C-DCB9-409E-81E7-CA270F221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09" y="1148997"/>
            <a:ext cx="4707925" cy="36582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983BE71-7775-4CCB-A6E8-F73F74514D50}"/>
              </a:ext>
            </a:extLst>
          </p:cNvPr>
          <p:cNvSpPr/>
          <p:nvPr/>
        </p:nvSpPr>
        <p:spPr>
          <a:xfrm>
            <a:off x="0" y="3234889"/>
            <a:ext cx="9144000" cy="1426818"/>
          </a:xfrm>
          <a:prstGeom prst="rect">
            <a:avLst/>
          </a:prstGeom>
          <a:solidFill>
            <a:srgbClr val="D3E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</a:rPr>
              <a:t>様々な学生イベントに参加してきた</a:t>
            </a:r>
          </a:p>
        </p:txBody>
      </p:sp>
    </p:spTree>
    <p:extLst>
      <p:ext uri="{BB962C8B-B14F-4D97-AF65-F5344CB8AC3E}">
        <p14:creationId xmlns:p14="http://schemas.microsoft.com/office/powerpoint/2010/main" val="44380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40CB9DF-84DC-453E-9528-35A9CB1E392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6600" b="1" dirty="0"/>
              <a:t>A-O-T</a:t>
            </a:r>
            <a:r>
              <a:rPr lang="ja-JP" altLang="en-US" sz="6600" b="1" dirty="0"/>
              <a:t>適合型組織</a:t>
            </a:r>
          </a:p>
        </p:txBody>
      </p:sp>
    </p:spTree>
    <p:extLst>
      <p:ext uri="{BB962C8B-B14F-4D97-AF65-F5344CB8AC3E}">
        <p14:creationId xmlns:p14="http://schemas.microsoft.com/office/powerpoint/2010/main" val="3048541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36B2667-3380-4009-B390-51D454FBBEA3}"/>
              </a:ext>
            </a:extLst>
          </p:cNvPr>
          <p:cNvSpPr/>
          <p:nvPr/>
        </p:nvSpPr>
        <p:spPr>
          <a:xfrm>
            <a:off x="0" y="875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/>
              <a:t>A-O-T</a:t>
            </a:r>
            <a:r>
              <a:rPr lang="ja-JP" altLang="en-US" sz="2800" b="1" dirty="0"/>
              <a:t>適合型組織の提案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3A81225-1CEB-4340-AD09-EA1565AA8B2E}"/>
              </a:ext>
            </a:extLst>
          </p:cNvPr>
          <p:cNvSpPr/>
          <p:nvPr/>
        </p:nvSpPr>
        <p:spPr>
          <a:xfrm>
            <a:off x="2187146" y="1519880"/>
            <a:ext cx="4411362" cy="1002632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TSOP</a:t>
            </a:r>
            <a:endParaRPr kumimoji="1" lang="ja-JP" altLang="en-US" sz="5400" dirty="0"/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E8FD6752-087A-4E13-8977-0ACE8FDACFD2}"/>
              </a:ext>
            </a:extLst>
          </p:cNvPr>
          <p:cNvSpPr/>
          <p:nvPr/>
        </p:nvSpPr>
        <p:spPr>
          <a:xfrm rot="10800000">
            <a:off x="4034973" y="3074201"/>
            <a:ext cx="1074049" cy="568411"/>
          </a:xfrm>
          <a:prstGeom prst="triangl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3F197A5-EF5D-4A6C-B2E2-C0B460EA2170}"/>
              </a:ext>
            </a:extLst>
          </p:cNvPr>
          <p:cNvSpPr/>
          <p:nvPr/>
        </p:nvSpPr>
        <p:spPr>
          <a:xfrm>
            <a:off x="1112107" y="4097202"/>
            <a:ext cx="6919783" cy="1759900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b="1" dirty="0"/>
              <a:t>A-O-T</a:t>
            </a:r>
            <a:r>
              <a:rPr kumimoji="1" lang="ja-JP" altLang="en-US" sz="6600" b="1" dirty="0"/>
              <a:t>適合型組織</a:t>
            </a:r>
          </a:p>
        </p:txBody>
      </p:sp>
    </p:spTree>
    <p:extLst>
      <p:ext uri="{BB962C8B-B14F-4D97-AF65-F5344CB8AC3E}">
        <p14:creationId xmlns:p14="http://schemas.microsoft.com/office/powerpoint/2010/main" val="1313814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3AB608D-2D1E-40CF-A327-6B8241AF2F66}"/>
              </a:ext>
            </a:extLst>
          </p:cNvPr>
          <p:cNvSpPr/>
          <p:nvPr/>
        </p:nvSpPr>
        <p:spPr>
          <a:xfrm>
            <a:off x="0" y="875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プロトタイプからの改善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FD238E-0F0D-4BD4-85FE-04E96C3377BB}"/>
              </a:ext>
            </a:extLst>
          </p:cNvPr>
          <p:cNvSpPr txBox="1"/>
          <p:nvPr/>
        </p:nvSpPr>
        <p:spPr>
          <a:xfrm>
            <a:off x="888940" y="1717153"/>
            <a:ext cx="7366119" cy="3423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2800" b="1" dirty="0"/>
              <a:t>具体的な改善点</a:t>
            </a:r>
            <a:endParaRPr kumimoji="1" lang="en-US" altLang="ja-JP" sz="2800" b="1" dirty="0"/>
          </a:p>
          <a:p>
            <a:pPr>
              <a:lnSpc>
                <a:spcPct val="200000"/>
              </a:lnSpc>
            </a:pPr>
            <a:r>
              <a:rPr kumimoji="1" lang="ja-JP" altLang="en-US" sz="2800" dirty="0"/>
              <a:t>・ファシリテーターの存在</a:t>
            </a:r>
            <a:endParaRPr kumimoji="1" lang="en-US" altLang="ja-JP" sz="2800" dirty="0"/>
          </a:p>
          <a:p>
            <a:pPr>
              <a:lnSpc>
                <a:spcPct val="200000"/>
              </a:lnSpc>
            </a:pPr>
            <a:r>
              <a:rPr kumimoji="1" lang="ja-JP" altLang="en-US" sz="2800" dirty="0"/>
              <a:t>・アンバーやオレンジタイプスタッフの容認</a:t>
            </a:r>
            <a:endParaRPr kumimoji="1" lang="en-US" altLang="ja-JP" sz="2800" dirty="0"/>
          </a:p>
          <a:p>
            <a:pPr>
              <a:lnSpc>
                <a:spcPct val="200000"/>
              </a:lnSpc>
            </a:pPr>
            <a:r>
              <a:rPr kumimoji="1" lang="ja-JP" altLang="en-US" sz="2800" dirty="0"/>
              <a:t>・最終的な目標はティール型組織</a:t>
            </a:r>
          </a:p>
        </p:txBody>
      </p:sp>
    </p:spTree>
    <p:extLst>
      <p:ext uri="{BB962C8B-B14F-4D97-AF65-F5344CB8AC3E}">
        <p14:creationId xmlns:p14="http://schemas.microsoft.com/office/powerpoint/2010/main" val="3522907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9036E08-6609-428F-A927-22406D5283AB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8239674" y="2117638"/>
            <a:ext cx="15436" cy="369844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A8429C4-540E-45AB-B465-709BF00B4D64}"/>
              </a:ext>
            </a:extLst>
          </p:cNvPr>
          <p:cNvCxnSpPr>
            <a:cxnSpLocks/>
          </p:cNvCxnSpPr>
          <p:nvPr/>
        </p:nvCxnSpPr>
        <p:spPr>
          <a:xfrm flipH="1">
            <a:off x="1015994" y="2162554"/>
            <a:ext cx="21749" cy="365352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055B5B1D-5159-4505-8983-A836C928626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639063" y="2117638"/>
            <a:ext cx="0" cy="369844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4630DCC-5724-4504-B673-C0FCFC4FF782}"/>
              </a:ext>
            </a:extLst>
          </p:cNvPr>
          <p:cNvSpPr/>
          <p:nvPr/>
        </p:nvSpPr>
        <p:spPr>
          <a:xfrm>
            <a:off x="273286" y="1328662"/>
            <a:ext cx="1528914" cy="788976"/>
          </a:xfrm>
          <a:prstGeom prst="rect">
            <a:avLst/>
          </a:prstGeom>
          <a:solidFill>
            <a:srgbClr val="B47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アンバー組織</a:t>
            </a: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961D529E-0739-4089-A24A-06D9D8207A24}"/>
              </a:ext>
            </a:extLst>
          </p:cNvPr>
          <p:cNvSpPr/>
          <p:nvPr/>
        </p:nvSpPr>
        <p:spPr>
          <a:xfrm>
            <a:off x="271146" y="5437540"/>
            <a:ext cx="8689144" cy="788976"/>
          </a:xfrm>
          <a:prstGeom prst="rightArrow">
            <a:avLst/>
          </a:prstGeom>
          <a:gradFill flip="none" rotWithShape="1">
            <a:gsLst>
              <a:gs pos="100000">
                <a:srgbClr val="B47C40"/>
              </a:gs>
              <a:gs pos="50000">
                <a:srgbClr val="FFC000"/>
              </a:gs>
              <a:gs pos="0">
                <a:srgbClr val="009999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1846285-F5AD-4669-A76D-605A85113375}"/>
              </a:ext>
            </a:extLst>
          </p:cNvPr>
          <p:cNvSpPr/>
          <p:nvPr/>
        </p:nvSpPr>
        <p:spPr>
          <a:xfrm>
            <a:off x="3874606" y="1328662"/>
            <a:ext cx="1528913" cy="78897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オレンジ組織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BA77E75-DCDC-4449-A859-0AC46E271E51}"/>
              </a:ext>
            </a:extLst>
          </p:cNvPr>
          <p:cNvSpPr/>
          <p:nvPr/>
        </p:nvSpPr>
        <p:spPr>
          <a:xfrm>
            <a:off x="7490653" y="1328662"/>
            <a:ext cx="1528913" cy="78897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ティール組織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70E26BB-527B-4F0E-95D2-DDDF1FE2A085}"/>
              </a:ext>
            </a:extLst>
          </p:cNvPr>
          <p:cNvSpPr/>
          <p:nvPr/>
        </p:nvSpPr>
        <p:spPr>
          <a:xfrm>
            <a:off x="2401810" y="2606510"/>
            <a:ext cx="2126265" cy="600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静大祭</a:t>
            </a:r>
            <a:r>
              <a:rPr lang="en-US" altLang="ja-JP" sz="24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in</a:t>
            </a:r>
            <a:r>
              <a:rPr lang="ja-JP" altLang="en-US" sz="24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浜松</a:t>
            </a:r>
            <a:endParaRPr lang="en-US" altLang="ja-JP" sz="2400" b="1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1FDB59A-97F4-487D-B1F3-F841FA1636FB}"/>
              </a:ext>
            </a:extLst>
          </p:cNvPr>
          <p:cNvSpPr/>
          <p:nvPr/>
        </p:nvSpPr>
        <p:spPr>
          <a:xfrm>
            <a:off x="1393600" y="3333929"/>
            <a:ext cx="2854204" cy="600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七夕パーティー</a:t>
            </a:r>
            <a:endParaRPr lang="en-US" altLang="ja-JP" sz="2000" b="1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クリスマスパーティ</a:t>
            </a:r>
            <a:endParaRPr lang="en-US" altLang="ja-JP" sz="2000" b="1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2856F0F-D91A-4D37-BAB2-2BC7FB1CE4B9}"/>
              </a:ext>
            </a:extLst>
          </p:cNvPr>
          <p:cNvSpPr/>
          <p:nvPr/>
        </p:nvSpPr>
        <p:spPr>
          <a:xfrm>
            <a:off x="6190965" y="2571656"/>
            <a:ext cx="1299688" cy="600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J-</a:t>
            </a:r>
            <a:r>
              <a:rPr lang="en-US" altLang="ja-JP" sz="2000" b="1" dirty="0" err="1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Festa</a:t>
            </a:r>
            <a:endParaRPr lang="en-US" altLang="ja-JP" sz="2000" b="1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09AC7BF-28E4-4AA6-8CCD-16DD7397B4C3}"/>
              </a:ext>
            </a:extLst>
          </p:cNvPr>
          <p:cNvSpPr/>
          <p:nvPr/>
        </p:nvSpPr>
        <p:spPr>
          <a:xfrm>
            <a:off x="6840809" y="3280588"/>
            <a:ext cx="2059333" cy="600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u="sng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TSOP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4396651-14A5-4C4E-B9AA-823E400D0835}"/>
              </a:ext>
            </a:extLst>
          </p:cNvPr>
          <p:cNvSpPr txBox="1"/>
          <p:nvPr/>
        </p:nvSpPr>
        <p:spPr>
          <a:xfrm>
            <a:off x="1783589" y="6168879"/>
            <a:ext cx="5673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/>
              <a:t>組織の管理パラダイムにおける立ち位置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60574D5-0A46-46A7-AC30-55645182F0D3}"/>
              </a:ext>
            </a:extLst>
          </p:cNvPr>
          <p:cNvSpPr/>
          <p:nvPr/>
        </p:nvSpPr>
        <p:spPr>
          <a:xfrm>
            <a:off x="482048" y="4073937"/>
            <a:ext cx="8478242" cy="600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A-O-T</a:t>
            </a:r>
            <a:r>
              <a:rPr lang="ja-JP" altLang="en-US" sz="32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適合型組織</a:t>
            </a:r>
            <a:endParaRPr lang="en-US" altLang="ja-JP" sz="3200" b="1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8307B3E-7E99-4843-965A-938A93138004}"/>
              </a:ext>
            </a:extLst>
          </p:cNvPr>
          <p:cNvSpPr/>
          <p:nvPr/>
        </p:nvSpPr>
        <p:spPr>
          <a:xfrm>
            <a:off x="5818426" y="4894314"/>
            <a:ext cx="3277664" cy="600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A-O-T</a:t>
            </a:r>
            <a:r>
              <a:rPr lang="ja-JP" altLang="en-US" sz="32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適合型組織</a:t>
            </a:r>
            <a:endParaRPr lang="en-US" altLang="ja-JP" sz="3200" b="1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矢印: 上向き折線 2">
            <a:extLst>
              <a:ext uri="{FF2B5EF4-FFF2-40B4-BE49-F238E27FC236}">
                <a16:creationId xmlns:a16="http://schemas.microsoft.com/office/drawing/2014/main" id="{DD58F5A9-E1CF-41A9-8616-DBD3FDEEA0F5}"/>
              </a:ext>
            </a:extLst>
          </p:cNvPr>
          <p:cNvSpPr/>
          <p:nvPr/>
        </p:nvSpPr>
        <p:spPr>
          <a:xfrm rot="5400000">
            <a:off x="4841243" y="4380029"/>
            <a:ext cx="635332" cy="124526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9199DA-EA59-4311-9DFE-074A3721CF81}"/>
              </a:ext>
            </a:extLst>
          </p:cNvPr>
          <p:cNvSpPr txBox="1"/>
          <p:nvPr/>
        </p:nvSpPr>
        <p:spPr>
          <a:xfrm>
            <a:off x="3464942" y="4804753"/>
            <a:ext cx="96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目標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ECECA161-A97F-4BF9-A051-EB7ED55AA4B8}"/>
              </a:ext>
            </a:extLst>
          </p:cNvPr>
          <p:cNvSpPr/>
          <p:nvPr/>
        </p:nvSpPr>
        <p:spPr>
          <a:xfrm>
            <a:off x="0" y="875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/>
              <a:t>A-O-T</a:t>
            </a:r>
            <a:r>
              <a:rPr lang="ja-JP" altLang="en-US" sz="2800" b="1" dirty="0"/>
              <a:t>適合型組織の方向づけ</a:t>
            </a:r>
          </a:p>
        </p:txBody>
      </p:sp>
    </p:spTree>
    <p:extLst>
      <p:ext uri="{BB962C8B-B14F-4D97-AF65-F5344CB8AC3E}">
        <p14:creationId xmlns:p14="http://schemas.microsoft.com/office/powerpoint/2010/main" val="4270510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記号 が含まれている画像&#10;&#10;自動的に生成された説明">
            <a:extLst>
              <a:ext uri="{FF2B5EF4-FFF2-40B4-BE49-F238E27FC236}">
                <a16:creationId xmlns:a16="http://schemas.microsoft.com/office/drawing/2014/main" id="{74C18FA1-0B56-452D-BC24-07024DE18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507"/>
            <a:ext cx="9144000" cy="5853618"/>
          </a:xfrm>
          <a:prstGeom prst="rect">
            <a:avLst/>
          </a:prstGeom>
        </p:spPr>
      </p:pic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AA309E9B-29C6-44F9-BFC2-E48CE380357E}"/>
              </a:ext>
            </a:extLst>
          </p:cNvPr>
          <p:cNvSpPr/>
          <p:nvPr/>
        </p:nvSpPr>
        <p:spPr>
          <a:xfrm>
            <a:off x="0" y="875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/>
              <a:t>A-O-T</a:t>
            </a:r>
            <a:r>
              <a:rPr lang="ja-JP" altLang="en-US" sz="2800" b="1" dirty="0"/>
              <a:t>適合型組織の組織体系</a:t>
            </a:r>
          </a:p>
        </p:txBody>
      </p:sp>
    </p:spTree>
    <p:extLst>
      <p:ext uri="{BB962C8B-B14F-4D97-AF65-F5344CB8AC3E}">
        <p14:creationId xmlns:p14="http://schemas.microsoft.com/office/powerpoint/2010/main" val="2485327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EF9A2EE-823C-405D-BCC0-CC8E8DC08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507"/>
            <a:ext cx="9144000" cy="5853618"/>
          </a:xfrm>
          <a:prstGeom prst="rect">
            <a:avLst/>
          </a:prstGeom>
        </p:spPr>
      </p:pic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681A6909-BF6C-46D2-B0A9-80D5BB08C23A}"/>
              </a:ext>
            </a:extLst>
          </p:cNvPr>
          <p:cNvSpPr/>
          <p:nvPr/>
        </p:nvSpPr>
        <p:spPr>
          <a:xfrm>
            <a:off x="0" y="875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/>
              <a:t>A-O-T</a:t>
            </a:r>
            <a:r>
              <a:rPr lang="ja-JP" altLang="en-US" sz="2800" b="1" dirty="0"/>
              <a:t>適合型組織の提案</a:t>
            </a:r>
          </a:p>
        </p:txBody>
      </p:sp>
    </p:spTree>
    <p:extLst>
      <p:ext uri="{BB962C8B-B14F-4D97-AF65-F5344CB8AC3E}">
        <p14:creationId xmlns:p14="http://schemas.microsoft.com/office/powerpoint/2010/main" val="3048288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ック, 部屋 が含まれている画像&#10;&#10;自動的に生成された説明">
            <a:extLst>
              <a:ext uri="{FF2B5EF4-FFF2-40B4-BE49-F238E27FC236}">
                <a16:creationId xmlns:a16="http://schemas.microsoft.com/office/drawing/2014/main" id="{BF517E6A-F69E-44B0-8A2C-5F57A1725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507"/>
            <a:ext cx="9144000" cy="5853618"/>
          </a:xfrm>
          <a:prstGeom prst="rect">
            <a:avLst/>
          </a:prstGeom>
        </p:spPr>
      </p:pic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8D431796-9C8D-448D-BEEA-18E6B2B7C274}"/>
              </a:ext>
            </a:extLst>
          </p:cNvPr>
          <p:cNvSpPr/>
          <p:nvPr/>
        </p:nvSpPr>
        <p:spPr>
          <a:xfrm>
            <a:off x="0" y="875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/>
              <a:t>A-O-T</a:t>
            </a:r>
            <a:r>
              <a:rPr lang="ja-JP" altLang="en-US" sz="2800" b="1" dirty="0"/>
              <a:t>適合型組織の提案</a:t>
            </a:r>
          </a:p>
        </p:txBody>
      </p:sp>
    </p:spTree>
    <p:extLst>
      <p:ext uri="{BB962C8B-B14F-4D97-AF65-F5344CB8AC3E}">
        <p14:creationId xmlns:p14="http://schemas.microsoft.com/office/powerpoint/2010/main" val="1731705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6D1A325-06CF-410C-8C45-8EDACC5A3F8F}"/>
              </a:ext>
            </a:extLst>
          </p:cNvPr>
          <p:cNvSpPr/>
          <p:nvPr/>
        </p:nvSpPr>
        <p:spPr>
          <a:xfrm>
            <a:off x="0" y="875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今後の課題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BF56B0-0A5F-421B-8A86-4C2FEF0D3DAE}"/>
              </a:ext>
            </a:extLst>
          </p:cNvPr>
          <p:cNvSpPr txBox="1"/>
          <p:nvPr/>
        </p:nvSpPr>
        <p:spPr>
          <a:xfrm>
            <a:off x="304485" y="2244544"/>
            <a:ext cx="8535029" cy="400110"/>
          </a:xfrm>
          <a:prstGeom prst="rect">
            <a:avLst/>
          </a:prstGeom>
          <a:noFill/>
          <a:ln w="28575">
            <a:solidFill>
              <a:srgbClr val="009999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TSOP</a:t>
            </a:r>
            <a:r>
              <a:rPr kumimoji="1" lang="ja-JP" altLang="en-US" sz="2000" b="1" dirty="0"/>
              <a:t>の導入は行ったが、</a:t>
            </a:r>
            <a:r>
              <a:rPr kumimoji="1" lang="en-US" altLang="ja-JP" sz="2000" b="1" dirty="0"/>
              <a:t>A-O-T</a:t>
            </a:r>
            <a:r>
              <a:rPr kumimoji="1" lang="ja-JP" altLang="en-US" sz="2000" b="1" dirty="0"/>
              <a:t>適合型組織運営法については行っていない</a:t>
            </a:r>
          </a:p>
        </p:txBody>
      </p:sp>
      <p:sp>
        <p:nvSpPr>
          <p:cNvPr id="7" name="二等辺三角形 6">
            <a:extLst>
              <a:ext uri="{FF2B5EF4-FFF2-40B4-BE49-F238E27FC236}">
                <a16:creationId xmlns:a16="http://schemas.microsoft.com/office/drawing/2014/main" id="{8FFB8810-1921-4239-B8E2-24194375AE6A}"/>
              </a:ext>
            </a:extLst>
          </p:cNvPr>
          <p:cNvSpPr/>
          <p:nvPr/>
        </p:nvSpPr>
        <p:spPr>
          <a:xfrm rot="10800000">
            <a:off x="4074507" y="3145739"/>
            <a:ext cx="1086407" cy="636372"/>
          </a:xfrm>
          <a:prstGeom prst="triangl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CC31738-C53D-4F06-8F23-710C4B3C825B}"/>
              </a:ext>
            </a:extLst>
          </p:cNvPr>
          <p:cNvSpPr txBox="1"/>
          <p:nvPr/>
        </p:nvSpPr>
        <p:spPr>
          <a:xfrm>
            <a:off x="395908" y="4413401"/>
            <a:ext cx="8443606" cy="954107"/>
          </a:xfrm>
          <a:prstGeom prst="rect">
            <a:avLst/>
          </a:prstGeom>
          <a:noFill/>
          <a:ln w="28575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A-O-T</a:t>
            </a:r>
            <a:r>
              <a:rPr kumimoji="1" lang="ja-JP" altLang="en-US" sz="2800" b="1" dirty="0"/>
              <a:t>適合型組織運営法についても導入実験を行い、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評価と改善を検討していく必要がある。</a:t>
            </a:r>
          </a:p>
        </p:txBody>
      </p:sp>
    </p:spTree>
    <p:extLst>
      <p:ext uri="{BB962C8B-B14F-4D97-AF65-F5344CB8AC3E}">
        <p14:creationId xmlns:p14="http://schemas.microsoft.com/office/powerpoint/2010/main" val="817230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13AB9F1-5761-480C-B803-839738D5CE54}"/>
              </a:ext>
            </a:extLst>
          </p:cNvPr>
          <p:cNvSpPr/>
          <p:nvPr/>
        </p:nvSpPr>
        <p:spPr>
          <a:xfrm>
            <a:off x="0" y="875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/>
              <a:t>学生イベントの問題点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5FE2EEA-31B1-444F-8214-A3A03F4B75EB}"/>
              </a:ext>
            </a:extLst>
          </p:cNvPr>
          <p:cNvSpPr txBox="1"/>
          <p:nvPr/>
        </p:nvSpPr>
        <p:spPr>
          <a:xfrm>
            <a:off x="1260389" y="3429000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運営スタッフの継続性が低い！</a:t>
            </a:r>
          </a:p>
        </p:txBody>
      </p:sp>
    </p:spTree>
    <p:extLst>
      <p:ext uri="{BB962C8B-B14F-4D97-AF65-F5344CB8AC3E}">
        <p14:creationId xmlns:p14="http://schemas.microsoft.com/office/powerpoint/2010/main" val="117944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AEAE2A2-6AE5-43A7-AEBE-E53D07C709DF}"/>
              </a:ext>
            </a:extLst>
          </p:cNvPr>
          <p:cNvGrpSpPr/>
          <p:nvPr/>
        </p:nvGrpSpPr>
        <p:grpSpPr>
          <a:xfrm>
            <a:off x="1039447" y="1583891"/>
            <a:ext cx="7197902" cy="4728677"/>
            <a:chOff x="974124" y="1702866"/>
            <a:chExt cx="10545241" cy="5263256"/>
          </a:xfrm>
        </p:grpSpPr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1291BBDF-6F8A-4B64-A70E-0F82CAB45CC4}"/>
                </a:ext>
              </a:extLst>
            </p:cNvPr>
            <p:cNvSpPr/>
            <p:nvPr/>
          </p:nvSpPr>
          <p:spPr>
            <a:xfrm>
              <a:off x="2745129" y="1702866"/>
              <a:ext cx="6701742" cy="1196445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CC95245B-0AA4-418D-BB2D-B7D74D830F4D}"/>
                </a:ext>
              </a:extLst>
            </p:cNvPr>
            <p:cNvSpPr/>
            <p:nvPr/>
          </p:nvSpPr>
          <p:spPr>
            <a:xfrm>
              <a:off x="2792207" y="4043641"/>
              <a:ext cx="6563007" cy="2922481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0" name="矢印: 右カーブ 9">
              <a:extLst>
                <a:ext uri="{FF2B5EF4-FFF2-40B4-BE49-F238E27FC236}">
                  <a16:creationId xmlns:a16="http://schemas.microsoft.com/office/drawing/2014/main" id="{4ED5AAA9-A591-4F53-B8EB-E149550CC819}"/>
                </a:ext>
              </a:extLst>
            </p:cNvPr>
            <p:cNvSpPr/>
            <p:nvPr/>
          </p:nvSpPr>
          <p:spPr>
            <a:xfrm>
              <a:off x="1783934" y="5018739"/>
              <a:ext cx="891637" cy="1114565"/>
            </a:xfrm>
            <a:prstGeom prst="curvedRightArrow">
              <a:avLst>
                <a:gd name="adj1" fmla="val 14320"/>
                <a:gd name="adj2" fmla="val 38216"/>
                <a:gd name="adj3" fmla="val 3278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1" name="矢印: 上カーブ 10">
              <a:extLst>
                <a:ext uri="{FF2B5EF4-FFF2-40B4-BE49-F238E27FC236}">
                  <a16:creationId xmlns:a16="http://schemas.microsoft.com/office/drawing/2014/main" id="{8FD19234-9165-4952-8A97-137C8DCD0A82}"/>
                </a:ext>
              </a:extLst>
            </p:cNvPr>
            <p:cNvSpPr/>
            <p:nvPr/>
          </p:nvSpPr>
          <p:spPr>
            <a:xfrm rot="16200000">
              <a:off x="7677869" y="2870740"/>
              <a:ext cx="1395963" cy="1201472"/>
            </a:xfrm>
            <a:prstGeom prst="curvedUpArrow">
              <a:avLst>
                <a:gd name="adj1" fmla="val 13697"/>
                <a:gd name="adj2" fmla="val 21369"/>
                <a:gd name="adj3" fmla="val 27991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2" name="矢印: 下 11">
              <a:extLst>
                <a:ext uri="{FF2B5EF4-FFF2-40B4-BE49-F238E27FC236}">
                  <a16:creationId xmlns:a16="http://schemas.microsoft.com/office/drawing/2014/main" id="{BCC6E0BC-FFF7-4A1E-957E-292905A78343}"/>
                </a:ext>
              </a:extLst>
            </p:cNvPr>
            <p:cNvSpPr/>
            <p:nvPr/>
          </p:nvSpPr>
          <p:spPr>
            <a:xfrm>
              <a:off x="5913033" y="3092889"/>
              <a:ext cx="484632" cy="8115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86513E65-0013-43E8-AB85-166C5B7209D1}"/>
                </a:ext>
              </a:extLst>
            </p:cNvPr>
            <p:cNvSpPr txBox="1"/>
            <p:nvPr/>
          </p:nvSpPr>
          <p:spPr>
            <a:xfrm>
              <a:off x="4326144" y="2132959"/>
              <a:ext cx="3789788" cy="411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b="1" dirty="0"/>
                <a:t>運営コアメンバー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9CA7666A-FDA0-4807-BF22-28931A717FA1}"/>
                </a:ext>
              </a:extLst>
            </p:cNvPr>
            <p:cNvSpPr txBox="1"/>
            <p:nvPr/>
          </p:nvSpPr>
          <p:spPr>
            <a:xfrm>
              <a:off x="4512681" y="6457558"/>
              <a:ext cx="3262433" cy="413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350" b="1" dirty="0"/>
                <a:t>スタッフボランティア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29CC9F3B-31D1-4526-A4B5-949ACF525C36}"/>
                </a:ext>
              </a:extLst>
            </p:cNvPr>
            <p:cNvSpPr txBox="1"/>
            <p:nvPr/>
          </p:nvSpPr>
          <p:spPr>
            <a:xfrm>
              <a:off x="9107349" y="3332822"/>
              <a:ext cx="742510" cy="376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</a:rPr>
                <a:t>join</a:t>
              </a:r>
              <a:endParaRPr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3CAB3C0E-6991-4EAB-886C-A5770ACE08F5}"/>
                </a:ext>
              </a:extLst>
            </p:cNvPr>
            <p:cNvSpPr txBox="1"/>
            <p:nvPr/>
          </p:nvSpPr>
          <p:spPr>
            <a:xfrm>
              <a:off x="9783770" y="5695199"/>
              <a:ext cx="1735595" cy="582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 dirty="0" err="1">
                  <a:solidFill>
                    <a:srgbClr val="FF0000"/>
                  </a:solidFill>
                </a:rPr>
                <a:t>retaire</a:t>
              </a:r>
              <a:endParaRPr lang="ja-JP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69521716-6E38-4D61-BB01-143D753E43AE}"/>
                </a:ext>
              </a:extLst>
            </p:cNvPr>
            <p:cNvSpPr txBox="1"/>
            <p:nvPr/>
          </p:nvSpPr>
          <p:spPr>
            <a:xfrm>
              <a:off x="974124" y="4879492"/>
              <a:ext cx="827471" cy="376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</a:rPr>
                <a:t>loop</a:t>
              </a:r>
              <a:endParaRPr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矢印: 右カーブ 20">
              <a:extLst>
                <a:ext uri="{FF2B5EF4-FFF2-40B4-BE49-F238E27FC236}">
                  <a16:creationId xmlns:a16="http://schemas.microsoft.com/office/drawing/2014/main" id="{8BD8EA5B-3935-46EE-A9E8-D1387DC87B00}"/>
                </a:ext>
              </a:extLst>
            </p:cNvPr>
            <p:cNvSpPr/>
            <p:nvPr/>
          </p:nvSpPr>
          <p:spPr>
            <a:xfrm>
              <a:off x="1900569" y="1859331"/>
              <a:ext cx="891638" cy="892060"/>
            </a:xfrm>
            <a:prstGeom prst="curvedRightArrow">
              <a:avLst>
                <a:gd name="adj1" fmla="val 14320"/>
                <a:gd name="adj2" fmla="val 38216"/>
                <a:gd name="adj3" fmla="val 3278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AC14B339-7B7B-4783-B3B7-C976C372EB5C}"/>
                </a:ext>
              </a:extLst>
            </p:cNvPr>
            <p:cNvSpPr txBox="1"/>
            <p:nvPr/>
          </p:nvSpPr>
          <p:spPr>
            <a:xfrm>
              <a:off x="1048548" y="2058062"/>
              <a:ext cx="827471" cy="376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</a:rPr>
                <a:t>loop</a:t>
              </a:r>
              <a:endParaRPr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8AB5D552-814D-408D-8AF7-38C125A6671D}"/>
                </a:ext>
              </a:extLst>
            </p:cNvPr>
            <p:cNvSpPr txBox="1"/>
            <p:nvPr/>
          </p:nvSpPr>
          <p:spPr>
            <a:xfrm>
              <a:off x="6338315" y="3498680"/>
              <a:ext cx="788999" cy="413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350" b="1" dirty="0">
                  <a:solidFill>
                    <a:srgbClr val="0070C0"/>
                  </a:solidFill>
                </a:rPr>
                <a:t>ask</a:t>
              </a:r>
              <a:endParaRPr lang="ja-JP" altLang="en-US" sz="1350" b="1" dirty="0">
                <a:solidFill>
                  <a:srgbClr val="0070C0"/>
                </a:solidFill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375E0DB9-3AFB-41B8-9019-070547749AB3}"/>
                </a:ext>
              </a:extLst>
            </p:cNvPr>
            <p:cNvSpPr txBox="1"/>
            <p:nvPr/>
          </p:nvSpPr>
          <p:spPr>
            <a:xfrm>
              <a:off x="9776303" y="2008569"/>
              <a:ext cx="1172116" cy="376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 err="1">
                  <a:solidFill>
                    <a:srgbClr val="FF0000"/>
                  </a:solidFill>
                </a:rPr>
                <a:t>retaire</a:t>
              </a:r>
              <a:endParaRPr lang="ja-JP" alt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コネクタ: 曲線 31">
              <a:extLst>
                <a:ext uri="{FF2B5EF4-FFF2-40B4-BE49-F238E27FC236}">
                  <a16:creationId xmlns:a16="http://schemas.microsoft.com/office/drawing/2014/main" id="{B53B3E29-F4C2-45DC-ACEE-1F2AC52F721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515203" y="2253562"/>
              <a:ext cx="806717" cy="915488"/>
            </a:xfrm>
            <a:prstGeom prst="curvedConnector2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矢印: 右カーブ 24">
              <a:extLst>
                <a:ext uri="{FF2B5EF4-FFF2-40B4-BE49-F238E27FC236}">
                  <a16:creationId xmlns:a16="http://schemas.microsoft.com/office/drawing/2014/main" id="{37912378-8993-4A21-959A-73C04E4D876A}"/>
                </a:ext>
              </a:extLst>
            </p:cNvPr>
            <p:cNvSpPr/>
            <p:nvPr/>
          </p:nvSpPr>
          <p:spPr>
            <a:xfrm>
              <a:off x="3600758" y="2809351"/>
              <a:ext cx="1041009" cy="1468508"/>
            </a:xfrm>
            <a:prstGeom prst="curvedRightArrow">
              <a:avLst>
                <a:gd name="adj1" fmla="val 14320"/>
                <a:gd name="adj2" fmla="val 38216"/>
                <a:gd name="adj3" fmla="val 3278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40FA2ED1-2C8F-4DE2-8119-0523F5707318}"/>
                </a:ext>
              </a:extLst>
            </p:cNvPr>
            <p:cNvSpPr txBox="1"/>
            <p:nvPr/>
          </p:nvSpPr>
          <p:spPr>
            <a:xfrm>
              <a:off x="2264820" y="3407758"/>
              <a:ext cx="1276261" cy="411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>
                  <a:solidFill>
                    <a:srgbClr val="FF0000"/>
                  </a:solidFill>
                </a:rPr>
                <a:t>return</a:t>
              </a:r>
              <a:endParaRPr lang="ja-JP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楕円 26">
            <a:extLst>
              <a:ext uri="{FF2B5EF4-FFF2-40B4-BE49-F238E27FC236}">
                <a16:creationId xmlns:a16="http://schemas.microsoft.com/office/drawing/2014/main" id="{E756578A-51C7-4AD6-920B-F7D05F5AE5A7}"/>
              </a:ext>
            </a:extLst>
          </p:cNvPr>
          <p:cNvSpPr/>
          <p:nvPr/>
        </p:nvSpPr>
        <p:spPr>
          <a:xfrm>
            <a:off x="3350015" y="4113904"/>
            <a:ext cx="2340549" cy="647938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A933E640-3EA3-413B-A102-44856CC5367B}"/>
              </a:ext>
            </a:extLst>
          </p:cNvPr>
          <p:cNvSpPr/>
          <p:nvPr/>
        </p:nvSpPr>
        <p:spPr>
          <a:xfrm>
            <a:off x="3080084" y="4955594"/>
            <a:ext cx="2991853" cy="80145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30" name="コネクタ: 曲線 29">
            <a:extLst>
              <a:ext uri="{FF2B5EF4-FFF2-40B4-BE49-F238E27FC236}">
                <a16:creationId xmlns:a16="http://schemas.microsoft.com/office/drawing/2014/main" id="{1CD20D27-A919-4EBA-AA3E-8630697ED2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54606" y="5230162"/>
            <a:ext cx="585950" cy="624888"/>
          </a:xfrm>
          <a:prstGeom prst="curved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5EE348A-A43A-4AD6-9594-919FAF104024}"/>
              </a:ext>
            </a:extLst>
          </p:cNvPr>
          <p:cNvSpPr txBox="1"/>
          <p:nvPr/>
        </p:nvSpPr>
        <p:spPr>
          <a:xfrm>
            <a:off x="3759078" y="5221546"/>
            <a:ext cx="17235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/>
              <a:t>当日ボランティア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E299F0B-7DF7-4908-A340-48E128208561}"/>
              </a:ext>
            </a:extLst>
          </p:cNvPr>
          <p:cNvSpPr txBox="1"/>
          <p:nvPr/>
        </p:nvSpPr>
        <p:spPr>
          <a:xfrm>
            <a:off x="3537101" y="4266562"/>
            <a:ext cx="2069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/>
              <a:t>お手伝い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AAE136C-3891-4C8B-93CA-8DBBC1B9273B}"/>
              </a:ext>
            </a:extLst>
          </p:cNvPr>
          <p:cNvSpPr/>
          <p:nvPr/>
        </p:nvSpPr>
        <p:spPr>
          <a:xfrm>
            <a:off x="0" y="1"/>
            <a:ext cx="9144000" cy="110104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b="1" dirty="0"/>
              <a:t>運営スタッフの参加・退出モデル</a:t>
            </a:r>
          </a:p>
        </p:txBody>
      </p:sp>
    </p:spTree>
    <p:extLst>
      <p:ext uri="{BB962C8B-B14F-4D97-AF65-F5344CB8AC3E}">
        <p14:creationId xmlns:p14="http://schemas.microsoft.com/office/powerpoint/2010/main" val="373614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3607CCB5-4535-44D8-A49C-45628021DA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783864"/>
              </p:ext>
            </p:extLst>
          </p:nvPr>
        </p:nvGraphicFramePr>
        <p:xfrm>
          <a:off x="0" y="991150"/>
          <a:ext cx="9144000" cy="573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5D2AA82-B84E-4639-A8A1-80AAA44EBF6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1826F74-9342-4927-9063-A4DF052C5149}"/>
              </a:ext>
            </a:extLst>
          </p:cNvPr>
          <p:cNvCxnSpPr>
            <a:cxnSpLocks/>
          </p:cNvCxnSpPr>
          <p:nvPr/>
        </p:nvCxnSpPr>
        <p:spPr>
          <a:xfrm>
            <a:off x="518983" y="3043381"/>
            <a:ext cx="8452022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D660E71-8867-47DE-88C3-6E1FAF618358}"/>
              </a:ext>
            </a:extLst>
          </p:cNvPr>
          <p:cNvSpPr/>
          <p:nvPr/>
        </p:nvSpPr>
        <p:spPr>
          <a:xfrm>
            <a:off x="0" y="-11482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b="1" dirty="0"/>
              <a:t>学生イベント経験者へのインタビュー</a:t>
            </a:r>
          </a:p>
        </p:txBody>
      </p:sp>
    </p:spTree>
    <p:extLst>
      <p:ext uri="{BB962C8B-B14F-4D97-AF65-F5344CB8AC3E}">
        <p14:creationId xmlns:p14="http://schemas.microsoft.com/office/powerpoint/2010/main" val="1877828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A0A81DBC-12A0-4441-969D-A258FF20F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058269"/>
              </p:ext>
            </p:extLst>
          </p:nvPr>
        </p:nvGraphicFramePr>
        <p:xfrm>
          <a:off x="1" y="991150"/>
          <a:ext cx="9144000" cy="586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7BAB588-BA5C-46FD-805C-7F6CA7F47F6D}"/>
              </a:ext>
            </a:extLst>
          </p:cNvPr>
          <p:cNvSpPr/>
          <p:nvPr/>
        </p:nvSpPr>
        <p:spPr>
          <a:xfrm>
            <a:off x="0" y="-11482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b="1" dirty="0"/>
              <a:t>学生イベント経験者へのインタビュー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A2D9AB-D824-471A-AD9A-F4050D635C6B}"/>
              </a:ext>
            </a:extLst>
          </p:cNvPr>
          <p:cNvSpPr txBox="1"/>
          <p:nvPr/>
        </p:nvSpPr>
        <p:spPr>
          <a:xfrm>
            <a:off x="6919783" y="5574462"/>
            <a:ext cx="1077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N=18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2983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ABCD16CF-CAB5-40FA-BE98-9159F53B97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628391"/>
              </p:ext>
            </p:extLst>
          </p:nvPr>
        </p:nvGraphicFramePr>
        <p:xfrm>
          <a:off x="0" y="991150"/>
          <a:ext cx="9144000" cy="586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5AEE876-FD20-43B4-A587-3628FE02CF3A}"/>
              </a:ext>
            </a:extLst>
          </p:cNvPr>
          <p:cNvSpPr/>
          <p:nvPr/>
        </p:nvSpPr>
        <p:spPr>
          <a:xfrm>
            <a:off x="0" y="-11482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b="1" dirty="0"/>
              <a:t>学生イベント経験者へのインタビュー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750391-FDEE-4151-9EE4-8E7E324F5410}"/>
              </a:ext>
            </a:extLst>
          </p:cNvPr>
          <p:cNvSpPr txBox="1"/>
          <p:nvPr/>
        </p:nvSpPr>
        <p:spPr>
          <a:xfrm>
            <a:off x="6919783" y="5574462"/>
            <a:ext cx="1077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N=18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8596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A7EC574C-4916-4BC7-9A34-890B72405F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027355"/>
              </p:ext>
            </p:extLst>
          </p:nvPr>
        </p:nvGraphicFramePr>
        <p:xfrm>
          <a:off x="0" y="976183"/>
          <a:ext cx="9144000" cy="5881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F1B1D8F-44EB-402C-9561-63FB0B1AAA7C}"/>
              </a:ext>
            </a:extLst>
          </p:cNvPr>
          <p:cNvSpPr/>
          <p:nvPr/>
        </p:nvSpPr>
        <p:spPr>
          <a:xfrm>
            <a:off x="0" y="-11482"/>
            <a:ext cx="9144000" cy="1002632"/>
          </a:xfrm>
          <a:prstGeom prst="rect">
            <a:avLst/>
          </a:prstGeom>
          <a:solidFill>
            <a:srgbClr val="259975"/>
          </a:solidFill>
          <a:ln>
            <a:solidFill>
              <a:srgbClr val="25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b="1" dirty="0"/>
              <a:t>学生イベント経験者へのインタビュー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C70D6D-5016-4544-B0F7-C8279290B322}"/>
              </a:ext>
            </a:extLst>
          </p:cNvPr>
          <p:cNvSpPr txBox="1"/>
          <p:nvPr/>
        </p:nvSpPr>
        <p:spPr>
          <a:xfrm>
            <a:off x="6573794" y="2349349"/>
            <a:ext cx="1077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N=18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28107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18697</TotalTime>
  <Words>555</Words>
  <Application>Microsoft Office PowerPoint</Application>
  <PresentationFormat>画面に合わせる (4:3)</PresentationFormat>
  <Paragraphs>144</Paragraphs>
  <Slides>37</Slides>
  <Notes>0</Notes>
  <HiddenSlides>4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2" baseType="lpstr">
      <vt:lpstr>ＭＳ 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イベント運営における ティール組織への 進化プロセス</dc:title>
  <dc:creator>cs16045</dc:creator>
  <cp:lastModifiedBy>cs16045</cp:lastModifiedBy>
  <cp:revision>123</cp:revision>
  <dcterms:created xsi:type="dcterms:W3CDTF">2020-01-15T04:37:00Z</dcterms:created>
  <dcterms:modified xsi:type="dcterms:W3CDTF">2020-02-06T04:46:49Z</dcterms:modified>
</cp:coreProperties>
</file>