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7" r:id="rId5"/>
    <p:sldId id="270" r:id="rId6"/>
    <p:sldId id="268" r:id="rId7"/>
    <p:sldId id="258" r:id="rId8"/>
    <p:sldId id="259" r:id="rId9"/>
    <p:sldId id="260" r:id="rId10"/>
    <p:sldId id="275" r:id="rId11"/>
    <p:sldId id="276" r:id="rId12"/>
    <p:sldId id="277" r:id="rId13"/>
    <p:sldId id="278" r:id="rId14"/>
    <p:sldId id="279" r:id="rId15"/>
    <p:sldId id="280" r:id="rId16"/>
    <p:sldId id="281" r:id="rId17"/>
    <p:sldId id="263" r:id="rId18"/>
    <p:sldId id="271" r:id="rId19"/>
    <p:sldId id="261" r:id="rId20"/>
    <p:sldId id="283" r:id="rId21"/>
    <p:sldId id="282" r:id="rId22"/>
    <p:sldId id="284" r:id="rId23"/>
    <p:sldId id="262" r:id="rId24"/>
    <p:sldId id="272" r:id="rId25"/>
    <p:sldId id="287" r:id="rId26"/>
    <p:sldId id="285" r:id="rId27"/>
    <p:sldId id="286" r:id="rId28"/>
    <p:sldId id="288" r:id="rId29"/>
    <p:sldId id="264" r:id="rId30"/>
    <p:sldId id="265" r:id="rId31"/>
    <p:sldId id="289" r:id="rId32"/>
    <p:sldId id="273" r:id="rId33"/>
    <p:sldId id="274" r:id="rId3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2E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4" autoAdjust="0"/>
    <p:restoredTop sz="94660"/>
  </p:normalViewPr>
  <p:slideViewPr>
    <p:cSldViewPr snapToGrid="0">
      <p:cViewPr varScale="1">
        <p:scale>
          <a:sx n="96" d="100"/>
          <a:sy n="96" d="100"/>
        </p:scale>
        <p:origin x="101" y="77"/>
      </p:cViewPr>
      <p:guideLst>
        <p:guide orient="horz" pos="2160"/>
        <p:guide pos="3840"/>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accent4"/>
        </a:solidFill>
        <a:effectLst/>
      </p:bgPr>
    </p:bg>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6395BDB0-7B42-4CD8-BD39-047DFF11A9F6}"/>
              </a:ext>
            </a:extLst>
          </p:cNvPr>
          <p:cNvSpPr/>
          <p:nvPr userDrawn="1"/>
        </p:nvSpPr>
        <p:spPr>
          <a:xfrm>
            <a:off x="1524000" y="518160"/>
            <a:ext cx="10668000" cy="583819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59F116D8-9447-4043-AFFB-B2E1475EA9E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7EF0D20-0EB2-4E14-A7E3-ECE3840024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cxnSp>
        <p:nvCxnSpPr>
          <p:cNvPr id="11" name="直線コネクタ 10">
            <a:extLst>
              <a:ext uri="{FF2B5EF4-FFF2-40B4-BE49-F238E27FC236}">
                <a16:creationId xmlns:a16="http://schemas.microsoft.com/office/drawing/2014/main" id="{D716214D-E127-4A73-8053-BEE64AE189FA}"/>
              </a:ext>
            </a:extLst>
          </p:cNvPr>
          <p:cNvCxnSpPr>
            <a:cxnSpLocks/>
          </p:cNvCxnSpPr>
          <p:nvPr userDrawn="1"/>
        </p:nvCxnSpPr>
        <p:spPr>
          <a:xfrm>
            <a:off x="213360" y="0"/>
            <a:ext cx="0" cy="6944810"/>
          </a:xfrm>
          <a:prstGeom prst="line">
            <a:avLst/>
          </a:prstGeom>
          <a:ln w="1905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FF2E890B-DC6E-4752-A0B4-5AA95400BF93}"/>
              </a:ext>
            </a:extLst>
          </p:cNvPr>
          <p:cNvCxnSpPr>
            <a:cxnSpLocks/>
          </p:cNvCxnSpPr>
          <p:nvPr userDrawn="1"/>
        </p:nvCxnSpPr>
        <p:spPr>
          <a:xfrm flipH="1">
            <a:off x="1677725" y="6594154"/>
            <a:ext cx="10514276" cy="0"/>
          </a:xfrm>
          <a:prstGeom prst="line">
            <a:avLst/>
          </a:prstGeom>
          <a:ln w="76200">
            <a:solidFill>
              <a:schemeClr val="accent6">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15811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21CE52-5BBA-4034-9E0F-C8FC4BE6BA3D}"/>
              </a:ext>
            </a:extLst>
          </p:cNvPr>
          <p:cNvSpPr>
            <a:spLocks noGrp="1"/>
          </p:cNvSpPr>
          <p:nvPr>
            <p:ph type="title"/>
          </p:nvPr>
        </p:nvSpPr>
        <p:spPr>
          <a:xfrm>
            <a:off x="838200" y="62442"/>
            <a:ext cx="10515600" cy="1325563"/>
          </a:xfrm>
        </p:spPr>
        <p:txBody>
          <a:body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A95F8ABE-CEDD-43AD-9B9D-6BEFF362557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76C43FD-39E0-474B-AF2A-6E9394D06A2E}"/>
              </a:ext>
            </a:extLst>
          </p:cNvPr>
          <p:cNvSpPr>
            <a:spLocks noGrp="1"/>
          </p:cNvSpPr>
          <p:nvPr>
            <p:ph type="dt" sz="half" idx="10"/>
          </p:nvPr>
        </p:nvSpPr>
        <p:spPr/>
        <p:txBody>
          <a:bodyPr/>
          <a:lstStyle/>
          <a:p>
            <a:fld id="{673D4907-9159-4655-9595-BAF943378749}" type="datetimeFigureOut">
              <a:rPr kumimoji="1" lang="ja-JP" altLang="en-US" smtClean="0"/>
              <a:t>2020/2/6</a:t>
            </a:fld>
            <a:endParaRPr kumimoji="1" lang="ja-JP" altLang="en-US"/>
          </a:p>
        </p:txBody>
      </p:sp>
      <p:sp>
        <p:nvSpPr>
          <p:cNvPr id="5" name="フッター プレースホルダー 4">
            <a:extLst>
              <a:ext uri="{FF2B5EF4-FFF2-40B4-BE49-F238E27FC236}">
                <a16:creationId xmlns:a16="http://schemas.microsoft.com/office/drawing/2014/main" id="{EC2EF1F5-86D0-410B-9042-9D2B2EEB69E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EF4C7B5-7700-4161-828D-9904C0DBA86B}"/>
              </a:ext>
            </a:extLst>
          </p:cNvPr>
          <p:cNvSpPr>
            <a:spLocks noGrp="1"/>
          </p:cNvSpPr>
          <p:nvPr>
            <p:ph type="sldNum" sz="quarter" idx="12"/>
          </p:nvPr>
        </p:nvSpPr>
        <p:spPr/>
        <p:txBody>
          <a:bodyPr/>
          <a:lstStyle/>
          <a:p>
            <a:fld id="{68757B40-1D0C-4258-860F-22CD3DD03A7F}"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D7D18907-0EB1-41CB-BB82-1E08F9DB9CF9}"/>
              </a:ext>
            </a:extLst>
          </p:cNvPr>
          <p:cNvCxnSpPr>
            <a:cxnSpLocks/>
          </p:cNvCxnSpPr>
          <p:nvPr userDrawn="1"/>
        </p:nvCxnSpPr>
        <p:spPr>
          <a:xfrm>
            <a:off x="213360" y="0"/>
            <a:ext cx="0" cy="6944810"/>
          </a:xfrm>
          <a:prstGeom prst="line">
            <a:avLst/>
          </a:prstGeom>
          <a:ln w="1905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78E1477A-D812-42A7-8672-5F5A2CA1E4B3}"/>
              </a:ext>
            </a:extLst>
          </p:cNvPr>
          <p:cNvCxnSpPr>
            <a:cxnSpLocks/>
          </p:cNvCxnSpPr>
          <p:nvPr userDrawn="1"/>
        </p:nvCxnSpPr>
        <p:spPr>
          <a:xfrm flipH="1">
            <a:off x="814279" y="1114063"/>
            <a:ext cx="8028008"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9DC3131A-2982-4A8F-ADDE-DFAD6ACD7E72}"/>
              </a:ext>
            </a:extLst>
          </p:cNvPr>
          <p:cNvCxnSpPr>
            <a:cxnSpLocks/>
          </p:cNvCxnSpPr>
          <p:nvPr userDrawn="1"/>
        </p:nvCxnSpPr>
        <p:spPr>
          <a:xfrm flipH="1">
            <a:off x="9062205" y="1114063"/>
            <a:ext cx="60574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9A8C0E9D-4AA0-4560-9360-1BDC315B5B7B}"/>
              </a:ext>
            </a:extLst>
          </p:cNvPr>
          <p:cNvCxnSpPr>
            <a:cxnSpLocks/>
          </p:cNvCxnSpPr>
          <p:nvPr userDrawn="1"/>
        </p:nvCxnSpPr>
        <p:spPr>
          <a:xfrm flipH="1">
            <a:off x="9874362" y="1114063"/>
            <a:ext cx="60574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56DEBF2-9FED-47F4-AC5C-156371E461FD}"/>
              </a:ext>
            </a:extLst>
          </p:cNvPr>
          <p:cNvCxnSpPr>
            <a:cxnSpLocks/>
          </p:cNvCxnSpPr>
          <p:nvPr userDrawn="1"/>
        </p:nvCxnSpPr>
        <p:spPr>
          <a:xfrm flipH="1">
            <a:off x="10724137" y="1107310"/>
            <a:ext cx="60574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4CB99E1-743A-473E-BDAB-F1B6B6C19335}"/>
              </a:ext>
            </a:extLst>
          </p:cNvPr>
          <p:cNvCxnSpPr>
            <a:cxnSpLocks/>
          </p:cNvCxnSpPr>
          <p:nvPr userDrawn="1"/>
        </p:nvCxnSpPr>
        <p:spPr>
          <a:xfrm flipH="1">
            <a:off x="11586258" y="1114063"/>
            <a:ext cx="60574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35403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1673684-59B0-42FC-AE4B-337FF6ECDB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AC6F508-BBDD-4F39-A689-D3F975EC0B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DB4652B-2F01-4130-B7E9-E77F115B81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D4907-9159-4655-9595-BAF943378749}" type="datetimeFigureOut">
              <a:rPr kumimoji="1" lang="ja-JP" altLang="en-US" smtClean="0"/>
              <a:t>2020/2/6</a:t>
            </a:fld>
            <a:endParaRPr kumimoji="1" lang="ja-JP" altLang="en-US"/>
          </a:p>
        </p:txBody>
      </p:sp>
      <p:sp>
        <p:nvSpPr>
          <p:cNvPr id="5" name="フッター プレースホルダー 4">
            <a:extLst>
              <a:ext uri="{FF2B5EF4-FFF2-40B4-BE49-F238E27FC236}">
                <a16:creationId xmlns:a16="http://schemas.microsoft.com/office/drawing/2014/main" id="{18613D78-315D-4ECA-B22F-AED9094EA3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9EA505A-E523-4B0E-B700-43DC8618CA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57B40-1D0C-4258-860F-22CD3DD03A7F}" type="slidenum">
              <a:rPr kumimoji="1" lang="ja-JP" altLang="en-US" smtClean="0"/>
              <a:t>‹#›</a:t>
            </a:fld>
            <a:endParaRPr kumimoji="1" lang="ja-JP" altLang="en-US"/>
          </a:p>
        </p:txBody>
      </p:sp>
    </p:spTree>
    <p:extLst>
      <p:ext uri="{BB962C8B-B14F-4D97-AF65-F5344CB8AC3E}">
        <p14:creationId xmlns:p14="http://schemas.microsoft.com/office/powerpoint/2010/main" val="251734785"/>
      </p:ext>
    </p:extLst>
  </p:cSld>
  <p:clrMap bg1="lt1" tx1="dk1" bg2="lt2" tx2="dk2" accent1="accent1" accent2="accent2" accent3="accent3" accent4="accent4" accent5="accent5" accent6="accent6" hlink="hlink" folHlink="folHlink"/>
  <p:sldLayoutIdLst>
    <p:sldLayoutId id="2147483649" r:id="rId1"/>
    <p:sldLayoutId id="2147483650" r:id="rId2"/>
  </p:sldLayoutIdLst>
  <p:transition>
    <p:fade/>
  </p:transition>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5.png"/><Relationship Id="rId10" Type="http://schemas.openxmlformats.org/officeDocument/2006/relationships/image" Target="../media/image4.png"/><Relationship Id="rId4" Type="http://schemas.openxmlformats.org/officeDocument/2006/relationships/image" Target="../media/image22.png"/><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7.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4B4133-9C02-4061-BB0F-2C9889240345}"/>
              </a:ext>
            </a:extLst>
          </p:cNvPr>
          <p:cNvSpPr>
            <a:spLocks noGrp="1"/>
          </p:cNvSpPr>
          <p:nvPr>
            <p:ph type="ctrTitle"/>
          </p:nvPr>
        </p:nvSpPr>
        <p:spPr/>
        <p:txBody>
          <a:bodyPr>
            <a:normAutofit fontScale="90000"/>
          </a:bodyPr>
          <a:lstStyle/>
          <a:p>
            <a:pPr algn="r"/>
            <a:r>
              <a:rPr lang="ja-JP" altLang="ja-JP" b="1" dirty="0"/>
              <a:t>演劇の演出技法を用いた</a:t>
            </a:r>
            <a:br>
              <a:rPr lang="ja-JP" altLang="ja-JP" dirty="0"/>
            </a:br>
            <a:r>
              <a:rPr lang="ja-JP" altLang="ja-JP" b="1" dirty="0"/>
              <a:t>プレゼンテーションの制作</a:t>
            </a:r>
            <a:endParaRPr kumimoji="1" lang="ja-JP" altLang="en-US" dirty="0"/>
          </a:p>
        </p:txBody>
      </p:sp>
      <p:sp>
        <p:nvSpPr>
          <p:cNvPr id="3" name="字幕 2">
            <a:extLst>
              <a:ext uri="{FF2B5EF4-FFF2-40B4-BE49-F238E27FC236}">
                <a16:creationId xmlns:a16="http://schemas.microsoft.com/office/drawing/2014/main" id="{C6466AE5-80EE-4C0E-92B0-AD4B64FD2620}"/>
              </a:ext>
            </a:extLst>
          </p:cNvPr>
          <p:cNvSpPr>
            <a:spLocks noGrp="1"/>
          </p:cNvSpPr>
          <p:nvPr>
            <p:ph type="subTitle" idx="1"/>
          </p:nvPr>
        </p:nvSpPr>
        <p:spPr/>
        <p:txBody>
          <a:bodyPr>
            <a:normAutofit lnSpcReduction="10000"/>
          </a:bodyPr>
          <a:lstStyle/>
          <a:p>
            <a:pPr algn="r"/>
            <a:endParaRPr kumimoji="1" lang="en-US" altLang="ja-JP" dirty="0"/>
          </a:p>
          <a:p>
            <a:pPr algn="r"/>
            <a:r>
              <a:rPr kumimoji="1" lang="ja-JP" altLang="en-US" dirty="0"/>
              <a:t>情報学部行動情報学科</a:t>
            </a:r>
            <a:endParaRPr kumimoji="1" lang="en-US" altLang="ja-JP" dirty="0"/>
          </a:p>
          <a:p>
            <a:pPr algn="r"/>
            <a:r>
              <a:rPr lang="ja-JP" altLang="en-US" dirty="0"/>
              <a:t>湯浦研究室　４年</a:t>
            </a:r>
            <a:endParaRPr lang="en-US" altLang="ja-JP" dirty="0"/>
          </a:p>
          <a:p>
            <a:pPr algn="r"/>
            <a:r>
              <a:rPr lang="ja-JP" altLang="en-US" dirty="0"/>
              <a:t>加藤若菜</a:t>
            </a:r>
            <a:endParaRPr lang="en-US" altLang="ja-JP" dirty="0"/>
          </a:p>
        </p:txBody>
      </p:sp>
    </p:spTree>
    <p:extLst>
      <p:ext uri="{BB962C8B-B14F-4D97-AF65-F5344CB8AC3E}">
        <p14:creationId xmlns:p14="http://schemas.microsoft.com/office/powerpoint/2010/main" val="299217979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C0288BD6-AE56-4CEB-AF8D-85AE47C73751}"/>
              </a:ext>
            </a:extLst>
          </p:cNvPr>
          <p:cNvSpPr/>
          <p:nvPr/>
        </p:nvSpPr>
        <p:spPr>
          <a:xfrm>
            <a:off x="3426680" y="1534599"/>
            <a:ext cx="2755749" cy="478668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84285CE7-8335-4E33-AEF7-667BE72862E6}"/>
              </a:ext>
            </a:extLst>
          </p:cNvPr>
          <p:cNvSpPr/>
          <p:nvPr/>
        </p:nvSpPr>
        <p:spPr>
          <a:xfrm>
            <a:off x="6313045" y="1534599"/>
            <a:ext cx="2755749" cy="478668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3038B943-23FA-410E-89F6-2276414D6037}"/>
              </a:ext>
            </a:extLst>
          </p:cNvPr>
          <p:cNvSpPr/>
          <p:nvPr/>
        </p:nvSpPr>
        <p:spPr>
          <a:xfrm>
            <a:off x="9199410" y="1534599"/>
            <a:ext cx="2755749" cy="478668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464BCC2-569C-4E31-BCE1-FF6A23A00CC6}"/>
              </a:ext>
            </a:extLst>
          </p:cNvPr>
          <p:cNvSpPr>
            <a:spLocks noGrp="1"/>
          </p:cNvSpPr>
          <p:nvPr>
            <p:ph type="title"/>
          </p:nvPr>
        </p:nvSpPr>
        <p:spPr/>
        <p:txBody>
          <a:bodyPr/>
          <a:lstStyle/>
          <a:p>
            <a:r>
              <a:rPr kumimoji="1" lang="ja-JP" altLang="en-US" dirty="0"/>
              <a:t>実験事前準備</a:t>
            </a:r>
          </a:p>
        </p:txBody>
      </p:sp>
      <p:sp>
        <p:nvSpPr>
          <p:cNvPr id="4" name="正方形/長方形 3">
            <a:extLst>
              <a:ext uri="{FF2B5EF4-FFF2-40B4-BE49-F238E27FC236}">
                <a16:creationId xmlns:a16="http://schemas.microsoft.com/office/drawing/2014/main" id="{6B017F3F-9CE4-476D-887F-808F7CC53707}"/>
              </a:ext>
            </a:extLst>
          </p:cNvPr>
          <p:cNvSpPr/>
          <p:nvPr/>
        </p:nvSpPr>
        <p:spPr>
          <a:xfrm>
            <a:off x="544042" y="1534600"/>
            <a:ext cx="2755749" cy="478668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1C5B27BD-9328-425A-BE6C-2041BB35ACB1}"/>
              </a:ext>
            </a:extLst>
          </p:cNvPr>
          <p:cNvSpPr/>
          <p:nvPr/>
        </p:nvSpPr>
        <p:spPr>
          <a:xfrm>
            <a:off x="672256" y="4212412"/>
            <a:ext cx="2499319" cy="1884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mj-ea"/>
                <a:ea typeface="+mj-ea"/>
              </a:rPr>
              <a:t>演劇的</a:t>
            </a:r>
            <a:endParaRPr kumimoji="1" lang="en-US" altLang="ja-JP" sz="2400" dirty="0">
              <a:solidFill>
                <a:schemeClr val="tx1"/>
              </a:solidFill>
              <a:latin typeface="+mj-ea"/>
              <a:ea typeface="+mj-ea"/>
            </a:endParaRPr>
          </a:p>
          <a:p>
            <a:pPr algn="ctr"/>
            <a:r>
              <a:rPr kumimoji="1" lang="ja-JP" altLang="en-US" sz="2400" dirty="0">
                <a:solidFill>
                  <a:schemeClr val="tx1"/>
                </a:solidFill>
                <a:latin typeface="+mj-ea"/>
                <a:ea typeface="+mj-ea"/>
              </a:rPr>
              <a:t>プレゼンテーション制作手順作成</a:t>
            </a:r>
          </a:p>
        </p:txBody>
      </p:sp>
      <p:pic>
        <p:nvPicPr>
          <p:cNvPr id="8" name="図 7" descr="黒い背景と白い文字&#10;&#10;自動的に生成された説明">
            <a:extLst>
              <a:ext uri="{FF2B5EF4-FFF2-40B4-BE49-F238E27FC236}">
                <a16:creationId xmlns:a16="http://schemas.microsoft.com/office/drawing/2014/main" id="{F24F90B6-568B-45EA-B31D-E361E1639849}"/>
              </a:ext>
            </a:extLst>
          </p:cNvPr>
          <p:cNvPicPr>
            <a:picLocks noChangeAspect="1"/>
          </p:cNvPicPr>
          <p:nvPr/>
        </p:nvPicPr>
        <p:blipFill rotWithShape="1">
          <a:blip r:embed="rId2">
            <a:extLst>
              <a:ext uri="{28A0092B-C50C-407E-A947-70E740481C1C}">
                <a14:useLocalDpi xmlns:a14="http://schemas.microsoft.com/office/drawing/2010/main" val="0"/>
              </a:ext>
            </a:extLst>
          </a:blip>
          <a:srcRect l="16509" t="19079" r="15445" b="26698"/>
          <a:stretch/>
        </p:blipFill>
        <p:spPr>
          <a:xfrm>
            <a:off x="805315" y="1745874"/>
            <a:ext cx="1230555" cy="980598"/>
          </a:xfrm>
          <a:prstGeom prst="rect">
            <a:avLst/>
          </a:prstGeom>
        </p:spPr>
      </p:pic>
      <p:pic>
        <p:nvPicPr>
          <p:cNvPr id="9" name="図 8">
            <a:extLst>
              <a:ext uri="{FF2B5EF4-FFF2-40B4-BE49-F238E27FC236}">
                <a16:creationId xmlns:a16="http://schemas.microsoft.com/office/drawing/2014/main" id="{E33D3E9F-35AD-421D-BA42-0834CB1F7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5047" y="2726472"/>
            <a:ext cx="1064191" cy="1064191"/>
          </a:xfrm>
          <a:prstGeom prst="rect">
            <a:avLst/>
          </a:prstGeom>
        </p:spPr>
      </p:pic>
      <p:sp>
        <p:nvSpPr>
          <p:cNvPr id="15" name="正方形/長方形 14">
            <a:extLst>
              <a:ext uri="{FF2B5EF4-FFF2-40B4-BE49-F238E27FC236}">
                <a16:creationId xmlns:a16="http://schemas.microsoft.com/office/drawing/2014/main" id="{C8468C70-1190-4C55-A1BF-DD8BEBF984DD}"/>
              </a:ext>
            </a:extLst>
          </p:cNvPr>
          <p:cNvSpPr/>
          <p:nvPr/>
        </p:nvSpPr>
        <p:spPr>
          <a:xfrm>
            <a:off x="3565413" y="4212412"/>
            <a:ext cx="2482009" cy="1884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mj-ea"/>
                <a:ea typeface="+mj-ea"/>
              </a:rPr>
              <a:t>演劇基本構造の</a:t>
            </a:r>
            <a:endParaRPr kumimoji="1" lang="en-US" altLang="ja-JP" sz="2400" dirty="0">
              <a:solidFill>
                <a:schemeClr val="tx1"/>
              </a:solidFill>
              <a:latin typeface="+mj-ea"/>
              <a:ea typeface="+mj-ea"/>
            </a:endParaRPr>
          </a:p>
          <a:p>
            <a:pPr algn="ctr"/>
            <a:r>
              <a:rPr lang="ja-JP" altLang="en-US" sz="2400" dirty="0">
                <a:solidFill>
                  <a:schemeClr val="tx1"/>
                </a:solidFill>
                <a:latin typeface="+mj-ea"/>
                <a:ea typeface="+mj-ea"/>
              </a:rPr>
              <a:t>作成、設定</a:t>
            </a:r>
            <a:endParaRPr kumimoji="1" lang="en-US" altLang="ja-JP" sz="2400" dirty="0">
              <a:solidFill>
                <a:schemeClr val="tx1"/>
              </a:solidFill>
              <a:latin typeface="+mj-ea"/>
              <a:ea typeface="+mj-ea"/>
            </a:endParaRPr>
          </a:p>
        </p:txBody>
      </p:sp>
      <p:sp>
        <p:nvSpPr>
          <p:cNvPr id="17" name="正方形/長方形 16">
            <a:extLst>
              <a:ext uri="{FF2B5EF4-FFF2-40B4-BE49-F238E27FC236}">
                <a16:creationId xmlns:a16="http://schemas.microsoft.com/office/drawing/2014/main" id="{89EA42CD-CAAC-4323-A9DA-5296A8CC1EAB}"/>
              </a:ext>
            </a:extLst>
          </p:cNvPr>
          <p:cNvSpPr/>
          <p:nvPr/>
        </p:nvSpPr>
        <p:spPr>
          <a:xfrm>
            <a:off x="6449914" y="4212411"/>
            <a:ext cx="2482009" cy="1884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mj-ea"/>
                <a:ea typeface="+mj-ea"/>
              </a:rPr>
              <a:t>感情的要素の</a:t>
            </a:r>
            <a:endParaRPr lang="en-US" altLang="ja-JP" sz="2400" dirty="0">
              <a:solidFill>
                <a:schemeClr val="tx1"/>
              </a:solidFill>
              <a:latin typeface="+mj-ea"/>
              <a:ea typeface="+mj-ea"/>
            </a:endParaRPr>
          </a:p>
          <a:p>
            <a:pPr algn="ctr"/>
            <a:r>
              <a:rPr kumimoji="1" lang="ja-JP" altLang="en-US" sz="2400" dirty="0">
                <a:solidFill>
                  <a:schemeClr val="tx1"/>
                </a:solidFill>
                <a:latin typeface="+mj-ea"/>
                <a:ea typeface="+mj-ea"/>
              </a:rPr>
              <a:t>指標作成</a:t>
            </a:r>
            <a:endParaRPr kumimoji="1" lang="en-US" altLang="ja-JP" sz="2400" dirty="0">
              <a:solidFill>
                <a:schemeClr val="tx1"/>
              </a:solidFill>
              <a:latin typeface="+mj-ea"/>
              <a:ea typeface="+mj-ea"/>
            </a:endParaRPr>
          </a:p>
        </p:txBody>
      </p:sp>
      <p:pic>
        <p:nvPicPr>
          <p:cNvPr id="13" name="図 12" descr="記号, 時計, 挿絵 が含まれている画像&#10;&#10;自動的に生成された説明">
            <a:extLst>
              <a:ext uri="{FF2B5EF4-FFF2-40B4-BE49-F238E27FC236}">
                <a16:creationId xmlns:a16="http://schemas.microsoft.com/office/drawing/2014/main" id="{4D6390CD-08B8-4358-8C51-866A25BE14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8689" y="1854540"/>
            <a:ext cx="1884460" cy="1884460"/>
          </a:xfrm>
          <a:prstGeom prst="rect">
            <a:avLst/>
          </a:prstGeom>
        </p:spPr>
      </p:pic>
      <p:pic>
        <p:nvPicPr>
          <p:cNvPr id="18" name="図 17" descr="抽象 が含まれている画像&#10;&#10;自動的に生成された説明">
            <a:extLst>
              <a:ext uri="{FF2B5EF4-FFF2-40B4-BE49-F238E27FC236}">
                <a16:creationId xmlns:a16="http://schemas.microsoft.com/office/drawing/2014/main" id="{47C5C5BE-AA1C-45EC-97A7-F37C265721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4872" y="1854540"/>
            <a:ext cx="1961197" cy="1961197"/>
          </a:xfrm>
          <a:prstGeom prst="rect">
            <a:avLst/>
          </a:prstGeom>
        </p:spPr>
      </p:pic>
      <p:pic>
        <p:nvPicPr>
          <p:cNvPr id="22" name="図 21" descr="抽象 が含まれている画像&#10;&#10;自動的に生成された説明">
            <a:extLst>
              <a:ext uri="{FF2B5EF4-FFF2-40B4-BE49-F238E27FC236}">
                <a16:creationId xmlns:a16="http://schemas.microsoft.com/office/drawing/2014/main" id="{237683A8-5F8A-4AC5-83A0-50D393130C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6279" y="1685300"/>
            <a:ext cx="790515" cy="790515"/>
          </a:xfrm>
          <a:prstGeom prst="rect">
            <a:avLst/>
          </a:prstGeom>
        </p:spPr>
      </p:pic>
      <p:pic>
        <p:nvPicPr>
          <p:cNvPr id="23" name="図 22" descr="記号, 時計, 挿絵 が含まれている画像&#10;&#10;自動的に生成された説明">
            <a:extLst>
              <a:ext uri="{FF2B5EF4-FFF2-40B4-BE49-F238E27FC236}">
                <a16:creationId xmlns:a16="http://schemas.microsoft.com/office/drawing/2014/main" id="{0468FA93-A272-44E4-BEA8-035C41E007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6141" y="1685299"/>
            <a:ext cx="790515" cy="790515"/>
          </a:xfrm>
          <a:prstGeom prst="rect">
            <a:avLst/>
          </a:prstGeom>
        </p:spPr>
      </p:pic>
      <p:sp>
        <p:nvSpPr>
          <p:cNvPr id="24" name="正方形/長方形 23">
            <a:extLst>
              <a:ext uri="{FF2B5EF4-FFF2-40B4-BE49-F238E27FC236}">
                <a16:creationId xmlns:a16="http://schemas.microsoft.com/office/drawing/2014/main" id="{8734D4F4-646B-4809-924F-22F1BC74337E}"/>
              </a:ext>
            </a:extLst>
          </p:cNvPr>
          <p:cNvSpPr/>
          <p:nvPr/>
        </p:nvSpPr>
        <p:spPr>
          <a:xfrm>
            <a:off x="9336279" y="4212411"/>
            <a:ext cx="2482009" cy="1884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mj-ea"/>
                <a:ea typeface="+mj-ea"/>
              </a:rPr>
              <a:t>構成に基づいた理想指標作成</a:t>
            </a:r>
            <a:endParaRPr lang="en-US" altLang="ja-JP" sz="2400" dirty="0">
              <a:solidFill>
                <a:schemeClr val="tx1"/>
              </a:solidFill>
              <a:latin typeface="+mj-ea"/>
              <a:ea typeface="+mj-ea"/>
            </a:endParaRPr>
          </a:p>
        </p:txBody>
      </p:sp>
      <p:pic>
        <p:nvPicPr>
          <p:cNvPr id="25" name="図 24" descr="挿絵 が含まれている画像&#10;&#10;自動的に生成された説明">
            <a:extLst>
              <a:ext uri="{FF2B5EF4-FFF2-40B4-BE49-F238E27FC236}">
                <a16:creationId xmlns:a16="http://schemas.microsoft.com/office/drawing/2014/main" id="{382D4E9B-211A-4D93-AC46-31344B02B6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86035" y="2475814"/>
            <a:ext cx="1390866" cy="1390866"/>
          </a:xfrm>
          <a:prstGeom prst="rect">
            <a:avLst/>
          </a:prstGeom>
        </p:spPr>
      </p:pic>
    </p:spTree>
    <p:extLst>
      <p:ext uri="{BB962C8B-B14F-4D97-AF65-F5344CB8AC3E}">
        <p14:creationId xmlns:p14="http://schemas.microsoft.com/office/powerpoint/2010/main" val="212496280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D9F456-CF4D-4A22-AE5D-D28CE6E446D8}"/>
              </a:ext>
            </a:extLst>
          </p:cNvPr>
          <p:cNvSpPr>
            <a:spLocks noGrp="1"/>
          </p:cNvSpPr>
          <p:nvPr>
            <p:ph type="title"/>
          </p:nvPr>
        </p:nvSpPr>
        <p:spPr/>
        <p:txBody>
          <a:bodyPr>
            <a:normAutofit/>
          </a:bodyPr>
          <a:lstStyle/>
          <a:p>
            <a:r>
              <a:rPr kumimoji="1" lang="ja-JP" altLang="en-US" sz="3200" dirty="0"/>
              <a:t>演劇的プレゼンテーション制作手順</a:t>
            </a:r>
          </a:p>
        </p:txBody>
      </p:sp>
      <p:pic>
        <p:nvPicPr>
          <p:cNvPr id="4" name="image27.jpg">
            <a:extLst>
              <a:ext uri="{FF2B5EF4-FFF2-40B4-BE49-F238E27FC236}">
                <a16:creationId xmlns:a16="http://schemas.microsoft.com/office/drawing/2014/main" id="{0DB737FA-DCA1-4E95-87F3-8C829A351B83}"/>
              </a:ext>
            </a:extLst>
          </p:cNvPr>
          <p:cNvPicPr/>
          <p:nvPr/>
        </p:nvPicPr>
        <p:blipFill>
          <a:blip r:embed="rId2">
            <a:extLst>
              <a:ext uri="{28A0092B-C50C-407E-A947-70E740481C1C}">
                <a14:useLocalDpi xmlns:a14="http://schemas.microsoft.com/office/drawing/2010/main" val="0"/>
              </a:ext>
            </a:extLst>
          </a:blip>
          <a:srcRect l="28365" t="11458" r="28205" b="8618"/>
          <a:stretch>
            <a:fillRect/>
          </a:stretch>
        </p:blipFill>
        <p:spPr>
          <a:xfrm>
            <a:off x="6885830" y="1531128"/>
            <a:ext cx="3782612" cy="4938763"/>
          </a:xfrm>
          <a:prstGeom prst="rect">
            <a:avLst/>
          </a:prstGeom>
          <a:ln/>
        </p:spPr>
      </p:pic>
      <p:sp>
        <p:nvSpPr>
          <p:cNvPr id="5" name="テキスト ボックス 4">
            <a:extLst>
              <a:ext uri="{FF2B5EF4-FFF2-40B4-BE49-F238E27FC236}">
                <a16:creationId xmlns:a16="http://schemas.microsoft.com/office/drawing/2014/main" id="{0EC10BFA-B3F2-4749-8309-0A8C657D32B2}"/>
              </a:ext>
            </a:extLst>
          </p:cNvPr>
          <p:cNvSpPr txBox="1"/>
          <p:nvPr/>
        </p:nvSpPr>
        <p:spPr>
          <a:xfrm>
            <a:off x="852997" y="1531128"/>
            <a:ext cx="5965689" cy="4708981"/>
          </a:xfrm>
          <a:prstGeom prst="rect">
            <a:avLst/>
          </a:prstGeom>
          <a:noFill/>
        </p:spPr>
        <p:txBody>
          <a:bodyPr wrap="square" rtlCol="0">
            <a:spAutoFit/>
          </a:bodyPr>
          <a:lstStyle/>
          <a:p>
            <a:r>
              <a:rPr lang="ja-JP" altLang="en-US" sz="2400" dirty="0"/>
              <a:t>金　ヨンソ</a:t>
            </a:r>
            <a:endParaRPr lang="en-US" altLang="ja-JP" sz="2400" dirty="0"/>
          </a:p>
          <a:p>
            <a:r>
              <a:rPr lang="ja-JP" altLang="ja-JP" sz="2400" dirty="0"/>
              <a:t>プレゼンテーション製作法に関する</a:t>
            </a:r>
            <a:endParaRPr lang="en-US" altLang="ja-JP" sz="2400" dirty="0"/>
          </a:p>
          <a:p>
            <a:r>
              <a:rPr lang="ja-JP" altLang="ja-JP" sz="2400" dirty="0"/>
              <a:t>学生向け学習方式 </a:t>
            </a:r>
            <a:r>
              <a:rPr lang="en-US" altLang="ja-JP" sz="2400" dirty="0"/>
              <a:t>(</a:t>
            </a:r>
            <a:r>
              <a:rPr lang="ja-JP" altLang="en-US" sz="2400" dirty="0"/>
              <a:t>２０１６</a:t>
            </a:r>
            <a:r>
              <a:rPr lang="en-US" altLang="ja-JP" sz="2400" dirty="0"/>
              <a:t>)</a:t>
            </a:r>
          </a:p>
          <a:p>
            <a:r>
              <a:rPr lang="ja-JP" altLang="en-US" sz="2400" dirty="0"/>
              <a:t>で作成されたガイドライン</a:t>
            </a:r>
            <a:endParaRPr lang="en-US" altLang="ja-JP" sz="2400" dirty="0"/>
          </a:p>
          <a:p>
            <a:endParaRPr kumimoji="1" lang="en-US" altLang="ja-JP" sz="2400" dirty="0"/>
          </a:p>
          <a:p>
            <a:endParaRPr lang="en-US" altLang="ja-JP" sz="2400" dirty="0"/>
          </a:p>
          <a:p>
            <a:r>
              <a:rPr kumimoji="1" lang="ja-JP" altLang="en-US" sz="2800" dirty="0"/>
              <a:t>▸</a:t>
            </a:r>
            <a:r>
              <a:rPr lang="ja-JP" altLang="en-US" sz="2800" dirty="0"/>
              <a:t>学生向けに作成された制作手順</a:t>
            </a:r>
            <a:endParaRPr kumimoji="1" lang="en-US" altLang="ja-JP" sz="2800" dirty="0"/>
          </a:p>
          <a:p>
            <a:r>
              <a:rPr lang="ja-JP" altLang="en-US" sz="2800" dirty="0"/>
              <a:t>▸</a:t>
            </a:r>
            <a:r>
              <a:rPr lang="en-US" altLang="ja-JP" sz="2800" dirty="0"/>
              <a:t>C(</a:t>
            </a:r>
            <a:r>
              <a:rPr lang="ja-JP" altLang="en-US" sz="2800" dirty="0"/>
              <a:t>プレゼンテーションの実施</a:t>
            </a:r>
            <a:r>
              <a:rPr lang="en-US" altLang="ja-JP" sz="2800" dirty="0"/>
              <a:t>)</a:t>
            </a:r>
            <a:r>
              <a:rPr lang="ja-JP" altLang="en-US" sz="2800" dirty="0"/>
              <a:t>の</a:t>
            </a:r>
            <a:endParaRPr lang="en-US" altLang="ja-JP" sz="2800" dirty="0"/>
          </a:p>
          <a:p>
            <a:r>
              <a:rPr lang="ja-JP" altLang="en-US" sz="2800" dirty="0"/>
              <a:t>  存在</a:t>
            </a:r>
            <a:endParaRPr lang="en-US" altLang="ja-JP" sz="2800" dirty="0"/>
          </a:p>
          <a:p>
            <a:endParaRPr kumimoji="1" lang="en-US" altLang="ja-JP" sz="2400" dirty="0"/>
          </a:p>
          <a:p>
            <a:r>
              <a:rPr lang="ja-JP" altLang="en-US" sz="2400" dirty="0"/>
              <a:t>以上の点からプレゼンテーション制作</a:t>
            </a:r>
            <a:endParaRPr lang="en-US" altLang="ja-JP" sz="2400" dirty="0"/>
          </a:p>
          <a:p>
            <a:r>
              <a:rPr lang="ja-JP" altLang="en-US" sz="2400" dirty="0"/>
              <a:t>手順の基盤に設定</a:t>
            </a:r>
            <a:endParaRPr lang="en-US" altLang="ja-JP" sz="2400" dirty="0"/>
          </a:p>
        </p:txBody>
      </p:sp>
      <p:grpSp>
        <p:nvGrpSpPr>
          <p:cNvPr id="16" name="グループ化 15">
            <a:extLst>
              <a:ext uri="{FF2B5EF4-FFF2-40B4-BE49-F238E27FC236}">
                <a16:creationId xmlns:a16="http://schemas.microsoft.com/office/drawing/2014/main" id="{D863DD52-E283-48C0-8F26-5D53BA0DE411}"/>
              </a:ext>
            </a:extLst>
          </p:cNvPr>
          <p:cNvGrpSpPr/>
          <p:nvPr/>
        </p:nvGrpSpPr>
        <p:grpSpPr>
          <a:xfrm>
            <a:off x="6941489" y="2957884"/>
            <a:ext cx="5099212" cy="3"/>
            <a:chOff x="6941489" y="2957884"/>
            <a:chExt cx="5099212" cy="3"/>
          </a:xfrm>
        </p:grpSpPr>
        <p:cxnSp>
          <p:nvCxnSpPr>
            <p:cNvPr id="7" name="直線コネクタ 6">
              <a:extLst>
                <a:ext uri="{FF2B5EF4-FFF2-40B4-BE49-F238E27FC236}">
                  <a16:creationId xmlns:a16="http://schemas.microsoft.com/office/drawing/2014/main" id="{2BE19A68-A72A-48C4-A517-4ABCBFDB320E}"/>
                </a:ext>
              </a:extLst>
            </p:cNvPr>
            <p:cNvCxnSpPr>
              <a:cxnSpLocks/>
            </p:cNvCxnSpPr>
            <p:nvPr/>
          </p:nvCxnSpPr>
          <p:spPr>
            <a:xfrm flipV="1">
              <a:off x="6941489" y="2957885"/>
              <a:ext cx="3965493" cy="2"/>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CA376E74-BFC5-4738-971D-6C5B7E576732}"/>
                </a:ext>
              </a:extLst>
            </p:cNvPr>
            <p:cNvCxnSpPr>
              <a:cxnSpLocks/>
            </p:cNvCxnSpPr>
            <p:nvPr/>
          </p:nvCxnSpPr>
          <p:spPr>
            <a:xfrm flipV="1">
              <a:off x="10988923" y="2957885"/>
              <a:ext cx="261068" cy="1"/>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2A0A84B3-F070-4E34-B308-50B2BCD0AADB}"/>
                </a:ext>
              </a:extLst>
            </p:cNvPr>
            <p:cNvCxnSpPr>
              <a:cxnSpLocks/>
            </p:cNvCxnSpPr>
            <p:nvPr/>
          </p:nvCxnSpPr>
          <p:spPr>
            <a:xfrm flipV="1">
              <a:off x="11384278" y="2957885"/>
              <a:ext cx="261068" cy="1"/>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857766DB-C434-4C3F-9A2B-734B98E5FF77}"/>
                </a:ext>
              </a:extLst>
            </p:cNvPr>
            <p:cNvCxnSpPr>
              <a:cxnSpLocks/>
            </p:cNvCxnSpPr>
            <p:nvPr/>
          </p:nvCxnSpPr>
          <p:spPr>
            <a:xfrm flipV="1">
              <a:off x="11779633" y="2957884"/>
              <a:ext cx="261068" cy="1"/>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17" name="グループ化 16">
            <a:extLst>
              <a:ext uri="{FF2B5EF4-FFF2-40B4-BE49-F238E27FC236}">
                <a16:creationId xmlns:a16="http://schemas.microsoft.com/office/drawing/2014/main" id="{7916D146-83EE-4439-A6F4-8E931336A872}"/>
              </a:ext>
            </a:extLst>
          </p:cNvPr>
          <p:cNvGrpSpPr/>
          <p:nvPr/>
        </p:nvGrpSpPr>
        <p:grpSpPr>
          <a:xfrm>
            <a:off x="6941489" y="4562210"/>
            <a:ext cx="5099212" cy="3"/>
            <a:chOff x="6941489" y="2957884"/>
            <a:chExt cx="5099212" cy="3"/>
          </a:xfrm>
        </p:grpSpPr>
        <p:cxnSp>
          <p:nvCxnSpPr>
            <p:cNvPr id="18" name="直線コネクタ 17">
              <a:extLst>
                <a:ext uri="{FF2B5EF4-FFF2-40B4-BE49-F238E27FC236}">
                  <a16:creationId xmlns:a16="http://schemas.microsoft.com/office/drawing/2014/main" id="{8FC50A90-2E0F-4105-8E51-DD160BE4D4D0}"/>
                </a:ext>
              </a:extLst>
            </p:cNvPr>
            <p:cNvCxnSpPr>
              <a:cxnSpLocks/>
            </p:cNvCxnSpPr>
            <p:nvPr/>
          </p:nvCxnSpPr>
          <p:spPr>
            <a:xfrm flipV="1">
              <a:off x="6941489" y="2957885"/>
              <a:ext cx="3965493" cy="2"/>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14A37AB3-09FF-45DF-8374-4AA7BEFBC4F6}"/>
                </a:ext>
              </a:extLst>
            </p:cNvPr>
            <p:cNvCxnSpPr>
              <a:cxnSpLocks/>
            </p:cNvCxnSpPr>
            <p:nvPr/>
          </p:nvCxnSpPr>
          <p:spPr>
            <a:xfrm flipV="1">
              <a:off x="10988923" y="2957885"/>
              <a:ext cx="261068" cy="1"/>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F1C56A91-2371-4A7F-BD1A-9BA512DFC038}"/>
                </a:ext>
              </a:extLst>
            </p:cNvPr>
            <p:cNvCxnSpPr>
              <a:cxnSpLocks/>
            </p:cNvCxnSpPr>
            <p:nvPr/>
          </p:nvCxnSpPr>
          <p:spPr>
            <a:xfrm flipV="1">
              <a:off x="11384278" y="2957885"/>
              <a:ext cx="261068" cy="1"/>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7CBB8FE2-DBD7-423B-9F13-321796F76E85}"/>
                </a:ext>
              </a:extLst>
            </p:cNvPr>
            <p:cNvCxnSpPr>
              <a:cxnSpLocks/>
            </p:cNvCxnSpPr>
            <p:nvPr/>
          </p:nvCxnSpPr>
          <p:spPr>
            <a:xfrm flipV="1">
              <a:off x="11779633" y="2957884"/>
              <a:ext cx="261068" cy="1"/>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2" name="グループ化 21">
            <a:extLst>
              <a:ext uri="{FF2B5EF4-FFF2-40B4-BE49-F238E27FC236}">
                <a16:creationId xmlns:a16="http://schemas.microsoft.com/office/drawing/2014/main" id="{BBA799E4-BA7C-4721-8D7B-23BFCA545C5A}"/>
              </a:ext>
            </a:extLst>
          </p:cNvPr>
          <p:cNvGrpSpPr/>
          <p:nvPr/>
        </p:nvGrpSpPr>
        <p:grpSpPr>
          <a:xfrm>
            <a:off x="6941489" y="6106088"/>
            <a:ext cx="5099212" cy="3"/>
            <a:chOff x="6941489" y="2957884"/>
            <a:chExt cx="5099212" cy="3"/>
          </a:xfrm>
        </p:grpSpPr>
        <p:cxnSp>
          <p:nvCxnSpPr>
            <p:cNvPr id="23" name="直線コネクタ 22">
              <a:extLst>
                <a:ext uri="{FF2B5EF4-FFF2-40B4-BE49-F238E27FC236}">
                  <a16:creationId xmlns:a16="http://schemas.microsoft.com/office/drawing/2014/main" id="{F468C175-7678-4871-A7D8-F3B21D4396B9}"/>
                </a:ext>
              </a:extLst>
            </p:cNvPr>
            <p:cNvCxnSpPr>
              <a:cxnSpLocks/>
            </p:cNvCxnSpPr>
            <p:nvPr/>
          </p:nvCxnSpPr>
          <p:spPr>
            <a:xfrm flipV="1">
              <a:off x="6941489" y="2957885"/>
              <a:ext cx="3965493" cy="2"/>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221906D-0FA4-4CC4-AA42-BB5D787FEF18}"/>
                </a:ext>
              </a:extLst>
            </p:cNvPr>
            <p:cNvCxnSpPr>
              <a:cxnSpLocks/>
            </p:cNvCxnSpPr>
            <p:nvPr/>
          </p:nvCxnSpPr>
          <p:spPr>
            <a:xfrm flipV="1">
              <a:off x="10988923" y="2957885"/>
              <a:ext cx="261068"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9F0315CB-3150-4A43-9EDC-95BAF4C2B28E}"/>
                </a:ext>
              </a:extLst>
            </p:cNvPr>
            <p:cNvCxnSpPr>
              <a:cxnSpLocks/>
            </p:cNvCxnSpPr>
            <p:nvPr/>
          </p:nvCxnSpPr>
          <p:spPr>
            <a:xfrm flipV="1">
              <a:off x="11384278" y="2957885"/>
              <a:ext cx="261068"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5275F0B1-503C-4F89-8084-E59A402B1888}"/>
                </a:ext>
              </a:extLst>
            </p:cNvPr>
            <p:cNvCxnSpPr>
              <a:cxnSpLocks/>
            </p:cNvCxnSpPr>
            <p:nvPr/>
          </p:nvCxnSpPr>
          <p:spPr>
            <a:xfrm flipV="1">
              <a:off x="11779633" y="2957884"/>
              <a:ext cx="261068"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7" name="テキスト ボックス 26">
            <a:extLst>
              <a:ext uri="{FF2B5EF4-FFF2-40B4-BE49-F238E27FC236}">
                <a16:creationId xmlns:a16="http://schemas.microsoft.com/office/drawing/2014/main" id="{0CFBA85C-0E2E-428D-A703-65A42076BB26}"/>
              </a:ext>
            </a:extLst>
          </p:cNvPr>
          <p:cNvSpPr txBox="1"/>
          <p:nvPr/>
        </p:nvSpPr>
        <p:spPr>
          <a:xfrm>
            <a:off x="10830891" y="1892415"/>
            <a:ext cx="948742" cy="1131799"/>
          </a:xfrm>
          <a:prstGeom prst="rect">
            <a:avLst/>
          </a:prstGeom>
          <a:noFill/>
        </p:spPr>
        <p:txBody>
          <a:bodyPr wrap="square" rtlCol="0">
            <a:spAutoFit/>
          </a:bodyPr>
          <a:lstStyle/>
          <a:p>
            <a:pPr algn="ctr"/>
            <a:r>
              <a:rPr kumimoji="1" lang="en-US" altLang="ja-JP" sz="6600" b="1" dirty="0">
                <a:solidFill>
                  <a:schemeClr val="accent1">
                    <a:lumMod val="40000"/>
                    <a:lumOff val="60000"/>
                  </a:schemeClr>
                </a:solidFill>
                <a:latin typeface="+mj-ea"/>
                <a:ea typeface="+mj-ea"/>
              </a:rPr>
              <a:t>A</a:t>
            </a:r>
            <a:endParaRPr kumimoji="1" lang="ja-JP" altLang="en-US" sz="6600" b="1" dirty="0">
              <a:solidFill>
                <a:schemeClr val="accent1">
                  <a:lumMod val="40000"/>
                  <a:lumOff val="60000"/>
                </a:schemeClr>
              </a:solidFill>
              <a:latin typeface="+mj-ea"/>
              <a:ea typeface="+mj-ea"/>
            </a:endParaRPr>
          </a:p>
        </p:txBody>
      </p:sp>
      <p:sp>
        <p:nvSpPr>
          <p:cNvPr id="28" name="テキスト ボックス 27">
            <a:extLst>
              <a:ext uri="{FF2B5EF4-FFF2-40B4-BE49-F238E27FC236}">
                <a16:creationId xmlns:a16="http://schemas.microsoft.com/office/drawing/2014/main" id="{62736B43-6E42-4650-8585-B1DD4469BA71}"/>
              </a:ext>
            </a:extLst>
          </p:cNvPr>
          <p:cNvSpPr txBox="1"/>
          <p:nvPr/>
        </p:nvSpPr>
        <p:spPr>
          <a:xfrm>
            <a:off x="10830891" y="3433351"/>
            <a:ext cx="948742" cy="1131799"/>
          </a:xfrm>
          <a:prstGeom prst="rect">
            <a:avLst/>
          </a:prstGeom>
          <a:noFill/>
        </p:spPr>
        <p:txBody>
          <a:bodyPr wrap="square" rtlCol="0">
            <a:spAutoFit/>
          </a:bodyPr>
          <a:lstStyle/>
          <a:p>
            <a:pPr algn="ctr"/>
            <a:r>
              <a:rPr lang="en-US" altLang="ja-JP" sz="6600" b="1" dirty="0">
                <a:solidFill>
                  <a:schemeClr val="accent1">
                    <a:lumMod val="60000"/>
                    <a:lumOff val="40000"/>
                  </a:schemeClr>
                </a:solidFill>
                <a:latin typeface="+mj-ea"/>
                <a:ea typeface="+mj-ea"/>
              </a:rPr>
              <a:t>B</a:t>
            </a:r>
            <a:endParaRPr kumimoji="1" lang="ja-JP" altLang="en-US" sz="6600" b="1" dirty="0">
              <a:solidFill>
                <a:schemeClr val="accent1">
                  <a:lumMod val="60000"/>
                  <a:lumOff val="40000"/>
                </a:schemeClr>
              </a:solidFill>
              <a:latin typeface="+mj-ea"/>
              <a:ea typeface="+mj-ea"/>
            </a:endParaRPr>
          </a:p>
        </p:txBody>
      </p:sp>
      <p:sp>
        <p:nvSpPr>
          <p:cNvPr id="29" name="テキスト ボックス 28">
            <a:extLst>
              <a:ext uri="{FF2B5EF4-FFF2-40B4-BE49-F238E27FC236}">
                <a16:creationId xmlns:a16="http://schemas.microsoft.com/office/drawing/2014/main" id="{24F1F0B8-2446-4FCE-A79C-3039F83C4FCB}"/>
              </a:ext>
            </a:extLst>
          </p:cNvPr>
          <p:cNvSpPr txBox="1"/>
          <p:nvPr/>
        </p:nvSpPr>
        <p:spPr>
          <a:xfrm>
            <a:off x="10830891" y="4968408"/>
            <a:ext cx="948742" cy="1131799"/>
          </a:xfrm>
          <a:prstGeom prst="rect">
            <a:avLst/>
          </a:prstGeom>
          <a:noFill/>
        </p:spPr>
        <p:txBody>
          <a:bodyPr wrap="square" rtlCol="0">
            <a:spAutoFit/>
          </a:bodyPr>
          <a:lstStyle/>
          <a:p>
            <a:pPr algn="ctr"/>
            <a:r>
              <a:rPr kumimoji="1" lang="en-US" altLang="ja-JP" sz="6600" b="1" dirty="0">
                <a:solidFill>
                  <a:schemeClr val="accent1"/>
                </a:solidFill>
                <a:latin typeface="+mj-ea"/>
                <a:ea typeface="+mj-ea"/>
              </a:rPr>
              <a:t>C</a:t>
            </a:r>
            <a:endParaRPr kumimoji="1" lang="ja-JP" altLang="en-US" sz="6600" b="1" dirty="0">
              <a:solidFill>
                <a:schemeClr val="accent1"/>
              </a:solidFill>
              <a:latin typeface="+mj-ea"/>
              <a:ea typeface="+mj-ea"/>
            </a:endParaRPr>
          </a:p>
        </p:txBody>
      </p:sp>
      <p:pic>
        <p:nvPicPr>
          <p:cNvPr id="30" name="図 29">
            <a:extLst>
              <a:ext uri="{FF2B5EF4-FFF2-40B4-BE49-F238E27FC236}">
                <a16:creationId xmlns:a16="http://schemas.microsoft.com/office/drawing/2014/main" id="{AF785195-11D9-4688-A106-C4EE4D28C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1933" y="365185"/>
            <a:ext cx="690479" cy="690479"/>
          </a:xfrm>
          <a:prstGeom prst="rect">
            <a:avLst/>
          </a:prstGeom>
        </p:spPr>
      </p:pic>
    </p:spTree>
    <p:extLst>
      <p:ext uri="{BB962C8B-B14F-4D97-AF65-F5344CB8AC3E}">
        <p14:creationId xmlns:p14="http://schemas.microsoft.com/office/powerpoint/2010/main" val="259655629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D9F456-CF4D-4A22-AE5D-D28CE6E446D8}"/>
              </a:ext>
            </a:extLst>
          </p:cNvPr>
          <p:cNvSpPr>
            <a:spLocks noGrp="1"/>
          </p:cNvSpPr>
          <p:nvPr>
            <p:ph type="title"/>
          </p:nvPr>
        </p:nvSpPr>
        <p:spPr/>
        <p:txBody>
          <a:bodyPr>
            <a:normAutofit/>
          </a:bodyPr>
          <a:lstStyle/>
          <a:p>
            <a:r>
              <a:rPr kumimoji="1" lang="ja-JP" altLang="en-US" sz="3200" dirty="0"/>
              <a:t>演劇的プレゼンテーション制作手順</a:t>
            </a:r>
          </a:p>
        </p:txBody>
      </p:sp>
      <p:pic>
        <p:nvPicPr>
          <p:cNvPr id="30" name="図 29">
            <a:extLst>
              <a:ext uri="{FF2B5EF4-FFF2-40B4-BE49-F238E27FC236}">
                <a16:creationId xmlns:a16="http://schemas.microsoft.com/office/drawing/2014/main" id="{AF785195-11D9-4688-A106-C4EE4D28C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1933" y="365185"/>
            <a:ext cx="690479" cy="690479"/>
          </a:xfrm>
          <a:prstGeom prst="rect">
            <a:avLst/>
          </a:prstGeom>
        </p:spPr>
      </p:pic>
      <p:grpSp>
        <p:nvGrpSpPr>
          <p:cNvPr id="3" name="グループ化 2">
            <a:extLst>
              <a:ext uri="{FF2B5EF4-FFF2-40B4-BE49-F238E27FC236}">
                <a16:creationId xmlns:a16="http://schemas.microsoft.com/office/drawing/2014/main" id="{3F625A33-160B-4D3E-9DF5-E107E53DFF05}"/>
              </a:ext>
            </a:extLst>
          </p:cNvPr>
          <p:cNvGrpSpPr/>
          <p:nvPr/>
        </p:nvGrpSpPr>
        <p:grpSpPr>
          <a:xfrm>
            <a:off x="838200" y="1586787"/>
            <a:ext cx="3669196" cy="4924125"/>
            <a:chOff x="7250365" y="1531128"/>
            <a:chExt cx="3669196" cy="4924125"/>
          </a:xfrm>
        </p:grpSpPr>
        <p:pic>
          <p:nvPicPr>
            <p:cNvPr id="37" name="image27.jpg">
              <a:extLst>
                <a:ext uri="{FF2B5EF4-FFF2-40B4-BE49-F238E27FC236}">
                  <a16:creationId xmlns:a16="http://schemas.microsoft.com/office/drawing/2014/main" id="{85AECB77-13C1-4357-8B48-0CE16B015154}"/>
                </a:ext>
              </a:extLst>
            </p:cNvPr>
            <p:cNvPicPr/>
            <p:nvPr/>
          </p:nvPicPr>
          <p:blipFill>
            <a:blip r:embed="rId3">
              <a:extLst>
                <a:ext uri="{28A0092B-C50C-407E-A947-70E740481C1C}">
                  <a14:useLocalDpi xmlns:a14="http://schemas.microsoft.com/office/drawing/2010/main" val="0"/>
                </a:ext>
              </a:extLst>
            </a:blip>
            <a:srcRect l="28365" t="11458" r="28205" b="8618"/>
            <a:stretch>
              <a:fillRect/>
            </a:stretch>
          </p:blipFill>
          <p:spPr>
            <a:xfrm>
              <a:off x="7250365" y="1531128"/>
              <a:ext cx="3669196" cy="4924125"/>
            </a:xfrm>
            <a:prstGeom prst="rect">
              <a:avLst/>
            </a:prstGeom>
            <a:ln/>
          </p:spPr>
        </p:pic>
        <p:cxnSp>
          <p:nvCxnSpPr>
            <p:cNvPr id="38" name="直線コネクタ 37">
              <a:extLst>
                <a:ext uri="{FF2B5EF4-FFF2-40B4-BE49-F238E27FC236}">
                  <a16:creationId xmlns:a16="http://schemas.microsoft.com/office/drawing/2014/main" id="{90928076-50D0-45A7-994E-D8C6434A6A42}"/>
                </a:ext>
              </a:extLst>
            </p:cNvPr>
            <p:cNvCxnSpPr>
              <a:cxnSpLocks/>
            </p:cNvCxnSpPr>
            <p:nvPr/>
          </p:nvCxnSpPr>
          <p:spPr>
            <a:xfrm>
              <a:off x="10593086" y="3475842"/>
              <a:ext cx="0" cy="962003"/>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0C79A978-CA48-4100-93D7-938A5B572429}"/>
                </a:ext>
              </a:extLst>
            </p:cNvPr>
            <p:cNvCxnSpPr>
              <a:cxnSpLocks/>
            </p:cNvCxnSpPr>
            <p:nvPr/>
          </p:nvCxnSpPr>
          <p:spPr>
            <a:xfrm flipH="1">
              <a:off x="7406169" y="4437845"/>
              <a:ext cx="3186918"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B70D8F20-0562-42EF-B116-DF5618E811E4}"/>
                </a:ext>
              </a:extLst>
            </p:cNvPr>
            <p:cNvCxnSpPr/>
            <p:nvPr/>
          </p:nvCxnSpPr>
          <p:spPr>
            <a:xfrm>
              <a:off x="7406169" y="4437845"/>
              <a:ext cx="0" cy="822224"/>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正方形/長方形 40">
              <a:extLst>
                <a:ext uri="{FF2B5EF4-FFF2-40B4-BE49-F238E27FC236}">
                  <a16:creationId xmlns:a16="http://schemas.microsoft.com/office/drawing/2014/main" id="{FBA9C8E5-5F12-406D-8844-717186C264E9}"/>
                </a:ext>
              </a:extLst>
            </p:cNvPr>
            <p:cNvSpPr/>
            <p:nvPr/>
          </p:nvSpPr>
          <p:spPr>
            <a:xfrm>
              <a:off x="7576307" y="4182954"/>
              <a:ext cx="2846643" cy="60020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ぼくたちのゴシック２レギュラー" panose="02000600000000000000" pitchFamily="50" charset="-128"/>
                  <a:ea typeface="ぼくたちのゴシック２レギュラー" panose="02000600000000000000" pitchFamily="50" charset="-128"/>
                </a:rPr>
                <a:t>演劇的要素の導入</a:t>
              </a:r>
              <a:endParaRPr kumimoji="1" lang="ja-JP" altLang="en-US" b="1" dirty="0">
                <a:latin typeface="ぼくたちのゴシック２レギュラー" panose="02000600000000000000" pitchFamily="50" charset="-128"/>
                <a:ea typeface="ぼくたちのゴシック２レギュラー" panose="02000600000000000000" pitchFamily="50" charset="-128"/>
              </a:endParaRPr>
            </a:p>
          </p:txBody>
        </p:sp>
      </p:grpSp>
      <p:grpSp>
        <p:nvGrpSpPr>
          <p:cNvPr id="42" name="グループ化 41">
            <a:extLst>
              <a:ext uri="{FF2B5EF4-FFF2-40B4-BE49-F238E27FC236}">
                <a16:creationId xmlns:a16="http://schemas.microsoft.com/office/drawing/2014/main" id="{E41FF583-6B5A-48A0-BD6F-9369757AA71F}"/>
              </a:ext>
            </a:extLst>
          </p:cNvPr>
          <p:cNvGrpSpPr/>
          <p:nvPr/>
        </p:nvGrpSpPr>
        <p:grpSpPr>
          <a:xfrm>
            <a:off x="4763405" y="1586787"/>
            <a:ext cx="6970716" cy="4924126"/>
            <a:chOff x="2297927" y="826936"/>
            <a:chExt cx="7203881" cy="5088834"/>
          </a:xfrm>
          <a:solidFill>
            <a:schemeClr val="accent6">
              <a:lumMod val="20000"/>
              <a:lumOff val="80000"/>
            </a:schemeClr>
          </a:solidFill>
        </p:grpSpPr>
        <p:sp>
          <p:nvSpPr>
            <p:cNvPr id="43" name="正方形/長方形 42">
              <a:extLst>
                <a:ext uri="{FF2B5EF4-FFF2-40B4-BE49-F238E27FC236}">
                  <a16:creationId xmlns:a16="http://schemas.microsoft.com/office/drawing/2014/main" id="{667209B8-E1FF-49CA-8A33-B9CEE634D5EA}"/>
                </a:ext>
              </a:extLst>
            </p:cNvPr>
            <p:cNvSpPr/>
            <p:nvPr/>
          </p:nvSpPr>
          <p:spPr>
            <a:xfrm>
              <a:off x="2297927" y="826936"/>
              <a:ext cx="7203881" cy="50888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正方形/長方形 43">
              <a:extLst>
                <a:ext uri="{FF2B5EF4-FFF2-40B4-BE49-F238E27FC236}">
                  <a16:creationId xmlns:a16="http://schemas.microsoft.com/office/drawing/2014/main" id="{A47E8730-F4F7-438F-8A93-F1CA2375FD55}"/>
                </a:ext>
              </a:extLst>
            </p:cNvPr>
            <p:cNvSpPr/>
            <p:nvPr/>
          </p:nvSpPr>
          <p:spPr>
            <a:xfrm>
              <a:off x="5020917" y="4390202"/>
              <a:ext cx="1789044" cy="1186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感情的要素の</a:t>
              </a:r>
              <a:endParaRPr lang="en-US" altLang="ja-JP" dirty="0">
                <a:solidFill>
                  <a:schemeClr val="tx1"/>
                </a:solidFill>
              </a:endParaRPr>
            </a:p>
            <a:p>
              <a:pPr algn="ctr"/>
              <a:r>
                <a:rPr kumimoji="1" lang="ja-JP" altLang="en-US" dirty="0">
                  <a:solidFill>
                    <a:schemeClr val="tx1"/>
                  </a:solidFill>
                </a:rPr>
                <a:t>付与</a:t>
              </a:r>
              <a:endParaRPr kumimoji="1" lang="en-US" altLang="ja-JP" dirty="0">
                <a:solidFill>
                  <a:schemeClr val="tx1"/>
                </a:solidFill>
              </a:endParaRPr>
            </a:p>
          </p:txBody>
        </p:sp>
        <p:sp>
          <p:nvSpPr>
            <p:cNvPr id="45" name="正方形/長方形 44">
              <a:extLst>
                <a:ext uri="{FF2B5EF4-FFF2-40B4-BE49-F238E27FC236}">
                  <a16:creationId xmlns:a16="http://schemas.microsoft.com/office/drawing/2014/main" id="{50E09801-8668-40B2-B83B-C1EB142457EE}"/>
                </a:ext>
              </a:extLst>
            </p:cNvPr>
            <p:cNvSpPr/>
            <p:nvPr/>
          </p:nvSpPr>
          <p:spPr>
            <a:xfrm>
              <a:off x="7351643" y="4390202"/>
              <a:ext cx="1789044" cy="1186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論理構成の</a:t>
              </a:r>
              <a:endParaRPr kumimoji="1" lang="en-US" altLang="ja-JP" dirty="0">
                <a:solidFill>
                  <a:schemeClr val="tx1"/>
                </a:solidFill>
              </a:endParaRPr>
            </a:p>
            <a:p>
              <a:pPr algn="ctr"/>
              <a:r>
                <a:rPr lang="ja-JP" altLang="en-US" dirty="0">
                  <a:solidFill>
                    <a:schemeClr val="tx1"/>
                  </a:solidFill>
                </a:rPr>
                <a:t>分割、効果の</a:t>
              </a:r>
              <a:endParaRPr lang="en-US" altLang="ja-JP" dirty="0">
                <a:solidFill>
                  <a:schemeClr val="tx1"/>
                </a:solidFill>
              </a:endParaRPr>
            </a:p>
            <a:p>
              <a:pPr algn="ctr"/>
              <a:r>
                <a:rPr lang="ja-JP" altLang="en-US" dirty="0">
                  <a:solidFill>
                    <a:schemeClr val="tx1"/>
                  </a:solidFill>
                </a:rPr>
                <a:t>理解</a:t>
              </a:r>
              <a:endParaRPr kumimoji="1" lang="ja-JP" altLang="en-US" dirty="0">
                <a:solidFill>
                  <a:schemeClr val="tx1"/>
                </a:solidFill>
              </a:endParaRPr>
            </a:p>
          </p:txBody>
        </p:sp>
        <p:sp>
          <p:nvSpPr>
            <p:cNvPr id="46" name="正方形/長方形 45">
              <a:extLst>
                <a:ext uri="{FF2B5EF4-FFF2-40B4-BE49-F238E27FC236}">
                  <a16:creationId xmlns:a16="http://schemas.microsoft.com/office/drawing/2014/main" id="{820B27CA-FAA1-4CFF-B5CC-DB5848D974C7}"/>
                </a:ext>
              </a:extLst>
            </p:cNvPr>
            <p:cNvSpPr/>
            <p:nvPr/>
          </p:nvSpPr>
          <p:spPr>
            <a:xfrm>
              <a:off x="2690191" y="4377173"/>
              <a:ext cx="1789044" cy="1186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発表練習、</a:t>
              </a:r>
              <a:endParaRPr lang="en-US" altLang="ja-JP" dirty="0">
                <a:solidFill>
                  <a:schemeClr val="tx1"/>
                </a:solidFill>
              </a:endParaRPr>
            </a:p>
            <a:p>
              <a:pPr algn="ctr"/>
              <a:r>
                <a:rPr lang="ja-JP" altLang="en-US" dirty="0">
                  <a:solidFill>
                    <a:schemeClr val="tx1"/>
                  </a:solidFill>
                </a:rPr>
                <a:t>演技指導</a:t>
              </a:r>
              <a:endParaRPr lang="en-US" altLang="ja-JP" dirty="0">
                <a:solidFill>
                  <a:schemeClr val="tx1"/>
                </a:solidFill>
              </a:endParaRPr>
            </a:p>
          </p:txBody>
        </p:sp>
        <p:pic>
          <p:nvPicPr>
            <p:cNvPr id="47" name="図 46" descr="挿絵 が含まれている画像&#10;&#10;自動的に生成された説明">
              <a:extLst>
                <a:ext uri="{FF2B5EF4-FFF2-40B4-BE49-F238E27FC236}">
                  <a16:creationId xmlns:a16="http://schemas.microsoft.com/office/drawing/2014/main" id="{170A0372-F8C4-461E-A8D7-0371B55278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0927" y="2498962"/>
              <a:ext cx="559760" cy="559760"/>
            </a:xfrm>
            <a:prstGeom prst="rect">
              <a:avLst/>
            </a:prstGeom>
            <a:grpFill/>
          </p:spPr>
        </p:pic>
        <p:pic>
          <p:nvPicPr>
            <p:cNvPr id="48" name="図 47" descr="時計 が含まれている画像&#10;&#10;自動的に生成された説明">
              <a:extLst>
                <a:ext uri="{FF2B5EF4-FFF2-40B4-BE49-F238E27FC236}">
                  <a16:creationId xmlns:a16="http://schemas.microsoft.com/office/drawing/2014/main" id="{3E6A8804-B652-4298-B445-040E92E1F9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1324" y="1061553"/>
              <a:ext cx="1046756" cy="1046756"/>
            </a:xfrm>
            <a:prstGeom prst="rect">
              <a:avLst/>
            </a:prstGeom>
            <a:grpFill/>
          </p:spPr>
        </p:pic>
        <p:pic>
          <p:nvPicPr>
            <p:cNvPr id="49" name="図 48" descr="挿絵 が含まれている画像&#10;&#10;自動的に生成された説明">
              <a:extLst>
                <a:ext uri="{FF2B5EF4-FFF2-40B4-BE49-F238E27FC236}">
                  <a16:creationId xmlns:a16="http://schemas.microsoft.com/office/drawing/2014/main" id="{BC49B10B-A322-4F6A-BCC0-164FC5B7D5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0013" y="1058683"/>
              <a:ext cx="918044" cy="918044"/>
            </a:xfrm>
            <a:prstGeom prst="rect">
              <a:avLst/>
            </a:prstGeom>
            <a:grpFill/>
          </p:spPr>
        </p:pic>
        <p:pic>
          <p:nvPicPr>
            <p:cNvPr id="50" name="図 49" descr="挿絵 が含まれている画像&#10;&#10;自動的に生成された説明">
              <a:extLst>
                <a:ext uri="{FF2B5EF4-FFF2-40B4-BE49-F238E27FC236}">
                  <a16:creationId xmlns:a16="http://schemas.microsoft.com/office/drawing/2014/main" id="{53D06720-39D1-4B61-8B3A-1229C66324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1444" y="2498962"/>
              <a:ext cx="559760" cy="559760"/>
            </a:xfrm>
            <a:prstGeom prst="rect">
              <a:avLst/>
            </a:prstGeom>
            <a:grpFill/>
          </p:spPr>
        </p:pic>
        <p:cxnSp>
          <p:nvCxnSpPr>
            <p:cNvPr id="51" name="直線コネクタ 50">
              <a:extLst>
                <a:ext uri="{FF2B5EF4-FFF2-40B4-BE49-F238E27FC236}">
                  <a16:creationId xmlns:a16="http://schemas.microsoft.com/office/drawing/2014/main" id="{29164DB0-55E0-47A9-972C-5042EB0A5F35}"/>
                </a:ext>
              </a:extLst>
            </p:cNvPr>
            <p:cNvCxnSpPr/>
            <p:nvPr/>
          </p:nvCxnSpPr>
          <p:spPr>
            <a:xfrm flipH="1">
              <a:off x="7761324" y="2122626"/>
              <a:ext cx="279880" cy="286619"/>
            </a:xfrm>
            <a:prstGeom prst="line">
              <a:avLst/>
            </a:prstGeom>
            <a:grpFill/>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70A4182A-D78B-481D-B9C1-C0BFBA49FDD3}"/>
                </a:ext>
              </a:extLst>
            </p:cNvPr>
            <p:cNvCxnSpPr>
              <a:cxnSpLocks/>
            </p:cNvCxnSpPr>
            <p:nvPr/>
          </p:nvCxnSpPr>
          <p:spPr>
            <a:xfrm>
              <a:off x="8580927" y="2115887"/>
              <a:ext cx="279880" cy="286619"/>
            </a:xfrm>
            <a:prstGeom prst="line">
              <a:avLst/>
            </a:prstGeom>
            <a:grpFill/>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3" name="図 52" descr="コンパクトディスク が含まれている画像&#10;&#10;自動的に生成された説明">
              <a:extLst>
                <a:ext uri="{FF2B5EF4-FFF2-40B4-BE49-F238E27FC236}">
                  <a16:creationId xmlns:a16="http://schemas.microsoft.com/office/drawing/2014/main" id="{22DB4411-3F9E-4815-BA55-A312969038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250133" y="2046580"/>
              <a:ext cx="559760" cy="559760"/>
            </a:xfrm>
            <a:prstGeom prst="rect">
              <a:avLst/>
            </a:prstGeom>
            <a:grpFill/>
          </p:spPr>
        </p:pic>
        <p:pic>
          <p:nvPicPr>
            <p:cNvPr id="54" name="図 53" descr="コンパクトディスク が含まれている画像&#10;&#10;自動的に生成された説明">
              <a:extLst>
                <a:ext uri="{FF2B5EF4-FFF2-40B4-BE49-F238E27FC236}">
                  <a16:creationId xmlns:a16="http://schemas.microsoft.com/office/drawing/2014/main" id="{D42A7A45-EBA7-4284-B982-BD1D52DE86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012918" y="2046580"/>
              <a:ext cx="559760" cy="559760"/>
            </a:xfrm>
            <a:prstGeom prst="rect">
              <a:avLst/>
            </a:prstGeom>
            <a:grpFill/>
          </p:spPr>
        </p:pic>
        <p:pic>
          <p:nvPicPr>
            <p:cNvPr id="55" name="図 54" descr="ホイール, コンパクトディスク が含まれている画像&#10;&#10;自動的に生成された説明">
              <a:extLst>
                <a:ext uri="{FF2B5EF4-FFF2-40B4-BE49-F238E27FC236}">
                  <a16:creationId xmlns:a16="http://schemas.microsoft.com/office/drawing/2014/main" id="{16B6EE7E-E328-43C7-A78E-3C33082D09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250133" y="2801007"/>
              <a:ext cx="559760" cy="559760"/>
            </a:xfrm>
            <a:prstGeom prst="rect">
              <a:avLst/>
            </a:prstGeom>
            <a:grpFill/>
          </p:spPr>
        </p:pic>
        <p:pic>
          <p:nvPicPr>
            <p:cNvPr id="56" name="図 55" descr="ホイール が含まれている画像&#10;&#10;自動的に生成された説明">
              <a:extLst>
                <a:ext uri="{FF2B5EF4-FFF2-40B4-BE49-F238E27FC236}">
                  <a16:creationId xmlns:a16="http://schemas.microsoft.com/office/drawing/2014/main" id="{F84BBD5B-F5E3-431B-9E75-45AB2B6096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6012918" y="2801007"/>
              <a:ext cx="559760" cy="559760"/>
            </a:xfrm>
            <a:prstGeom prst="rect">
              <a:avLst/>
            </a:prstGeom>
            <a:grpFill/>
          </p:spPr>
        </p:pic>
        <p:pic>
          <p:nvPicPr>
            <p:cNvPr id="57" name="図 56" descr="時計 が含まれている画像&#10;&#10;自動的に生成された説明">
              <a:extLst>
                <a:ext uri="{FF2B5EF4-FFF2-40B4-BE49-F238E27FC236}">
                  <a16:creationId xmlns:a16="http://schemas.microsoft.com/office/drawing/2014/main" id="{1CD954C1-9388-4633-BAA4-4C72BABE85D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31838" y="1058683"/>
              <a:ext cx="1943763" cy="1943763"/>
            </a:xfrm>
            <a:prstGeom prst="rect">
              <a:avLst/>
            </a:prstGeom>
            <a:grpFill/>
          </p:spPr>
        </p:pic>
        <p:pic>
          <p:nvPicPr>
            <p:cNvPr id="58" name="図 57" descr="抽象, 挿絵 が含まれている画像&#10;&#10;自動的に生成された説明">
              <a:extLst>
                <a:ext uri="{FF2B5EF4-FFF2-40B4-BE49-F238E27FC236}">
                  <a16:creationId xmlns:a16="http://schemas.microsoft.com/office/drawing/2014/main" id="{249A9C5E-DE88-4E72-909E-D444C8DCB71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01972" y="2040697"/>
              <a:ext cx="1097335" cy="1097335"/>
            </a:xfrm>
            <a:prstGeom prst="rect">
              <a:avLst/>
            </a:prstGeom>
            <a:grpFill/>
          </p:spPr>
        </p:pic>
      </p:grpSp>
      <p:sp>
        <p:nvSpPr>
          <p:cNvPr id="59" name="矢印: 右 58">
            <a:extLst>
              <a:ext uri="{FF2B5EF4-FFF2-40B4-BE49-F238E27FC236}">
                <a16:creationId xmlns:a16="http://schemas.microsoft.com/office/drawing/2014/main" id="{074F767E-02C0-4E7E-9C56-97FD2CC33AF8}"/>
              </a:ext>
            </a:extLst>
          </p:cNvPr>
          <p:cNvSpPr/>
          <p:nvPr/>
        </p:nvSpPr>
        <p:spPr>
          <a:xfrm rot="10800000">
            <a:off x="5040387" y="4249528"/>
            <a:ext cx="6416751" cy="567913"/>
          </a:xfrm>
          <a:prstGeom prst="rightArrow">
            <a:avLst>
              <a:gd name="adj1" fmla="val 50000"/>
              <a:gd name="adj2" fmla="val 8639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067A3C99-CDDF-4569-A380-AFF302438083}"/>
              </a:ext>
            </a:extLst>
          </p:cNvPr>
          <p:cNvSpPr/>
          <p:nvPr/>
        </p:nvSpPr>
        <p:spPr>
          <a:xfrm>
            <a:off x="6202368" y="4102068"/>
            <a:ext cx="4020087" cy="8136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ぼくたちのゴシック２レギュラー" panose="02000600000000000000" pitchFamily="50" charset="-128"/>
                <a:ea typeface="ぼくたちのゴシック２レギュラー" panose="02000600000000000000" pitchFamily="50" charset="-128"/>
              </a:rPr>
              <a:t>演劇的要素の導入</a:t>
            </a:r>
            <a:endParaRPr kumimoji="1" lang="ja-JP" altLang="en-US" sz="2800" b="1" dirty="0">
              <a:latin typeface="ぼくたちのゴシック２レギュラー" panose="02000600000000000000" pitchFamily="50" charset="-128"/>
              <a:ea typeface="ぼくたちのゴシック２レギュラー" panose="02000600000000000000" pitchFamily="50" charset="-128"/>
            </a:endParaRPr>
          </a:p>
        </p:txBody>
      </p:sp>
    </p:spTree>
    <p:extLst>
      <p:ext uri="{BB962C8B-B14F-4D97-AF65-F5344CB8AC3E}">
        <p14:creationId xmlns:p14="http://schemas.microsoft.com/office/powerpoint/2010/main" val="106438683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567143-1D2E-472C-9575-ACD68BD87C4D}"/>
              </a:ext>
            </a:extLst>
          </p:cNvPr>
          <p:cNvSpPr>
            <a:spLocks noGrp="1"/>
          </p:cNvSpPr>
          <p:nvPr>
            <p:ph type="title"/>
          </p:nvPr>
        </p:nvSpPr>
        <p:spPr/>
        <p:txBody>
          <a:bodyPr>
            <a:normAutofit/>
          </a:bodyPr>
          <a:lstStyle/>
          <a:p>
            <a:r>
              <a:rPr kumimoji="1" lang="ja-JP" altLang="en-US" sz="3200" dirty="0"/>
              <a:t>演劇基本構造の作成、設定</a:t>
            </a:r>
          </a:p>
        </p:txBody>
      </p:sp>
      <p:pic>
        <p:nvPicPr>
          <p:cNvPr id="4" name="図 3" descr="抽象 が含まれている画像&#10;&#10;自動的に生成された説明">
            <a:extLst>
              <a:ext uri="{FF2B5EF4-FFF2-40B4-BE49-F238E27FC236}">
                <a16:creationId xmlns:a16="http://schemas.microsoft.com/office/drawing/2014/main" id="{D49CCC1E-5757-471C-AC70-F1E0B8694E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19367">
            <a:off x="5875256" y="427576"/>
            <a:ext cx="595295" cy="595295"/>
          </a:xfrm>
          <a:prstGeom prst="rect">
            <a:avLst/>
          </a:prstGeom>
        </p:spPr>
      </p:pic>
      <p:grpSp>
        <p:nvGrpSpPr>
          <p:cNvPr id="5" name="グループ化 4">
            <a:extLst>
              <a:ext uri="{FF2B5EF4-FFF2-40B4-BE49-F238E27FC236}">
                <a16:creationId xmlns:a16="http://schemas.microsoft.com/office/drawing/2014/main" id="{BE760D0B-896C-4D48-AF2C-FF5618913253}"/>
              </a:ext>
            </a:extLst>
          </p:cNvPr>
          <p:cNvGrpSpPr/>
          <p:nvPr/>
        </p:nvGrpSpPr>
        <p:grpSpPr>
          <a:xfrm>
            <a:off x="469127" y="2070113"/>
            <a:ext cx="11634359" cy="3626940"/>
            <a:chOff x="179751" y="1383323"/>
            <a:chExt cx="11908199" cy="3712308"/>
          </a:xfrm>
        </p:grpSpPr>
        <p:sp>
          <p:nvSpPr>
            <p:cNvPr id="6" name="正方形/長方形 5">
              <a:extLst>
                <a:ext uri="{FF2B5EF4-FFF2-40B4-BE49-F238E27FC236}">
                  <a16:creationId xmlns:a16="http://schemas.microsoft.com/office/drawing/2014/main" id="{0A701746-D99C-49B2-92F2-EEF8BBFDB16B}"/>
                </a:ext>
              </a:extLst>
            </p:cNvPr>
            <p:cNvSpPr/>
            <p:nvPr/>
          </p:nvSpPr>
          <p:spPr>
            <a:xfrm>
              <a:off x="339967" y="1383325"/>
              <a:ext cx="1942123" cy="6648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冒頭</a:t>
              </a:r>
            </a:p>
          </p:txBody>
        </p:sp>
        <p:sp>
          <p:nvSpPr>
            <p:cNvPr id="7" name="正方形/長方形 6">
              <a:extLst>
                <a:ext uri="{FF2B5EF4-FFF2-40B4-BE49-F238E27FC236}">
                  <a16:creationId xmlns:a16="http://schemas.microsoft.com/office/drawing/2014/main" id="{9754B05B-B6FA-47C6-BA53-02CF5AD28B6B}"/>
                </a:ext>
              </a:extLst>
            </p:cNvPr>
            <p:cNvSpPr/>
            <p:nvPr/>
          </p:nvSpPr>
          <p:spPr>
            <a:xfrm>
              <a:off x="2754921" y="1383323"/>
              <a:ext cx="1942123" cy="6648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説明</a:t>
              </a:r>
              <a:endParaRPr kumimoji="1" lang="ja-JP" altLang="en-US" b="1" dirty="0"/>
            </a:p>
          </p:txBody>
        </p:sp>
        <p:sp>
          <p:nvSpPr>
            <p:cNvPr id="8" name="正方形/長方形 7">
              <a:extLst>
                <a:ext uri="{FF2B5EF4-FFF2-40B4-BE49-F238E27FC236}">
                  <a16:creationId xmlns:a16="http://schemas.microsoft.com/office/drawing/2014/main" id="{C7476670-9C55-4FA5-82E0-1CE629CD2C50}"/>
                </a:ext>
              </a:extLst>
            </p:cNvPr>
            <p:cNvSpPr/>
            <p:nvPr/>
          </p:nvSpPr>
          <p:spPr>
            <a:xfrm>
              <a:off x="5169875" y="1383323"/>
              <a:ext cx="1942123" cy="6648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転換</a:t>
              </a:r>
            </a:p>
          </p:txBody>
        </p:sp>
        <p:sp>
          <p:nvSpPr>
            <p:cNvPr id="9" name="正方形/長方形 8">
              <a:extLst>
                <a:ext uri="{FF2B5EF4-FFF2-40B4-BE49-F238E27FC236}">
                  <a16:creationId xmlns:a16="http://schemas.microsoft.com/office/drawing/2014/main" id="{B84D1560-7B7B-4F0D-B2D9-4A2C1457D579}"/>
                </a:ext>
              </a:extLst>
            </p:cNvPr>
            <p:cNvSpPr/>
            <p:nvPr/>
          </p:nvSpPr>
          <p:spPr>
            <a:xfrm>
              <a:off x="7584829" y="1383323"/>
              <a:ext cx="1942123" cy="6648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結論</a:t>
              </a:r>
            </a:p>
          </p:txBody>
        </p:sp>
        <p:sp>
          <p:nvSpPr>
            <p:cNvPr id="10" name="正方形/長方形 9">
              <a:extLst>
                <a:ext uri="{FF2B5EF4-FFF2-40B4-BE49-F238E27FC236}">
                  <a16:creationId xmlns:a16="http://schemas.microsoft.com/office/drawing/2014/main" id="{A9CB49A1-0555-4BE6-A3E7-817552A0652C}"/>
                </a:ext>
              </a:extLst>
            </p:cNvPr>
            <p:cNvSpPr/>
            <p:nvPr/>
          </p:nvSpPr>
          <p:spPr>
            <a:xfrm>
              <a:off x="179751" y="2251372"/>
              <a:ext cx="2248381" cy="2844259"/>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D4D4B4AF-C0C1-4CF7-88FD-EF767B5F8E82}"/>
                </a:ext>
              </a:extLst>
            </p:cNvPr>
            <p:cNvSpPr/>
            <p:nvPr/>
          </p:nvSpPr>
          <p:spPr>
            <a:xfrm>
              <a:off x="2594705" y="2251372"/>
              <a:ext cx="2248381" cy="2844259"/>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54FC22ED-3BBF-4EFD-B7FC-D2B5477B947C}"/>
                </a:ext>
              </a:extLst>
            </p:cNvPr>
            <p:cNvSpPr/>
            <p:nvPr/>
          </p:nvSpPr>
          <p:spPr>
            <a:xfrm>
              <a:off x="5009659" y="2251372"/>
              <a:ext cx="2248381" cy="2844259"/>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72B84E02-539E-49E1-8CDD-9FF407B6693D}"/>
                </a:ext>
              </a:extLst>
            </p:cNvPr>
            <p:cNvSpPr/>
            <p:nvPr/>
          </p:nvSpPr>
          <p:spPr>
            <a:xfrm>
              <a:off x="7424613" y="2251372"/>
              <a:ext cx="2248381" cy="2844259"/>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55419458-0E82-4A2B-A116-23DD857621AA}"/>
                </a:ext>
              </a:extLst>
            </p:cNvPr>
            <p:cNvSpPr/>
            <p:nvPr/>
          </p:nvSpPr>
          <p:spPr>
            <a:xfrm>
              <a:off x="9999785" y="1383323"/>
              <a:ext cx="1942123" cy="6648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閑話休題</a:t>
              </a:r>
              <a:endParaRPr kumimoji="1" lang="ja-JP" altLang="en-US" b="1" dirty="0"/>
            </a:p>
          </p:txBody>
        </p:sp>
        <p:sp>
          <p:nvSpPr>
            <p:cNvPr id="15" name="正方形/長方形 14">
              <a:extLst>
                <a:ext uri="{FF2B5EF4-FFF2-40B4-BE49-F238E27FC236}">
                  <a16:creationId xmlns:a16="http://schemas.microsoft.com/office/drawing/2014/main" id="{50473D2B-95ED-46C6-A159-182C53BFD068}"/>
                </a:ext>
              </a:extLst>
            </p:cNvPr>
            <p:cNvSpPr/>
            <p:nvPr/>
          </p:nvSpPr>
          <p:spPr>
            <a:xfrm>
              <a:off x="9839569" y="2251372"/>
              <a:ext cx="2248381" cy="2844259"/>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C0301418-C0BC-4316-82DF-5AF873D51C37}"/>
                </a:ext>
              </a:extLst>
            </p:cNvPr>
            <p:cNvSpPr txBox="1"/>
            <p:nvPr/>
          </p:nvSpPr>
          <p:spPr>
            <a:xfrm>
              <a:off x="339967" y="2414954"/>
              <a:ext cx="1942123" cy="2362655"/>
            </a:xfrm>
            <a:prstGeom prst="rect">
              <a:avLst/>
            </a:prstGeom>
            <a:noFill/>
          </p:spPr>
          <p:txBody>
            <a:bodyPr wrap="square" rtlCol="0">
              <a:spAutoFit/>
            </a:bodyPr>
            <a:lstStyle/>
            <a:p>
              <a:r>
                <a:rPr kumimoji="1" lang="ja-JP" altLang="en-US" dirty="0"/>
                <a:t>▸ファーストインプレッションを</a:t>
              </a:r>
              <a:endParaRPr kumimoji="1" lang="en-US" altLang="ja-JP" dirty="0"/>
            </a:p>
            <a:p>
              <a:r>
                <a:rPr lang="ja-JP" altLang="en-US" dirty="0"/>
                <a:t>決定する部分</a:t>
              </a:r>
              <a:endParaRPr lang="en-US" altLang="ja-JP" dirty="0"/>
            </a:p>
            <a:p>
              <a:endParaRPr lang="en-US" altLang="ja-JP" dirty="0"/>
            </a:p>
            <a:p>
              <a:r>
                <a:rPr lang="ja-JP" altLang="en-US" dirty="0"/>
                <a:t>▸発表の全体的なスタイルに依存して形式が大きく異なる</a:t>
              </a:r>
              <a:endParaRPr lang="en-US" altLang="ja-JP" dirty="0"/>
            </a:p>
          </p:txBody>
        </p:sp>
        <p:sp>
          <p:nvSpPr>
            <p:cNvPr id="17" name="テキスト ボックス 16">
              <a:extLst>
                <a:ext uri="{FF2B5EF4-FFF2-40B4-BE49-F238E27FC236}">
                  <a16:creationId xmlns:a16="http://schemas.microsoft.com/office/drawing/2014/main" id="{FE2AE5F1-6D28-4F08-95A6-0D13880D45BC}"/>
                </a:ext>
              </a:extLst>
            </p:cNvPr>
            <p:cNvSpPr txBox="1"/>
            <p:nvPr/>
          </p:nvSpPr>
          <p:spPr>
            <a:xfrm>
              <a:off x="2747833" y="2414954"/>
              <a:ext cx="1942123" cy="2646174"/>
            </a:xfrm>
            <a:prstGeom prst="rect">
              <a:avLst/>
            </a:prstGeom>
            <a:noFill/>
          </p:spPr>
          <p:txBody>
            <a:bodyPr wrap="square" rtlCol="0">
              <a:spAutoFit/>
            </a:bodyPr>
            <a:lstStyle/>
            <a:p>
              <a:r>
                <a:rPr kumimoji="1" lang="ja-JP" altLang="en-US" dirty="0"/>
                <a:t>▸発表内容の具体的な内容を論拠する部分</a:t>
              </a:r>
              <a:endParaRPr kumimoji="1" lang="en-US" altLang="ja-JP" dirty="0"/>
            </a:p>
            <a:p>
              <a:r>
                <a:rPr lang="ja-JP" altLang="en-US" dirty="0"/>
                <a:t>▸ある程度聴衆</a:t>
              </a:r>
              <a:endParaRPr lang="en-US" altLang="ja-JP" dirty="0"/>
            </a:p>
            <a:p>
              <a:r>
                <a:rPr lang="ja-JP" altLang="en-US" dirty="0"/>
                <a:t>からの注目を集めていることが前提とされる</a:t>
              </a:r>
              <a:endParaRPr lang="en-US" altLang="ja-JP" dirty="0"/>
            </a:p>
            <a:p>
              <a:r>
                <a:rPr kumimoji="1" lang="ja-JP" altLang="en-US" dirty="0"/>
                <a:t>▸比較的静かな発表が求められる</a:t>
              </a:r>
              <a:endParaRPr kumimoji="1" lang="en-US" altLang="ja-JP" dirty="0"/>
            </a:p>
          </p:txBody>
        </p:sp>
        <p:sp>
          <p:nvSpPr>
            <p:cNvPr id="18" name="テキスト ボックス 17">
              <a:extLst>
                <a:ext uri="{FF2B5EF4-FFF2-40B4-BE49-F238E27FC236}">
                  <a16:creationId xmlns:a16="http://schemas.microsoft.com/office/drawing/2014/main" id="{B3E68817-7A7C-47D2-AF3E-AE9C7C7C97BD}"/>
                </a:ext>
              </a:extLst>
            </p:cNvPr>
            <p:cNvSpPr txBox="1"/>
            <p:nvPr/>
          </p:nvSpPr>
          <p:spPr>
            <a:xfrm>
              <a:off x="5162786" y="2414954"/>
              <a:ext cx="1942123" cy="2362655"/>
            </a:xfrm>
            <a:prstGeom prst="rect">
              <a:avLst/>
            </a:prstGeom>
            <a:noFill/>
          </p:spPr>
          <p:txBody>
            <a:bodyPr wrap="square" rtlCol="0">
              <a:spAutoFit/>
            </a:bodyPr>
            <a:lstStyle/>
            <a:p>
              <a:r>
                <a:rPr kumimoji="1" lang="ja-JP" altLang="en-US" dirty="0"/>
                <a:t>▸物事の本筋に</a:t>
              </a:r>
              <a:endParaRPr kumimoji="1" lang="en-US" altLang="ja-JP" dirty="0"/>
            </a:p>
            <a:p>
              <a:r>
                <a:rPr lang="ja-JP" altLang="en-US" dirty="0"/>
                <a:t>入る前に雰囲気を変える部分</a:t>
              </a:r>
              <a:endParaRPr lang="en-US" altLang="ja-JP" dirty="0"/>
            </a:p>
            <a:p>
              <a:endParaRPr lang="en-US" altLang="ja-JP" dirty="0"/>
            </a:p>
            <a:p>
              <a:r>
                <a:rPr kumimoji="1" lang="ja-JP" altLang="en-US" dirty="0"/>
                <a:t>▸空気の変化を演出する為に声量などで関心を引くことが必要</a:t>
              </a:r>
              <a:endParaRPr kumimoji="1" lang="en-US" altLang="ja-JP" dirty="0"/>
            </a:p>
          </p:txBody>
        </p:sp>
        <p:sp>
          <p:nvSpPr>
            <p:cNvPr id="19" name="テキスト ボックス 18">
              <a:extLst>
                <a:ext uri="{FF2B5EF4-FFF2-40B4-BE49-F238E27FC236}">
                  <a16:creationId xmlns:a16="http://schemas.microsoft.com/office/drawing/2014/main" id="{7C53DB58-082F-4B49-8F2F-6FDF3816EE9F}"/>
                </a:ext>
              </a:extLst>
            </p:cNvPr>
            <p:cNvSpPr txBox="1"/>
            <p:nvPr/>
          </p:nvSpPr>
          <p:spPr>
            <a:xfrm>
              <a:off x="7584829" y="2414954"/>
              <a:ext cx="1942123" cy="2079137"/>
            </a:xfrm>
            <a:prstGeom prst="rect">
              <a:avLst/>
            </a:prstGeom>
            <a:noFill/>
          </p:spPr>
          <p:txBody>
            <a:bodyPr wrap="square" rtlCol="0">
              <a:spAutoFit/>
            </a:bodyPr>
            <a:lstStyle/>
            <a:p>
              <a:r>
                <a:rPr kumimoji="1" lang="ja-JP" altLang="en-US" dirty="0"/>
                <a:t>▸確実性、説得力などを含む必要のある部分</a:t>
              </a:r>
              <a:endParaRPr kumimoji="1" lang="en-US" altLang="ja-JP" dirty="0"/>
            </a:p>
            <a:p>
              <a:endParaRPr kumimoji="1" lang="en-US" altLang="ja-JP" dirty="0"/>
            </a:p>
            <a:p>
              <a:r>
                <a:rPr lang="ja-JP" altLang="en-US" dirty="0"/>
                <a:t>▸多くの場合全体の中で最も重きを置かれる内容</a:t>
              </a:r>
              <a:endParaRPr kumimoji="1" lang="en-US" altLang="ja-JP" dirty="0"/>
            </a:p>
          </p:txBody>
        </p:sp>
        <p:sp>
          <p:nvSpPr>
            <p:cNvPr id="20" name="テキスト ボックス 19">
              <a:extLst>
                <a:ext uri="{FF2B5EF4-FFF2-40B4-BE49-F238E27FC236}">
                  <a16:creationId xmlns:a16="http://schemas.microsoft.com/office/drawing/2014/main" id="{C0E3BFB4-8CBD-44D9-987A-73F990424866}"/>
                </a:ext>
              </a:extLst>
            </p:cNvPr>
            <p:cNvSpPr txBox="1"/>
            <p:nvPr/>
          </p:nvSpPr>
          <p:spPr>
            <a:xfrm>
              <a:off x="9992697" y="2414954"/>
              <a:ext cx="1942123" cy="2079137"/>
            </a:xfrm>
            <a:prstGeom prst="rect">
              <a:avLst/>
            </a:prstGeom>
            <a:noFill/>
          </p:spPr>
          <p:txBody>
            <a:bodyPr wrap="square" rtlCol="0">
              <a:spAutoFit/>
            </a:bodyPr>
            <a:lstStyle/>
            <a:p>
              <a:r>
                <a:rPr kumimoji="1" lang="ja-JP" altLang="en-US" dirty="0"/>
                <a:t>▸前後の発表内容と関係が希薄な部分</a:t>
              </a:r>
              <a:endParaRPr kumimoji="1" lang="en-US" altLang="ja-JP" dirty="0"/>
            </a:p>
            <a:p>
              <a:endParaRPr kumimoji="1" lang="en-US" altLang="ja-JP" dirty="0"/>
            </a:p>
            <a:p>
              <a:r>
                <a:rPr lang="ja-JP" altLang="en-US" dirty="0"/>
                <a:t>▸聴衆の注目を集めるラフで身近な内容が多い</a:t>
              </a:r>
              <a:endParaRPr kumimoji="1" lang="en-US" altLang="ja-JP" dirty="0"/>
            </a:p>
          </p:txBody>
        </p:sp>
      </p:grpSp>
    </p:spTree>
    <p:extLst>
      <p:ext uri="{BB962C8B-B14F-4D97-AF65-F5344CB8AC3E}">
        <p14:creationId xmlns:p14="http://schemas.microsoft.com/office/powerpoint/2010/main" val="58591144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BDC09E-ED47-4DD6-8230-AC6BA846570A}"/>
              </a:ext>
            </a:extLst>
          </p:cNvPr>
          <p:cNvSpPr>
            <a:spLocks noGrp="1"/>
          </p:cNvSpPr>
          <p:nvPr>
            <p:ph type="title"/>
          </p:nvPr>
        </p:nvSpPr>
        <p:spPr/>
        <p:txBody>
          <a:bodyPr>
            <a:normAutofit/>
          </a:bodyPr>
          <a:lstStyle/>
          <a:p>
            <a:r>
              <a:rPr kumimoji="1" lang="ja-JP" altLang="en-US" sz="3200" dirty="0"/>
              <a:t>感情的要素の指標作成</a:t>
            </a:r>
          </a:p>
        </p:txBody>
      </p:sp>
      <p:pic>
        <p:nvPicPr>
          <p:cNvPr id="4" name="図 3" descr="記号, 時計, 挿絵 が含まれている画像&#10;&#10;自動的に生成された説明">
            <a:extLst>
              <a:ext uri="{FF2B5EF4-FFF2-40B4-BE49-F238E27FC236}">
                <a16:creationId xmlns:a16="http://schemas.microsoft.com/office/drawing/2014/main" id="{DE54FEB3-ECBD-4340-8F79-13BDBC62D4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1127" y="352715"/>
            <a:ext cx="656643" cy="656643"/>
          </a:xfrm>
          <a:prstGeom prst="rect">
            <a:avLst/>
          </a:prstGeom>
        </p:spPr>
      </p:pic>
      <p:pic>
        <p:nvPicPr>
          <p:cNvPr id="6" name="図 5" descr="時計 が含まれている画像&#10;&#10;自動的に生成された説明">
            <a:extLst>
              <a:ext uri="{FF2B5EF4-FFF2-40B4-BE49-F238E27FC236}">
                <a16:creationId xmlns:a16="http://schemas.microsoft.com/office/drawing/2014/main" id="{78FE0EC5-A7BB-4613-99CF-0E89292BF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8303" y="2189571"/>
            <a:ext cx="2129499" cy="2129499"/>
          </a:xfrm>
          <a:prstGeom prst="rect">
            <a:avLst/>
          </a:prstGeom>
        </p:spPr>
      </p:pic>
      <p:pic>
        <p:nvPicPr>
          <p:cNvPr id="8" name="図 7" descr="黒い背景と白い文字のロゴ&#10;&#10;自動的に生成された説明">
            <a:extLst>
              <a:ext uri="{FF2B5EF4-FFF2-40B4-BE49-F238E27FC236}">
                <a16:creationId xmlns:a16="http://schemas.microsoft.com/office/drawing/2014/main" id="{9C682B38-146F-4D37-BBBE-AD1ADE81F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0073" y="2189574"/>
            <a:ext cx="2129499" cy="2129499"/>
          </a:xfrm>
          <a:prstGeom prst="rect">
            <a:avLst/>
          </a:prstGeom>
        </p:spPr>
      </p:pic>
      <p:pic>
        <p:nvPicPr>
          <p:cNvPr id="10" name="図 9" descr="抽象 が含まれている画像&#10;&#10;自動的に生成された説明">
            <a:extLst>
              <a:ext uri="{FF2B5EF4-FFF2-40B4-BE49-F238E27FC236}">
                <a16:creationId xmlns:a16="http://schemas.microsoft.com/office/drawing/2014/main" id="{C23A037E-9798-4A2D-A742-6FEE80C188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4701" y="2189572"/>
            <a:ext cx="2129499" cy="2129499"/>
          </a:xfrm>
          <a:prstGeom prst="rect">
            <a:avLst/>
          </a:prstGeom>
        </p:spPr>
      </p:pic>
      <p:pic>
        <p:nvPicPr>
          <p:cNvPr id="12" name="図 11" descr="コンパクトディスク が含まれている画像&#10;&#10;自動的に生成された説明">
            <a:extLst>
              <a:ext uri="{FF2B5EF4-FFF2-40B4-BE49-F238E27FC236}">
                <a16:creationId xmlns:a16="http://schemas.microsoft.com/office/drawing/2014/main" id="{27F3FC3A-ABE2-4847-BA5F-F56873A6F5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2921" y="2189572"/>
            <a:ext cx="1943304" cy="1943304"/>
          </a:xfrm>
          <a:prstGeom prst="rect">
            <a:avLst/>
          </a:prstGeom>
        </p:spPr>
      </p:pic>
      <p:sp>
        <p:nvSpPr>
          <p:cNvPr id="13" name="正方形/長方形 12">
            <a:extLst>
              <a:ext uri="{FF2B5EF4-FFF2-40B4-BE49-F238E27FC236}">
                <a16:creationId xmlns:a16="http://schemas.microsoft.com/office/drawing/2014/main" id="{CE2C309F-A72F-4460-AC62-900B0DBADA36}"/>
              </a:ext>
            </a:extLst>
          </p:cNvPr>
          <p:cNvSpPr/>
          <p:nvPr/>
        </p:nvSpPr>
        <p:spPr>
          <a:xfrm>
            <a:off x="1373488" y="5120638"/>
            <a:ext cx="1971923" cy="8348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mn-ea"/>
              </a:rPr>
              <a:t>声</a:t>
            </a:r>
          </a:p>
        </p:txBody>
      </p:sp>
      <p:sp>
        <p:nvSpPr>
          <p:cNvPr id="14" name="正方形/長方形 13">
            <a:extLst>
              <a:ext uri="{FF2B5EF4-FFF2-40B4-BE49-F238E27FC236}">
                <a16:creationId xmlns:a16="http://schemas.microsoft.com/office/drawing/2014/main" id="{451F1917-8016-4679-9CD0-0E544D5D910E}"/>
              </a:ext>
            </a:extLst>
          </p:cNvPr>
          <p:cNvSpPr/>
          <p:nvPr/>
        </p:nvSpPr>
        <p:spPr>
          <a:xfrm>
            <a:off x="3968612" y="5120638"/>
            <a:ext cx="1971923" cy="8348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atin typeface="+mn-ea"/>
              </a:rPr>
              <a:t>表情</a:t>
            </a:r>
            <a:endParaRPr kumimoji="1" lang="ja-JP" altLang="en-US" sz="3200" b="1" dirty="0">
              <a:latin typeface="+mn-ea"/>
            </a:endParaRPr>
          </a:p>
        </p:txBody>
      </p:sp>
      <p:sp>
        <p:nvSpPr>
          <p:cNvPr id="15" name="正方形/長方形 14">
            <a:extLst>
              <a:ext uri="{FF2B5EF4-FFF2-40B4-BE49-F238E27FC236}">
                <a16:creationId xmlns:a16="http://schemas.microsoft.com/office/drawing/2014/main" id="{082512D1-AF3E-44E1-A9F0-19D74D48AA6A}"/>
              </a:ext>
            </a:extLst>
          </p:cNvPr>
          <p:cNvSpPr/>
          <p:nvPr/>
        </p:nvSpPr>
        <p:spPr>
          <a:xfrm>
            <a:off x="6638303" y="5120635"/>
            <a:ext cx="1971923" cy="8348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mn-ea"/>
              </a:rPr>
              <a:t>動き</a:t>
            </a:r>
          </a:p>
        </p:txBody>
      </p:sp>
      <p:sp>
        <p:nvSpPr>
          <p:cNvPr id="16" name="正方形/長方形 15">
            <a:extLst>
              <a:ext uri="{FF2B5EF4-FFF2-40B4-BE49-F238E27FC236}">
                <a16:creationId xmlns:a16="http://schemas.microsoft.com/office/drawing/2014/main" id="{BD874B1D-A430-4C43-A5BF-DDFD30AEDFF0}"/>
              </a:ext>
            </a:extLst>
          </p:cNvPr>
          <p:cNvSpPr/>
          <p:nvPr/>
        </p:nvSpPr>
        <p:spPr>
          <a:xfrm>
            <a:off x="9158860" y="5120635"/>
            <a:ext cx="1971923" cy="8348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mn-ea"/>
              </a:rPr>
              <a:t>スライド</a:t>
            </a:r>
          </a:p>
        </p:txBody>
      </p:sp>
    </p:spTree>
    <p:extLst>
      <p:ext uri="{BB962C8B-B14F-4D97-AF65-F5344CB8AC3E}">
        <p14:creationId xmlns:p14="http://schemas.microsoft.com/office/powerpoint/2010/main" val="423623759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5AD25EED-6619-497A-8A47-3027DC3670A3}"/>
              </a:ext>
            </a:extLst>
          </p:cNvPr>
          <p:cNvSpPr>
            <a:spLocks noGrp="1"/>
          </p:cNvSpPr>
          <p:nvPr>
            <p:ph type="title"/>
          </p:nvPr>
        </p:nvSpPr>
        <p:spPr>
          <a:xfrm>
            <a:off x="838200" y="62442"/>
            <a:ext cx="10515600" cy="1325563"/>
          </a:xfrm>
        </p:spPr>
        <p:txBody>
          <a:bodyPr>
            <a:normAutofit/>
          </a:bodyPr>
          <a:lstStyle/>
          <a:p>
            <a:r>
              <a:rPr kumimoji="1" lang="ja-JP" altLang="en-US" sz="3200" dirty="0"/>
              <a:t>感情的要素の指標作成</a:t>
            </a:r>
          </a:p>
        </p:txBody>
      </p:sp>
      <p:pic>
        <p:nvPicPr>
          <p:cNvPr id="5" name="図 4" descr="記号, 時計, 挿絵 が含まれている画像&#10;&#10;自動的に生成された説明">
            <a:extLst>
              <a:ext uri="{FF2B5EF4-FFF2-40B4-BE49-F238E27FC236}">
                <a16:creationId xmlns:a16="http://schemas.microsoft.com/office/drawing/2014/main" id="{C74EBBC8-0F55-4346-BF61-96E59656FB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1127" y="352715"/>
            <a:ext cx="656643" cy="656643"/>
          </a:xfrm>
          <a:prstGeom prst="rect">
            <a:avLst/>
          </a:prstGeom>
        </p:spPr>
      </p:pic>
      <p:graphicFrame>
        <p:nvGraphicFramePr>
          <p:cNvPr id="6" name="コンテンツ プレースホルダー 6">
            <a:extLst>
              <a:ext uri="{FF2B5EF4-FFF2-40B4-BE49-F238E27FC236}">
                <a16:creationId xmlns:a16="http://schemas.microsoft.com/office/drawing/2014/main" id="{A003A549-D39C-4FDE-8601-4B27B6CBCA2E}"/>
              </a:ext>
            </a:extLst>
          </p:cNvPr>
          <p:cNvGraphicFramePr>
            <a:graphicFrameLocks noGrp="1"/>
          </p:cNvGraphicFramePr>
          <p:nvPr>
            <p:ph idx="1"/>
            <p:extLst>
              <p:ext uri="{D42A27DB-BD31-4B8C-83A1-F6EECF244321}">
                <p14:modId xmlns:p14="http://schemas.microsoft.com/office/powerpoint/2010/main" val="2186520771"/>
              </p:ext>
            </p:extLst>
          </p:nvPr>
        </p:nvGraphicFramePr>
        <p:xfrm>
          <a:off x="3138486" y="1388005"/>
          <a:ext cx="5915027" cy="5377180"/>
        </p:xfrm>
        <a:graphic>
          <a:graphicData uri="http://schemas.openxmlformats.org/drawingml/2006/table">
            <a:tbl>
              <a:tblPr firstRow="1" bandRow="1">
                <a:tableStyleId>{5940675A-B579-460E-94D1-54222C63F5DA}</a:tableStyleId>
              </a:tblPr>
              <a:tblGrid>
                <a:gridCol w="632483">
                  <a:extLst>
                    <a:ext uri="{9D8B030D-6E8A-4147-A177-3AD203B41FA5}">
                      <a16:colId xmlns:a16="http://schemas.microsoft.com/office/drawing/2014/main" val="1486566643"/>
                    </a:ext>
                  </a:extLst>
                </a:gridCol>
                <a:gridCol w="1320636">
                  <a:extLst>
                    <a:ext uri="{9D8B030D-6E8A-4147-A177-3AD203B41FA5}">
                      <a16:colId xmlns:a16="http://schemas.microsoft.com/office/drawing/2014/main" val="1053426507"/>
                    </a:ext>
                  </a:extLst>
                </a:gridCol>
                <a:gridCol w="1320636">
                  <a:extLst>
                    <a:ext uri="{9D8B030D-6E8A-4147-A177-3AD203B41FA5}">
                      <a16:colId xmlns:a16="http://schemas.microsoft.com/office/drawing/2014/main" val="1594416378"/>
                    </a:ext>
                  </a:extLst>
                </a:gridCol>
                <a:gridCol w="1320636">
                  <a:extLst>
                    <a:ext uri="{9D8B030D-6E8A-4147-A177-3AD203B41FA5}">
                      <a16:colId xmlns:a16="http://schemas.microsoft.com/office/drawing/2014/main" val="3953349476"/>
                    </a:ext>
                  </a:extLst>
                </a:gridCol>
                <a:gridCol w="1320636">
                  <a:extLst>
                    <a:ext uri="{9D8B030D-6E8A-4147-A177-3AD203B41FA5}">
                      <a16:colId xmlns:a16="http://schemas.microsoft.com/office/drawing/2014/main" val="86498772"/>
                    </a:ext>
                  </a:extLst>
                </a:gridCol>
              </a:tblGrid>
              <a:tr h="370840">
                <a:tc>
                  <a:txBody>
                    <a:bodyPr/>
                    <a:lstStyle/>
                    <a:p>
                      <a:endParaRPr kumimoji="1" lang="ja-JP" altLang="en-US" dirty="0">
                        <a:latin typeface="+mn-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ja-JP" altLang="en-US" sz="1600" dirty="0">
                          <a:latin typeface="+mn-lt"/>
                        </a:rPr>
                        <a:t>声</a:t>
                      </a:r>
                    </a:p>
                  </a:txBody>
                  <a:tcPr>
                    <a:lnT w="12700" cap="flat" cmpd="sng" algn="ctr">
                      <a:solidFill>
                        <a:schemeClr val="tx1"/>
                      </a:solidFill>
                      <a:prstDash val="solid"/>
                      <a:round/>
                      <a:headEnd type="none" w="med" len="med"/>
                      <a:tailEnd type="none" w="med" len="med"/>
                    </a:lnT>
                  </a:tcPr>
                </a:tc>
                <a:tc>
                  <a:txBody>
                    <a:bodyPr/>
                    <a:lstStyle/>
                    <a:p>
                      <a:pPr algn="ctr"/>
                      <a:r>
                        <a:rPr kumimoji="1" lang="ja-JP" altLang="en-US" sz="1600" dirty="0">
                          <a:latin typeface="+mn-lt"/>
                        </a:rPr>
                        <a:t>表情</a:t>
                      </a:r>
                    </a:p>
                  </a:txBody>
                  <a:tcPr>
                    <a:lnT w="12700" cap="flat" cmpd="sng" algn="ctr">
                      <a:solidFill>
                        <a:schemeClr val="tx1"/>
                      </a:solidFill>
                      <a:prstDash val="solid"/>
                      <a:round/>
                      <a:headEnd type="none" w="med" len="med"/>
                      <a:tailEnd type="none" w="med" len="med"/>
                    </a:lnT>
                  </a:tcPr>
                </a:tc>
                <a:tc>
                  <a:txBody>
                    <a:bodyPr/>
                    <a:lstStyle/>
                    <a:p>
                      <a:pPr algn="ctr"/>
                      <a:r>
                        <a:rPr kumimoji="1" lang="ja-JP" altLang="en-US" sz="1600" dirty="0">
                          <a:latin typeface="+mn-lt"/>
                        </a:rPr>
                        <a:t>動き</a:t>
                      </a:r>
                    </a:p>
                  </a:txBody>
                  <a:tcPr>
                    <a:lnT w="12700" cap="flat" cmpd="sng" algn="ctr">
                      <a:solidFill>
                        <a:schemeClr val="tx1"/>
                      </a:solidFill>
                      <a:prstDash val="solid"/>
                      <a:round/>
                      <a:headEnd type="none" w="med" len="med"/>
                      <a:tailEnd type="none" w="med" len="med"/>
                    </a:lnT>
                  </a:tcPr>
                </a:tc>
                <a:tc>
                  <a:txBody>
                    <a:bodyPr/>
                    <a:lstStyle/>
                    <a:p>
                      <a:pPr algn="ctr"/>
                      <a:r>
                        <a:rPr kumimoji="1" lang="ja-JP" altLang="en-US" sz="1600" dirty="0">
                          <a:latin typeface="+mn-lt"/>
                        </a:rPr>
                        <a:t>スライド</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56155988"/>
                  </a:ext>
                </a:extLst>
              </a:tr>
              <a:tr h="370840">
                <a:tc>
                  <a:txBody>
                    <a:bodyPr/>
                    <a:lstStyle/>
                    <a:p>
                      <a:pPr algn="ctr"/>
                      <a:r>
                        <a:rPr kumimoji="1" lang="ja-JP" altLang="en-US" sz="1600" dirty="0">
                          <a:latin typeface="+mn-lt"/>
                        </a:rPr>
                        <a:t>１</a:t>
                      </a:r>
                    </a:p>
                  </a:txBody>
                  <a:tcPr>
                    <a:lnL w="12700" cap="flat" cmpd="sng" algn="ctr">
                      <a:solidFill>
                        <a:schemeClr val="tx1"/>
                      </a:solidFill>
                      <a:prstDash val="solid"/>
                      <a:round/>
                      <a:headEnd type="none" w="med" len="med"/>
                      <a:tailEnd type="none" w="med" len="med"/>
                    </a:lnL>
                  </a:tcPr>
                </a:tc>
                <a:tc>
                  <a:txBody>
                    <a:bodyPr/>
                    <a:lstStyle/>
                    <a:p>
                      <a:r>
                        <a:rPr kumimoji="1" lang="ja-JP" altLang="en-US" sz="1350" kern="1200" dirty="0">
                          <a:solidFill>
                            <a:schemeClr val="tx1"/>
                          </a:solidFill>
                          <a:effectLst/>
                          <a:latin typeface="+mn-lt"/>
                          <a:ea typeface="+mn-ea"/>
                          <a:cs typeface="+mn-cs"/>
                        </a:rPr>
                        <a:t>▸</a:t>
                      </a:r>
                      <a:r>
                        <a:rPr kumimoji="1" lang="ja-JP" altLang="ja-JP" sz="1350" kern="1200" dirty="0">
                          <a:solidFill>
                            <a:schemeClr val="tx1"/>
                          </a:solidFill>
                          <a:effectLst/>
                          <a:latin typeface="+mn-lt"/>
                          <a:ea typeface="+mn-ea"/>
                          <a:cs typeface="+mn-cs"/>
                        </a:rPr>
                        <a:t>最低限聞こえる声量</a:t>
                      </a:r>
                    </a:p>
                    <a:p>
                      <a:r>
                        <a:rPr kumimoji="1" lang="ja-JP" altLang="en-US" sz="1350" kern="1200" dirty="0">
                          <a:solidFill>
                            <a:schemeClr val="tx1"/>
                          </a:solidFill>
                          <a:effectLst/>
                          <a:latin typeface="+mn-lt"/>
                          <a:ea typeface="+mn-ea"/>
                          <a:cs typeface="+mn-cs"/>
                        </a:rPr>
                        <a:t>▸</a:t>
                      </a:r>
                      <a:r>
                        <a:rPr kumimoji="1" lang="ja-JP" altLang="ja-JP" sz="1350" kern="1200" dirty="0">
                          <a:solidFill>
                            <a:schemeClr val="tx1"/>
                          </a:solidFill>
                          <a:effectLst/>
                          <a:latin typeface="+mn-lt"/>
                          <a:ea typeface="+mn-ea"/>
                          <a:cs typeface="+mn-cs"/>
                        </a:rPr>
                        <a:t>低い声色</a:t>
                      </a:r>
                    </a:p>
                    <a:p>
                      <a:r>
                        <a:rPr kumimoji="1" lang="ja-JP" altLang="en-US" sz="1350" kern="1200" dirty="0">
                          <a:solidFill>
                            <a:schemeClr val="tx1"/>
                          </a:solidFill>
                          <a:effectLst/>
                          <a:latin typeface="+mn-lt"/>
                          <a:ea typeface="+mn-ea"/>
                          <a:cs typeface="+mn-cs"/>
                        </a:rPr>
                        <a:t>▸</a:t>
                      </a:r>
                      <a:r>
                        <a:rPr kumimoji="1" lang="ja-JP" altLang="ja-JP" sz="1350" kern="1200" dirty="0">
                          <a:solidFill>
                            <a:schemeClr val="tx1"/>
                          </a:solidFill>
                          <a:effectLst/>
                          <a:latin typeface="+mn-lt"/>
                          <a:ea typeface="+mn-ea"/>
                          <a:cs typeface="+mn-cs"/>
                        </a:rPr>
                        <a:t>滑舌にあまり重きを置いていない</a:t>
                      </a:r>
                    </a:p>
                  </a:txBody>
                  <a:tcPr/>
                </a:tc>
                <a:tc>
                  <a:txBody>
                    <a:bodyPr/>
                    <a:lstStyle/>
                    <a:p>
                      <a:r>
                        <a:rPr kumimoji="1" lang="ja-JP" altLang="en-US" sz="1350" kern="1200" dirty="0">
                          <a:solidFill>
                            <a:schemeClr val="tx1"/>
                          </a:solidFill>
                          <a:effectLst/>
                          <a:latin typeface="+mn-lt"/>
                          <a:ea typeface="+mn-ea"/>
                          <a:cs typeface="+mn-cs"/>
                        </a:rPr>
                        <a:t>▸</a:t>
                      </a:r>
                      <a:r>
                        <a:rPr kumimoji="1" lang="ja-JP" altLang="ja-JP" sz="1350" kern="1200" dirty="0">
                          <a:solidFill>
                            <a:schemeClr val="tx1"/>
                          </a:solidFill>
                          <a:effectLst/>
                          <a:latin typeface="+mn-lt"/>
                          <a:ea typeface="+mn-ea"/>
                          <a:cs typeface="+mn-cs"/>
                        </a:rPr>
                        <a:t>無表情</a:t>
                      </a:r>
                    </a:p>
                    <a:p>
                      <a:r>
                        <a:rPr kumimoji="1" lang="ja-JP" altLang="en-US" sz="1350" kern="1200" dirty="0">
                          <a:solidFill>
                            <a:schemeClr val="tx1"/>
                          </a:solidFill>
                          <a:effectLst/>
                          <a:latin typeface="+mn-lt"/>
                          <a:ea typeface="+mn-ea"/>
                          <a:cs typeface="+mn-cs"/>
                        </a:rPr>
                        <a:t>▸</a:t>
                      </a:r>
                      <a:r>
                        <a:rPr kumimoji="1" lang="ja-JP" altLang="ja-JP" sz="1350" kern="1200" dirty="0">
                          <a:solidFill>
                            <a:schemeClr val="tx1"/>
                          </a:solidFill>
                          <a:effectLst/>
                          <a:latin typeface="+mn-lt"/>
                          <a:ea typeface="+mn-ea"/>
                          <a:cs typeface="+mn-cs"/>
                        </a:rPr>
                        <a:t>視線の動きが少ない、スライドや手元への視線が多い</a:t>
                      </a:r>
                    </a:p>
                  </a:txBody>
                  <a:tcPr/>
                </a:tc>
                <a:tc>
                  <a:txBody>
                    <a:bodyPr/>
                    <a:lstStyle/>
                    <a:p>
                      <a:r>
                        <a:rPr kumimoji="1" lang="ja-JP" altLang="en-US" sz="1350" kern="1200" dirty="0">
                          <a:solidFill>
                            <a:schemeClr val="tx1"/>
                          </a:solidFill>
                          <a:effectLst/>
                          <a:latin typeface="+mn-lt"/>
                          <a:ea typeface="+mn-ea"/>
                          <a:cs typeface="+mn-cs"/>
                        </a:rPr>
                        <a:t>▸</a:t>
                      </a:r>
                      <a:r>
                        <a:rPr kumimoji="1" lang="ja-JP" altLang="ja-JP" sz="1350" kern="1200" dirty="0">
                          <a:solidFill>
                            <a:schemeClr val="tx1"/>
                          </a:solidFill>
                          <a:effectLst/>
                          <a:latin typeface="+mn-lt"/>
                          <a:ea typeface="+mn-ea"/>
                          <a:cs typeface="+mn-cs"/>
                        </a:rPr>
                        <a:t>その場に止まった状態</a:t>
                      </a:r>
                    </a:p>
                    <a:p>
                      <a:r>
                        <a:rPr kumimoji="1" lang="ja-JP" altLang="en-US" sz="1350" kern="1200" dirty="0">
                          <a:solidFill>
                            <a:schemeClr val="tx1"/>
                          </a:solidFill>
                          <a:effectLst/>
                          <a:latin typeface="+mn-lt"/>
                          <a:ea typeface="+mn-ea"/>
                          <a:cs typeface="+mn-cs"/>
                        </a:rPr>
                        <a:t>▸</a:t>
                      </a:r>
                      <a:r>
                        <a:rPr kumimoji="1" lang="ja-JP" altLang="ja-JP" sz="1350" kern="1200" dirty="0">
                          <a:solidFill>
                            <a:schemeClr val="tx1"/>
                          </a:solidFill>
                          <a:effectLst/>
                          <a:latin typeface="+mn-lt"/>
                          <a:ea typeface="+mn-ea"/>
                          <a:cs typeface="+mn-cs"/>
                        </a:rPr>
                        <a:t>手の動きなども特に無く立ち尽くした状態</a:t>
                      </a:r>
                    </a:p>
                  </a:txBody>
                  <a:tcPr/>
                </a:tc>
                <a:tc>
                  <a:txBody>
                    <a:bodyPr/>
                    <a:lstStyle/>
                    <a:p>
                      <a:r>
                        <a:rPr kumimoji="1" lang="ja-JP" altLang="en-US" sz="1350" kern="1200" dirty="0">
                          <a:solidFill>
                            <a:schemeClr val="tx1"/>
                          </a:solidFill>
                          <a:effectLst/>
                          <a:latin typeface="+mn-lt"/>
                          <a:ea typeface="+mn-ea"/>
                          <a:cs typeface="+mn-cs"/>
                        </a:rPr>
                        <a:t>▸</a:t>
                      </a:r>
                      <a:r>
                        <a:rPr kumimoji="1" lang="ja-JP" altLang="ja-JP" sz="1350" kern="1200" dirty="0">
                          <a:solidFill>
                            <a:schemeClr val="tx1"/>
                          </a:solidFill>
                          <a:effectLst/>
                          <a:latin typeface="+mn-lt"/>
                          <a:ea typeface="+mn-ea"/>
                          <a:cs typeface="+mn-cs"/>
                        </a:rPr>
                        <a:t>枚数が少ない</a:t>
                      </a:r>
                    </a:p>
                    <a:p>
                      <a:r>
                        <a:rPr kumimoji="1" lang="ja-JP" altLang="en-US" sz="1350" kern="1200" dirty="0">
                          <a:solidFill>
                            <a:schemeClr val="tx1"/>
                          </a:solidFill>
                          <a:effectLst/>
                          <a:latin typeface="+mn-lt"/>
                          <a:ea typeface="+mn-ea"/>
                          <a:cs typeface="+mn-cs"/>
                        </a:rPr>
                        <a:t>▸１</a:t>
                      </a:r>
                      <a:r>
                        <a:rPr kumimoji="1" lang="ja-JP" altLang="ja-JP" sz="1350" kern="1200" dirty="0">
                          <a:solidFill>
                            <a:schemeClr val="tx1"/>
                          </a:solidFill>
                          <a:effectLst/>
                          <a:latin typeface="+mn-lt"/>
                          <a:ea typeface="+mn-ea"/>
                          <a:cs typeface="+mn-cs"/>
                        </a:rPr>
                        <a:t>枚の与えるインパクトが大きい</a:t>
                      </a:r>
                    </a:p>
                    <a:p>
                      <a:r>
                        <a:rPr kumimoji="1" lang="ja-JP" altLang="en-US" sz="1350" kern="1200" dirty="0">
                          <a:solidFill>
                            <a:schemeClr val="tx1"/>
                          </a:solidFill>
                          <a:effectLst/>
                          <a:latin typeface="+mn-lt"/>
                          <a:ea typeface="+mn-ea"/>
                          <a:cs typeface="+mn-cs"/>
                        </a:rPr>
                        <a:t>▸</a:t>
                      </a:r>
                      <a:r>
                        <a:rPr kumimoji="1" lang="ja-JP" altLang="ja-JP" sz="1350" kern="1200" dirty="0">
                          <a:solidFill>
                            <a:schemeClr val="tx1"/>
                          </a:solidFill>
                          <a:effectLst/>
                          <a:latin typeface="+mn-lt"/>
                          <a:ea typeface="+mn-ea"/>
                          <a:cs typeface="+mn-cs"/>
                        </a:rPr>
                        <a:t>観客側に伝えるメッセージが簡潔</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34701869"/>
                  </a:ext>
                </a:extLst>
              </a:tr>
              <a:tr h="370840">
                <a:tc>
                  <a:txBody>
                    <a:bodyPr/>
                    <a:lstStyle/>
                    <a:p>
                      <a:pPr algn="ctr"/>
                      <a:r>
                        <a:rPr kumimoji="1" lang="ja-JP" altLang="en-US" sz="1600" dirty="0">
                          <a:latin typeface="+mn-lt"/>
                        </a:rPr>
                        <a:t>３</a:t>
                      </a:r>
                    </a:p>
                  </a:txBody>
                  <a:tcPr>
                    <a:lnL w="12700" cap="flat" cmpd="sng" algn="ctr">
                      <a:solidFill>
                        <a:schemeClr val="tx1"/>
                      </a:solidFill>
                      <a:prstDash val="solid"/>
                      <a:round/>
                      <a:headEnd type="none" w="med" len="med"/>
                      <a:tailEnd type="none" w="med" len="med"/>
                    </a:lnL>
                  </a:tcPr>
                </a:tc>
                <a:tc>
                  <a:txBody>
                    <a:bodyPr/>
                    <a:lstStyle/>
                    <a:p>
                      <a:r>
                        <a:rPr kumimoji="1" lang="ja-JP" altLang="en-US" sz="1350" kern="1200" dirty="0">
                          <a:solidFill>
                            <a:schemeClr val="tx1"/>
                          </a:solidFill>
                          <a:effectLst/>
                          <a:latin typeface="+mn-lt"/>
                          <a:ea typeface="+mn-ea"/>
                          <a:cs typeface="+mn-cs"/>
                        </a:rPr>
                        <a:t>▸</a:t>
                      </a:r>
                      <a:r>
                        <a:rPr kumimoji="1" lang="ja-JP" altLang="ja-JP" sz="1350" kern="1200" dirty="0">
                          <a:solidFill>
                            <a:schemeClr val="tx1"/>
                          </a:solidFill>
                          <a:effectLst/>
                          <a:latin typeface="+mn-lt"/>
                          <a:ea typeface="+mn-ea"/>
                          <a:cs typeface="+mn-cs"/>
                        </a:rPr>
                        <a:t>全員に普通に聞こえる程度の声量</a:t>
                      </a:r>
                    </a:p>
                    <a:p>
                      <a:r>
                        <a:rPr kumimoji="1" lang="ja-JP" altLang="en-US" sz="1350" kern="1200" dirty="0">
                          <a:solidFill>
                            <a:schemeClr val="tx1"/>
                          </a:solidFill>
                          <a:effectLst/>
                          <a:latin typeface="+mn-lt"/>
                          <a:ea typeface="+mn-ea"/>
                          <a:cs typeface="+mn-cs"/>
                        </a:rPr>
                        <a:t>▸</a:t>
                      </a:r>
                      <a:r>
                        <a:rPr kumimoji="1" lang="ja-JP" altLang="ja-JP" sz="1350" kern="1200" dirty="0">
                          <a:solidFill>
                            <a:schemeClr val="tx1"/>
                          </a:solidFill>
                          <a:effectLst/>
                          <a:latin typeface="+mn-lt"/>
                          <a:ea typeface="+mn-ea"/>
                          <a:cs typeface="+mn-cs"/>
                        </a:rPr>
                        <a:t>通常の高さ</a:t>
                      </a:r>
                    </a:p>
                    <a:p>
                      <a:r>
                        <a:rPr kumimoji="1" lang="ja-JP" altLang="en-US" sz="1350" kern="1200" dirty="0">
                          <a:solidFill>
                            <a:schemeClr val="tx1"/>
                          </a:solidFill>
                          <a:effectLst/>
                          <a:latin typeface="+mn-lt"/>
                          <a:ea typeface="+mn-ea"/>
                          <a:cs typeface="+mn-cs"/>
                        </a:rPr>
                        <a:t>▸</a:t>
                      </a:r>
                      <a:r>
                        <a:rPr kumimoji="1" lang="ja-JP" altLang="ja-JP" sz="1350" kern="1200" dirty="0">
                          <a:solidFill>
                            <a:schemeClr val="tx1"/>
                          </a:solidFill>
                          <a:effectLst/>
                          <a:latin typeface="+mn-lt"/>
                          <a:ea typeface="+mn-ea"/>
                          <a:cs typeface="+mn-cs"/>
                        </a:rPr>
                        <a:t>流さない程度の速さ</a:t>
                      </a:r>
                    </a:p>
                  </a:txBody>
                  <a:tcPr/>
                </a:tc>
                <a:tc>
                  <a:txBody>
                    <a:bodyPr/>
                    <a:lstStyle/>
                    <a:p>
                      <a:r>
                        <a:rPr kumimoji="1" lang="ja-JP" altLang="en-US" sz="1350" kern="1200" dirty="0">
                          <a:solidFill>
                            <a:schemeClr val="tx1"/>
                          </a:solidFill>
                          <a:effectLst/>
                          <a:latin typeface="+mn-lt"/>
                          <a:ea typeface="+mn-ea"/>
                          <a:cs typeface="+mn-cs"/>
                        </a:rPr>
                        <a:t>▸</a:t>
                      </a:r>
                      <a:r>
                        <a:rPr kumimoji="1" lang="ja-JP" altLang="ja-JP" sz="1350" kern="1200" dirty="0">
                          <a:solidFill>
                            <a:schemeClr val="tx1"/>
                          </a:solidFill>
                          <a:effectLst/>
                          <a:latin typeface="+mn-lt"/>
                          <a:ea typeface="+mn-ea"/>
                          <a:cs typeface="+mn-cs"/>
                        </a:rPr>
                        <a:t>一つの表情が豊かだが変化はそこまでない</a:t>
                      </a:r>
                    </a:p>
                    <a:p>
                      <a:r>
                        <a:rPr kumimoji="1" lang="ja-JP" altLang="en-US" sz="1350" kern="1200" dirty="0">
                          <a:solidFill>
                            <a:schemeClr val="tx1"/>
                          </a:solidFill>
                          <a:effectLst/>
                          <a:latin typeface="+mn-lt"/>
                          <a:ea typeface="+mn-ea"/>
                          <a:cs typeface="+mn-cs"/>
                        </a:rPr>
                        <a:t>▸</a:t>
                      </a:r>
                      <a:r>
                        <a:rPr kumimoji="1" lang="ja-JP" altLang="ja-JP" sz="1350" kern="1200" dirty="0">
                          <a:solidFill>
                            <a:schemeClr val="tx1"/>
                          </a:solidFill>
                          <a:effectLst/>
                          <a:latin typeface="+mn-lt"/>
                          <a:ea typeface="+mn-ea"/>
                          <a:cs typeface="+mn-cs"/>
                        </a:rPr>
                        <a:t>視線が観客側に多く動く</a:t>
                      </a:r>
                    </a:p>
                  </a:txBody>
                  <a:tcPr/>
                </a:tc>
                <a:tc>
                  <a:txBody>
                    <a:bodyPr/>
                    <a:lstStyle/>
                    <a:p>
                      <a:r>
                        <a:rPr kumimoji="1" lang="ja-JP" altLang="en-US" sz="1350" kern="1200" dirty="0">
                          <a:solidFill>
                            <a:schemeClr val="tx1"/>
                          </a:solidFill>
                          <a:effectLst/>
                          <a:latin typeface="+mn-lt"/>
                          <a:ea typeface="+mn-ea"/>
                          <a:cs typeface="+mn-cs"/>
                        </a:rPr>
                        <a:t>▸</a:t>
                      </a:r>
                      <a:r>
                        <a:rPr kumimoji="1" lang="ja-JP" altLang="ja-JP" sz="1350" kern="1200" dirty="0">
                          <a:solidFill>
                            <a:schemeClr val="tx1"/>
                          </a:solidFill>
                          <a:effectLst/>
                          <a:latin typeface="+mn-lt"/>
                          <a:ea typeface="+mn-ea"/>
                          <a:cs typeface="+mn-cs"/>
                        </a:rPr>
                        <a:t>発表している場所から少し移動したりしている</a:t>
                      </a:r>
                    </a:p>
                    <a:p>
                      <a:r>
                        <a:rPr kumimoji="1" lang="ja-JP" altLang="en-US" sz="1350" kern="1200" dirty="0">
                          <a:solidFill>
                            <a:schemeClr val="tx1"/>
                          </a:solidFill>
                          <a:effectLst/>
                          <a:latin typeface="+mn-lt"/>
                          <a:ea typeface="+mn-ea"/>
                          <a:cs typeface="+mn-cs"/>
                        </a:rPr>
                        <a:t>▸</a:t>
                      </a:r>
                      <a:r>
                        <a:rPr kumimoji="1" lang="ja-JP" altLang="ja-JP" sz="1350" kern="1200" dirty="0">
                          <a:solidFill>
                            <a:schemeClr val="tx1"/>
                          </a:solidFill>
                          <a:effectLst/>
                          <a:latin typeface="+mn-lt"/>
                          <a:ea typeface="+mn-ea"/>
                          <a:cs typeface="+mn-cs"/>
                        </a:rPr>
                        <a:t>身振り手振りが話している個所によっては見られる</a:t>
                      </a:r>
                    </a:p>
                  </a:txBody>
                  <a:tcPr/>
                </a:tc>
                <a:tc>
                  <a:txBody>
                    <a:bodyPr/>
                    <a:lstStyle/>
                    <a:p>
                      <a:r>
                        <a:rPr kumimoji="1" lang="ja-JP" altLang="en-US" sz="1350" kern="1200" dirty="0">
                          <a:solidFill>
                            <a:schemeClr val="tx1"/>
                          </a:solidFill>
                          <a:effectLst/>
                          <a:latin typeface="+mn-lt"/>
                          <a:ea typeface="+mn-ea"/>
                          <a:cs typeface="+mn-cs"/>
                        </a:rPr>
                        <a:t>▸</a:t>
                      </a:r>
                      <a:r>
                        <a:rPr kumimoji="1" lang="ja-JP" altLang="ja-JP" sz="1350" kern="1200" dirty="0">
                          <a:solidFill>
                            <a:schemeClr val="tx1"/>
                          </a:solidFill>
                          <a:effectLst/>
                          <a:latin typeface="+mn-lt"/>
                          <a:ea typeface="+mn-ea"/>
                          <a:cs typeface="+mn-cs"/>
                        </a:rPr>
                        <a:t>数枚使用して説明している</a:t>
                      </a:r>
                    </a:p>
                    <a:p>
                      <a:r>
                        <a:rPr kumimoji="1" lang="ja-JP" altLang="en-US" sz="1350" kern="1200" dirty="0">
                          <a:solidFill>
                            <a:schemeClr val="tx1"/>
                          </a:solidFill>
                          <a:effectLst/>
                          <a:latin typeface="+mn-lt"/>
                          <a:ea typeface="+mn-ea"/>
                          <a:cs typeface="+mn-cs"/>
                        </a:rPr>
                        <a:t>▸１</a:t>
                      </a:r>
                      <a:r>
                        <a:rPr kumimoji="1" lang="ja-JP" altLang="ja-JP" sz="1350" kern="1200" dirty="0">
                          <a:solidFill>
                            <a:schemeClr val="tx1"/>
                          </a:solidFill>
                          <a:effectLst/>
                          <a:latin typeface="+mn-lt"/>
                          <a:ea typeface="+mn-ea"/>
                          <a:cs typeface="+mn-cs"/>
                        </a:rPr>
                        <a:t>枚ごとの繋がりが明白である</a:t>
                      </a:r>
                    </a:p>
                    <a:p>
                      <a:r>
                        <a:rPr kumimoji="1" lang="ja-JP" altLang="en-US" sz="1350" kern="1200" dirty="0">
                          <a:solidFill>
                            <a:schemeClr val="tx1"/>
                          </a:solidFill>
                          <a:effectLst/>
                          <a:latin typeface="+mn-lt"/>
                          <a:ea typeface="+mn-ea"/>
                          <a:cs typeface="+mn-cs"/>
                        </a:rPr>
                        <a:t>▸１</a:t>
                      </a:r>
                      <a:r>
                        <a:rPr kumimoji="1" lang="ja-JP" altLang="ja-JP" sz="1350" kern="1200" dirty="0">
                          <a:solidFill>
                            <a:schemeClr val="tx1"/>
                          </a:solidFill>
                          <a:effectLst/>
                          <a:latin typeface="+mn-lt"/>
                          <a:ea typeface="+mn-ea"/>
                          <a:cs typeface="+mn-cs"/>
                        </a:rPr>
                        <a:t>枚ごとの情報量が多すぎない</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96457047"/>
                  </a:ext>
                </a:extLst>
              </a:tr>
              <a:tr h="370840">
                <a:tc>
                  <a:txBody>
                    <a:bodyPr/>
                    <a:lstStyle/>
                    <a:p>
                      <a:pPr algn="ctr"/>
                      <a:r>
                        <a:rPr kumimoji="1" lang="ja-JP" altLang="en-US" sz="1600" dirty="0">
                          <a:latin typeface="+mn-lt"/>
                        </a:rPr>
                        <a:t>５</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350" kern="1200" dirty="0">
                          <a:solidFill>
                            <a:schemeClr val="tx1"/>
                          </a:solidFill>
                          <a:effectLst/>
                          <a:latin typeface="+mn-lt"/>
                          <a:ea typeface="+mn-ea"/>
                          <a:cs typeface="+mn-cs"/>
                        </a:rPr>
                        <a:t>▸</a:t>
                      </a:r>
                      <a:r>
                        <a:rPr kumimoji="1" lang="ja-JP" altLang="ja-JP" sz="1350" kern="1200" dirty="0">
                          <a:solidFill>
                            <a:schemeClr val="tx1"/>
                          </a:solidFill>
                          <a:effectLst/>
                          <a:latin typeface="+mn-lt"/>
                          <a:ea typeface="+mn-ea"/>
                          <a:cs typeface="+mn-cs"/>
                        </a:rPr>
                        <a:t>全員の注目を集める程度の声量</a:t>
                      </a:r>
                    </a:p>
                    <a:p>
                      <a:r>
                        <a:rPr kumimoji="1" lang="ja-JP" altLang="en-US" sz="1350" kern="1200" dirty="0">
                          <a:solidFill>
                            <a:schemeClr val="tx1"/>
                          </a:solidFill>
                          <a:effectLst/>
                          <a:latin typeface="+mn-lt"/>
                          <a:ea typeface="+mn-ea"/>
                          <a:cs typeface="+mn-cs"/>
                        </a:rPr>
                        <a:t>▸</a:t>
                      </a:r>
                      <a:r>
                        <a:rPr kumimoji="1" lang="ja-JP" altLang="ja-JP" sz="1350" kern="1200" dirty="0">
                          <a:solidFill>
                            <a:schemeClr val="tx1"/>
                          </a:solidFill>
                          <a:effectLst/>
                          <a:latin typeface="+mn-lt"/>
                          <a:ea typeface="+mn-ea"/>
                          <a:cs typeface="+mn-cs"/>
                        </a:rPr>
                        <a:t>通常より少し高い声色</a:t>
                      </a:r>
                    </a:p>
                    <a:p>
                      <a:r>
                        <a:rPr kumimoji="1" lang="ja-JP" altLang="en-US" sz="1350" kern="1200" dirty="0">
                          <a:solidFill>
                            <a:schemeClr val="tx1"/>
                          </a:solidFill>
                          <a:effectLst/>
                          <a:latin typeface="+mn-lt"/>
                          <a:ea typeface="+mn-ea"/>
                          <a:cs typeface="+mn-cs"/>
                        </a:rPr>
                        <a:t>▸</a:t>
                      </a:r>
                      <a:r>
                        <a:rPr kumimoji="1" lang="ja-JP" altLang="ja-JP" sz="1350" kern="1200" dirty="0">
                          <a:solidFill>
                            <a:schemeClr val="tx1"/>
                          </a:solidFill>
                          <a:effectLst/>
                          <a:latin typeface="+mn-lt"/>
                          <a:ea typeface="+mn-ea"/>
                          <a:cs typeface="+mn-cs"/>
                        </a:rPr>
                        <a:t>少しゆっくりとした速度</a:t>
                      </a:r>
                    </a:p>
                  </a:txBody>
                  <a:tcPr>
                    <a:lnB w="12700" cap="flat" cmpd="sng" algn="ctr">
                      <a:solidFill>
                        <a:schemeClr val="tx1"/>
                      </a:solidFill>
                      <a:prstDash val="solid"/>
                      <a:round/>
                      <a:headEnd type="none" w="med" len="med"/>
                      <a:tailEnd type="none" w="med" len="med"/>
                    </a:lnB>
                  </a:tcPr>
                </a:tc>
                <a:tc>
                  <a:txBody>
                    <a:bodyPr/>
                    <a:lstStyle/>
                    <a:p>
                      <a:r>
                        <a:rPr kumimoji="1" lang="ja-JP" altLang="en-US" sz="1350" kern="1200" dirty="0">
                          <a:solidFill>
                            <a:schemeClr val="tx1"/>
                          </a:solidFill>
                          <a:effectLst/>
                          <a:latin typeface="+mn-lt"/>
                          <a:ea typeface="+mn-ea"/>
                          <a:cs typeface="+mn-cs"/>
                        </a:rPr>
                        <a:t>▸</a:t>
                      </a:r>
                      <a:r>
                        <a:rPr kumimoji="1" lang="ja-JP" altLang="ja-JP" sz="1350" kern="1200" dirty="0">
                          <a:solidFill>
                            <a:schemeClr val="tx1"/>
                          </a:solidFill>
                          <a:effectLst/>
                          <a:latin typeface="+mn-lt"/>
                          <a:ea typeface="+mn-ea"/>
                          <a:cs typeface="+mn-cs"/>
                        </a:rPr>
                        <a:t>話す部分によって表情が大きく変化する</a:t>
                      </a:r>
                    </a:p>
                    <a:p>
                      <a:r>
                        <a:rPr kumimoji="1" lang="ja-JP" altLang="en-US" sz="1350" kern="1200" dirty="0">
                          <a:solidFill>
                            <a:schemeClr val="tx1"/>
                          </a:solidFill>
                          <a:effectLst/>
                          <a:latin typeface="+mn-lt"/>
                          <a:ea typeface="+mn-ea"/>
                          <a:cs typeface="+mn-cs"/>
                        </a:rPr>
                        <a:t>▸</a:t>
                      </a:r>
                      <a:r>
                        <a:rPr kumimoji="1" lang="ja-JP" altLang="ja-JP" sz="1350" kern="1200" dirty="0">
                          <a:solidFill>
                            <a:schemeClr val="tx1"/>
                          </a:solidFill>
                          <a:effectLst/>
                          <a:latin typeface="+mn-lt"/>
                          <a:ea typeface="+mn-ea"/>
                          <a:cs typeface="+mn-cs"/>
                        </a:rPr>
                        <a:t>視線の動きが多い</a:t>
                      </a:r>
                      <a:r>
                        <a:rPr kumimoji="1" lang="en-US" altLang="ja-JP" sz="1350" kern="1200" dirty="0">
                          <a:solidFill>
                            <a:schemeClr val="tx1"/>
                          </a:solidFill>
                          <a:effectLst/>
                          <a:latin typeface="+mn-lt"/>
                          <a:ea typeface="+mn-ea"/>
                          <a:cs typeface="+mn-cs"/>
                        </a:rPr>
                        <a:t>(</a:t>
                      </a:r>
                      <a:r>
                        <a:rPr kumimoji="1" lang="ja-JP" altLang="ja-JP" sz="1350" kern="1200" dirty="0">
                          <a:solidFill>
                            <a:schemeClr val="tx1"/>
                          </a:solidFill>
                          <a:effectLst/>
                          <a:latin typeface="+mn-lt"/>
                          <a:ea typeface="+mn-ea"/>
                          <a:cs typeface="+mn-cs"/>
                        </a:rPr>
                        <a:t>観客側～スライドなど</a:t>
                      </a:r>
                      <a:r>
                        <a:rPr kumimoji="1" lang="en-US" altLang="ja-JP" sz="1350" kern="1200" dirty="0">
                          <a:solidFill>
                            <a:schemeClr val="tx1"/>
                          </a:solidFill>
                          <a:effectLst/>
                          <a:latin typeface="+mn-lt"/>
                          <a:ea typeface="+mn-ea"/>
                          <a:cs typeface="+mn-cs"/>
                        </a:rPr>
                        <a:t>)</a:t>
                      </a:r>
                      <a:endParaRPr kumimoji="1" lang="ja-JP" altLang="ja-JP" sz="1350" kern="1200" dirty="0">
                        <a:solidFill>
                          <a:schemeClr val="tx1"/>
                        </a:solidFill>
                        <a:effectLst/>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r>
                        <a:rPr kumimoji="1" lang="ja-JP" altLang="en-US" sz="1350" kern="1200" dirty="0">
                          <a:solidFill>
                            <a:schemeClr val="tx1"/>
                          </a:solidFill>
                          <a:effectLst/>
                          <a:latin typeface="+mn-lt"/>
                          <a:ea typeface="+mn-ea"/>
                          <a:cs typeface="+mn-cs"/>
                        </a:rPr>
                        <a:t>▸</a:t>
                      </a:r>
                      <a:r>
                        <a:rPr kumimoji="1" lang="ja-JP" altLang="ja-JP" sz="1350" kern="1200" dirty="0">
                          <a:solidFill>
                            <a:schemeClr val="tx1"/>
                          </a:solidFill>
                          <a:effectLst/>
                          <a:latin typeface="+mn-lt"/>
                          <a:ea typeface="+mn-ea"/>
                          <a:cs typeface="+mn-cs"/>
                        </a:rPr>
                        <a:t>発表している部分から大きく移動したりしている</a:t>
                      </a:r>
                    </a:p>
                    <a:p>
                      <a:r>
                        <a:rPr kumimoji="1" lang="ja-JP" altLang="en-US" sz="1350" kern="1200" dirty="0">
                          <a:solidFill>
                            <a:schemeClr val="tx1"/>
                          </a:solidFill>
                          <a:effectLst/>
                          <a:latin typeface="+mn-lt"/>
                          <a:ea typeface="+mn-ea"/>
                          <a:cs typeface="+mn-cs"/>
                        </a:rPr>
                        <a:t>▸</a:t>
                      </a:r>
                      <a:r>
                        <a:rPr kumimoji="1" lang="ja-JP" altLang="ja-JP" sz="1350" kern="1200" dirty="0">
                          <a:solidFill>
                            <a:schemeClr val="tx1"/>
                          </a:solidFill>
                          <a:effectLst/>
                          <a:latin typeface="+mn-lt"/>
                          <a:ea typeface="+mn-ea"/>
                          <a:cs typeface="+mn-cs"/>
                        </a:rPr>
                        <a:t>身振り手振りの範囲が大きい、頻度が高い</a:t>
                      </a:r>
                    </a:p>
                  </a:txBody>
                  <a:tcPr>
                    <a:lnB w="12700" cap="flat" cmpd="sng" algn="ctr">
                      <a:solidFill>
                        <a:schemeClr val="tx1"/>
                      </a:solidFill>
                      <a:prstDash val="solid"/>
                      <a:round/>
                      <a:headEnd type="none" w="med" len="med"/>
                      <a:tailEnd type="none" w="med" len="med"/>
                    </a:lnB>
                  </a:tcPr>
                </a:tc>
                <a:tc>
                  <a:txBody>
                    <a:bodyPr/>
                    <a:lstStyle/>
                    <a:p>
                      <a:r>
                        <a:rPr kumimoji="1" lang="ja-JP" altLang="en-US" sz="1350" kern="1200" dirty="0">
                          <a:solidFill>
                            <a:schemeClr val="tx1"/>
                          </a:solidFill>
                          <a:effectLst/>
                          <a:latin typeface="+mn-lt"/>
                          <a:ea typeface="+mn-ea"/>
                          <a:cs typeface="+mn-cs"/>
                        </a:rPr>
                        <a:t>▸</a:t>
                      </a:r>
                      <a:r>
                        <a:rPr kumimoji="1" lang="ja-JP" altLang="ja-JP" sz="1350" kern="1200" dirty="0">
                          <a:solidFill>
                            <a:schemeClr val="tx1"/>
                          </a:solidFill>
                          <a:effectLst/>
                          <a:latin typeface="+mn-lt"/>
                          <a:ea typeface="+mn-ea"/>
                          <a:cs typeface="+mn-cs"/>
                        </a:rPr>
                        <a:t>多数の枚数で説明している</a:t>
                      </a:r>
                    </a:p>
                    <a:p>
                      <a:r>
                        <a:rPr kumimoji="1" lang="ja-JP" altLang="en-US" sz="1350" kern="1200" dirty="0">
                          <a:solidFill>
                            <a:schemeClr val="tx1"/>
                          </a:solidFill>
                          <a:effectLst/>
                          <a:latin typeface="+mn-lt"/>
                          <a:ea typeface="+mn-ea"/>
                          <a:cs typeface="+mn-cs"/>
                        </a:rPr>
                        <a:t>▸</a:t>
                      </a:r>
                      <a:r>
                        <a:rPr kumimoji="1" lang="ja-JP" altLang="ja-JP" sz="1350" kern="1200" dirty="0">
                          <a:solidFill>
                            <a:schemeClr val="tx1"/>
                          </a:solidFill>
                          <a:effectLst/>
                          <a:latin typeface="+mn-lt"/>
                          <a:ea typeface="+mn-ea"/>
                          <a:cs typeface="+mn-cs"/>
                        </a:rPr>
                        <a:t>説明が不要なスライドの存在</a:t>
                      </a:r>
                    </a:p>
                    <a:p>
                      <a:r>
                        <a:rPr kumimoji="1" lang="ja-JP" altLang="en-US" sz="1350" kern="1200" dirty="0">
                          <a:solidFill>
                            <a:schemeClr val="tx1"/>
                          </a:solidFill>
                          <a:effectLst/>
                          <a:latin typeface="+mn-lt"/>
                          <a:ea typeface="+mn-ea"/>
                          <a:cs typeface="+mn-cs"/>
                        </a:rPr>
                        <a:t>▸</a:t>
                      </a:r>
                      <a:r>
                        <a:rPr kumimoji="1" lang="ja-JP" altLang="ja-JP" sz="1350" kern="1200" dirty="0">
                          <a:solidFill>
                            <a:schemeClr val="tx1"/>
                          </a:solidFill>
                          <a:effectLst/>
                          <a:latin typeface="+mn-lt"/>
                          <a:ea typeface="+mn-ea"/>
                          <a:cs typeface="+mn-cs"/>
                        </a:rPr>
                        <a:t>スライド内の情報が多い</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726871"/>
                  </a:ext>
                </a:extLst>
              </a:tr>
            </a:tbl>
          </a:graphicData>
        </a:graphic>
      </p:graphicFrame>
    </p:spTree>
    <p:extLst>
      <p:ext uri="{BB962C8B-B14F-4D97-AF65-F5344CB8AC3E}">
        <p14:creationId xmlns:p14="http://schemas.microsoft.com/office/powerpoint/2010/main" val="216638719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37CB33-EBAE-4540-B715-B0F147DE0A41}"/>
              </a:ext>
            </a:extLst>
          </p:cNvPr>
          <p:cNvSpPr>
            <a:spLocks noGrp="1"/>
          </p:cNvSpPr>
          <p:nvPr>
            <p:ph type="title"/>
          </p:nvPr>
        </p:nvSpPr>
        <p:spPr/>
        <p:txBody>
          <a:bodyPr>
            <a:normAutofit/>
          </a:bodyPr>
          <a:lstStyle/>
          <a:p>
            <a:r>
              <a:rPr kumimoji="1" lang="ja-JP" altLang="en-US" sz="3200" dirty="0"/>
              <a:t>構成に基づいた理想指標作成</a:t>
            </a:r>
          </a:p>
        </p:txBody>
      </p:sp>
      <p:pic>
        <p:nvPicPr>
          <p:cNvPr id="4" name="図 3" descr="挿絵 が含まれている画像&#10;&#10;自動的に生成された説明">
            <a:extLst>
              <a:ext uri="{FF2B5EF4-FFF2-40B4-BE49-F238E27FC236}">
                <a16:creationId xmlns:a16="http://schemas.microsoft.com/office/drawing/2014/main" id="{43A81A2F-EBB6-435E-8F3F-B2C1DF09B2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7282" y="449730"/>
            <a:ext cx="550986" cy="550986"/>
          </a:xfrm>
          <a:prstGeom prst="rect">
            <a:avLst/>
          </a:prstGeom>
        </p:spPr>
      </p:pic>
      <p:graphicFrame>
        <p:nvGraphicFramePr>
          <p:cNvPr id="5" name="表 4">
            <a:extLst>
              <a:ext uri="{FF2B5EF4-FFF2-40B4-BE49-F238E27FC236}">
                <a16:creationId xmlns:a16="http://schemas.microsoft.com/office/drawing/2014/main" id="{CDC74DFA-B106-45E8-87DF-E3CF47FB9443}"/>
              </a:ext>
            </a:extLst>
          </p:cNvPr>
          <p:cNvGraphicFramePr>
            <a:graphicFrameLocks noGrp="1"/>
          </p:cNvGraphicFramePr>
          <p:nvPr>
            <p:extLst>
              <p:ext uri="{D42A27DB-BD31-4B8C-83A1-F6EECF244321}">
                <p14:modId xmlns:p14="http://schemas.microsoft.com/office/powerpoint/2010/main" val="2762399925"/>
              </p:ext>
            </p:extLst>
          </p:nvPr>
        </p:nvGraphicFramePr>
        <p:xfrm>
          <a:off x="1651221" y="1653390"/>
          <a:ext cx="8889557" cy="4754880"/>
        </p:xfrm>
        <a:graphic>
          <a:graphicData uri="http://schemas.openxmlformats.org/drawingml/2006/table">
            <a:tbl>
              <a:tblPr firstRow="1" firstCol="1" bandRow="1">
                <a:tableStyleId>{F5AB1C69-6EDB-4FF4-983F-18BD219EF322}</a:tableStyleId>
              </a:tblPr>
              <a:tblGrid>
                <a:gridCol w="1923594">
                  <a:extLst>
                    <a:ext uri="{9D8B030D-6E8A-4147-A177-3AD203B41FA5}">
                      <a16:colId xmlns:a16="http://schemas.microsoft.com/office/drawing/2014/main" val="3570476957"/>
                    </a:ext>
                  </a:extLst>
                </a:gridCol>
                <a:gridCol w="1484035">
                  <a:extLst>
                    <a:ext uri="{9D8B030D-6E8A-4147-A177-3AD203B41FA5}">
                      <a16:colId xmlns:a16="http://schemas.microsoft.com/office/drawing/2014/main" val="2197030730"/>
                    </a:ext>
                  </a:extLst>
                </a:gridCol>
                <a:gridCol w="1334375">
                  <a:extLst>
                    <a:ext uri="{9D8B030D-6E8A-4147-A177-3AD203B41FA5}">
                      <a16:colId xmlns:a16="http://schemas.microsoft.com/office/drawing/2014/main" val="1665723852"/>
                    </a:ext>
                  </a:extLst>
                </a:gridCol>
                <a:gridCol w="1484035">
                  <a:extLst>
                    <a:ext uri="{9D8B030D-6E8A-4147-A177-3AD203B41FA5}">
                      <a16:colId xmlns:a16="http://schemas.microsoft.com/office/drawing/2014/main" val="3943010051"/>
                    </a:ext>
                  </a:extLst>
                </a:gridCol>
                <a:gridCol w="1335422">
                  <a:extLst>
                    <a:ext uri="{9D8B030D-6E8A-4147-A177-3AD203B41FA5}">
                      <a16:colId xmlns:a16="http://schemas.microsoft.com/office/drawing/2014/main" val="1925274714"/>
                    </a:ext>
                  </a:extLst>
                </a:gridCol>
                <a:gridCol w="1328096">
                  <a:extLst>
                    <a:ext uri="{9D8B030D-6E8A-4147-A177-3AD203B41FA5}">
                      <a16:colId xmlns:a16="http://schemas.microsoft.com/office/drawing/2014/main" val="2635746899"/>
                    </a:ext>
                  </a:extLst>
                </a:gridCol>
              </a:tblGrid>
              <a:tr h="950976">
                <a:tc>
                  <a:txBody>
                    <a:bodyPr/>
                    <a:lstStyle/>
                    <a:p>
                      <a:pPr algn="ctr">
                        <a:spcAft>
                          <a:spcPts val="0"/>
                        </a:spcAft>
                      </a:pPr>
                      <a:r>
                        <a:rPr lang="en-US" sz="1800" kern="100">
                          <a:effectLst/>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spcAft>
                          <a:spcPts val="0"/>
                        </a:spcAft>
                      </a:pPr>
                      <a:r>
                        <a:rPr lang="ja-JP" sz="1800" b="1" kern="100" dirty="0">
                          <a:effectLst/>
                        </a:rPr>
                        <a:t>冒頭</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spcAft>
                          <a:spcPts val="0"/>
                        </a:spcAft>
                      </a:pPr>
                      <a:r>
                        <a:rPr lang="ja-JP" sz="1800" b="1" kern="100" dirty="0">
                          <a:effectLst/>
                        </a:rPr>
                        <a:t>説明</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spcAft>
                          <a:spcPts val="0"/>
                        </a:spcAft>
                      </a:pPr>
                      <a:r>
                        <a:rPr lang="ja-JP" sz="1800" b="1" kern="100" dirty="0">
                          <a:effectLst/>
                        </a:rPr>
                        <a:t>転換</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spcAft>
                          <a:spcPts val="0"/>
                        </a:spcAft>
                      </a:pPr>
                      <a:r>
                        <a:rPr lang="ja-JP" sz="1800" b="1" kern="100">
                          <a:effectLst/>
                        </a:rPr>
                        <a:t>結論</a:t>
                      </a:r>
                      <a:endParaRPr lang="ja-JP" sz="1800" b="1"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spcAft>
                          <a:spcPts val="0"/>
                        </a:spcAft>
                      </a:pPr>
                      <a:r>
                        <a:rPr lang="ja-JP" sz="1800" b="1" kern="100" dirty="0">
                          <a:effectLst/>
                        </a:rPr>
                        <a:t>閑話休題</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96578288"/>
                  </a:ext>
                </a:extLst>
              </a:tr>
              <a:tr h="950976">
                <a:tc>
                  <a:txBody>
                    <a:bodyPr/>
                    <a:lstStyle/>
                    <a:p>
                      <a:pPr algn="ctr">
                        <a:spcAft>
                          <a:spcPts val="0"/>
                        </a:spcAft>
                      </a:pPr>
                      <a:r>
                        <a:rPr lang="ja-JP" sz="1800" kern="100">
                          <a:effectLst/>
                        </a:rPr>
                        <a:t>声</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rowSpan="4">
                  <a:txBody>
                    <a:bodyPr/>
                    <a:lstStyle/>
                    <a:p>
                      <a:pPr algn="ctr">
                        <a:spcAft>
                          <a:spcPts val="0"/>
                        </a:spcAft>
                      </a:pP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spcAft>
                          <a:spcPts val="0"/>
                        </a:spcAft>
                      </a:pPr>
                      <a:r>
                        <a:rPr lang="en-US" sz="1800" b="1" kern="100" dirty="0">
                          <a:effectLst/>
                          <a:latin typeface="+mj-ea"/>
                          <a:ea typeface="+mj-ea"/>
                        </a:rPr>
                        <a:t>3</a:t>
                      </a:r>
                      <a:endParaRPr lang="ja-JP" sz="1800" b="1" kern="100" dirty="0">
                        <a:effectLst/>
                        <a:latin typeface="+mj-ea"/>
                        <a:ea typeface="+mj-ea"/>
                        <a:cs typeface="Times New Roman" panose="02020603050405020304" pitchFamily="18" charset="0"/>
                      </a:endParaRPr>
                    </a:p>
                  </a:txBody>
                  <a:tcPr marL="68580" marR="68580" marT="0" marB="0"/>
                </a:tc>
                <a:tc>
                  <a:txBody>
                    <a:bodyPr/>
                    <a:lstStyle/>
                    <a:p>
                      <a:pPr algn="ctr">
                        <a:spcAft>
                          <a:spcPts val="0"/>
                        </a:spcAft>
                      </a:pPr>
                      <a:r>
                        <a:rPr lang="en-US" sz="1800" b="1" kern="100" dirty="0">
                          <a:effectLst/>
                          <a:latin typeface="+mj-ea"/>
                          <a:ea typeface="+mj-ea"/>
                        </a:rPr>
                        <a:t>4</a:t>
                      </a:r>
                      <a:endParaRPr lang="ja-JP" sz="1800" b="1" kern="100" dirty="0">
                        <a:effectLst/>
                        <a:latin typeface="+mj-ea"/>
                        <a:ea typeface="+mj-ea"/>
                        <a:cs typeface="Times New Roman" panose="02020603050405020304" pitchFamily="18" charset="0"/>
                      </a:endParaRPr>
                    </a:p>
                  </a:txBody>
                  <a:tcPr marL="68580" marR="68580" marT="0" marB="0"/>
                </a:tc>
                <a:tc>
                  <a:txBody>
                    <a:bodyPr/>
                    <a:lstStyle/>
                    <a:p>
                      <a:pPr algn="ctr">
                        <a:spcAft>
                          <a:spcPts val="0"/>
                        </a:spcAft>
                      </a:pPr>
                      <a:r>
                        <a:rPr lang="en-US" sz="1800" b="1" kern="100" dirty="0">
                          <a:effectLst/>
                          <a:latin typeface="+mj-ea"/>
                          <a:ea typeface="+mj-ea"/>
                        </a:rPr>
                        <a:t>5</a:t>
                      </a:r>
                      <a:endParaRPr lang="ja-JP" sz="1800" b="1" kern="100" dirty="0">
                        <a:effectLst/>
                        <a:latin typeface="+mj-ea"/>
                        <a:ea typeface="+mj-ea"/>
                        <a:cs typeface="Times New Roman" panose="02020603050405020304" pitchFamily="18" charset="0"/>
                      </a:endParaRPr>
                    </a:p>
                  </a:txBody>
                  <a:tcPr marL="68580" marR="68580" marT="0" marB="0"/>
                </a:tc>
                <a:tc>
                  <a:txBody>
                    <a:bodyPr/>
                    <a:lstStyle/>
                    <a:p>
                      <a:pPr algn="ctr">
                        <a:spcAft>
                          <a:spcPts val="0"/>
                        </a:spcAft>
                      </a:pPr>
                      <a:r>
                        <a:rPr lang="en-US" sz="1800" b="1" kern="100" dirty="0">
                          <a:effectLst/>
                          <a:latin typeface="+mj-ea"/>
                          <a:ea typeface="+mj-ea"/>
                        </a:rPr>
                        <a:t>2</a:t>
                      </a:r>
                      <a:endParaRPr lang="ja-JP" sz="1800" b="1"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118022134"/>
                  </a:ext>
                </a:extLst>
              </a:tr>
              <a:tr h="950976">
                <a:tc>
                  <a:txBody>
                    <a:bodyPr/>
                    <a:lstStyle/>
                    <a:p>
                      <a:pPr algn="ctr">
                        <a:spcAft>
                          <a:spcPts val="0"/>
                        </a:spcAft>
                      </a:pPr>
                      <a:r>
                        <a:rPr lang="ja-JP" sz="1800" kern="100">
                          <a:effectLst/>
                        </a:rPr>
                        <a:t>表情</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vMerge="1">
                  <a:txBody>
                    <a:bodyPr/>
                    <a:lstStyle/>
                    <a:p>
                      <a:endParaRPr kumimoji="1" lang="ja-JP" altLang="en-US"/>
                    </a:p>
                  </a:txBody>
                  <a:tcPr/>
                </a:tc>
                <a:tc>
                  <a:txBody>
                    <a:bodyPr/>
                    <a:lstStyle/>
                    <a:p>
                      <a:pPr algn="ctr">
                        <a:spcAft>
                          <a:spcPts val="0"/>
                        </a:spcAft>
                      </a:pPr>
                      <a:r>
                        <a:rPr lang="en-US" sz="1800" b="1" kern="100">
                          <a:effectLst/>
                          <a:latin typeface="+mj-ea"/>
                          <a:ea typeface="+mj-ea"/>
                        </a:rPr>
                        <a:t>2</a:t>
                      </a:r>
                      <a:endParaRPr lang="ja-JP" sz="1800" b="1" kern="100">
                        <a:effectLst/>
                        <a:latin typeface="+mj-ea"/>
                        <a:ea typeface="+mj-ea"/>
                        <a:cs typeface="Times New Roman" panose="02020603050405020304" pitchFamily="18" charset="0"/>
                      </a:endParaRPr>
                    </a:p>
                  </a:txBody>
                  <a:tcPr marL="68580" marR="68580" marT="0" marB="0"/>
                </a:tc>
                <a:tc>
                  <a:txBody>
                    <a:bodyPr/>
                    <a:lstStyle/>
                    <a:p>
                      <a:pPr algn="ctr">
                        <a:spcAft>
                          <a:spcPts val="0"/>
                        </a:spcAft>
                      </a:pPr>
                      <a:r>
                        <a:rPr lang="en-US" sz="1800" b="1" kern="100" dirty="0">
                          <a:effectLst/>
                          <a:latin typeface="+mj-ea"/>
                          <a:ea typeface="+mj-ea"/>
                        </a:rPr>
                        <a:t>3</a:t>
                      </a:r>
                      <a:endParaRPr lang="ja-JP" sz="1800" b="1" kern="100" dirty="0">
                        <a:effectLst/>
                        <a:latin typeface="+mj-ea"/>
                        <a:ea typeface="+mj-ea"/>
                        <a:cs typeface="Times New Roman" panose="02020603050405020304" pitchFamily="18" charset="0"/>
                      </a:endParaRPr>
                    </a:p>
                  </a:txBody>
                  <a:tcPr marL="68580" marR="68580" marT="0" marB="0"/>
                </a:tc>
                <a:tc>
                  <a:txBody>
                    <a:bodyPr/>
                    <a:lstStyle/>
                    <a:p>
                      <a:pPr algn="ctr">
                        <a:spcAft>
                          <a:spcPts val="0"/>
                        </a:spcAft>
                      </a:pPr>
                      <a:r>
                        <a:rPr lang="en-US" sz="1800" b="1" kern="100" dirty="0">
                          <a:effectLst/>
                          <a:latin typeface="+mj-ea"/>
                          <a:ea typeface="+mj-ea"/>
                        </a:rPr>
                        <a:t>2</a:t>
                      </a:r>
                      <a:endParaRPr lang="ja-JP" sz="1800" b="1" kern="100" dirty="0">
                        <a:effectLst/>
                        <a:latin typeface="+mj-ea"/>
                        <a:ea typeface="+mj-ea"/>
                        <a:cs typeface="Times New Roman" panose="02020603050405020304" pitchFamily="18" charset="0"/>
                      </a:endParaRPr>
                    </a:p>
                  </a:txBody>
                  <a:tcPr marL="68580" marR="68580" marT="0" marB="0"/>
                </a:tc>
                <a:tc>
                  <a:txBody>
                    <a:bodyPr/>
                    <a:lstStyle/>
                    <a:p>
                      <a:pPr algn="ctr">
                        <a:spcAft>
                          <a:spcPts val="0"/>
                        </a:spcAft>
                      </a:pPr>
                      <a:r>
                        <a:rPr lang="en-US" sz="1800" b="1" kern="100" dirty="0">
                          <a:effectLst/>
                          <a:latin typeface="+mj-ea"/>
                          <a:ea typeface="+mj-ea"/>
                        </a:rPr>
                        <a:t>4</a:t>
                      </a:r>
                      <a:endParaRPr lang="ja-JP" sz="1800" b="1"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196553408"/>
                  </a:ext>
                </a:extLst>
              </a:tr>
              <a:tr h="950976">
                <a:tc>
                  <a:txBody>
                    <a:bodyPr/>
                    <a:lstStyle/>
                    <a:p>
                      <a:pPr algn="ctr">
                        <a:spcAft>
                          <a:spcPts val="0"/>
                        </a:spcAft>
                      </a:pPr>
                      <a:r>
                        <a:rPr lang="ja-JP" sz="1800" kern="100">
                          <a:effectLst/>
                        </a:rPr>
                        <a:t>動き</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vMerge="1">
                  <a:txBody>
                    <a:bodyPr/>
                    <a:lstStyle/>
                    <a:p>
                      <a:endParaRPr kumimoji="1" lang="ja-JP" altLang="en-US"/>
                    </a:p>
                  </a:txBody>
                  <a:tcPr/>
                </a:tc>
                <a:tc>
                  <a:txBody>
                    <a:bodyPr/>
                    <a:lstStyle/>
                    <a:p>
                      <a:pPr algn="ctr">
                        <a:spcAft>
                          <a:spcPts val="0"/>
                        </a:spcAft>
                      </a:pPr>
                      <a:r>
                        <a:rPr lang="en-US" sz="1800" b="1" kern="100">
                          <a:effectLst/>
                          <a:latin typeface="+mj-ea"/>
                          <a:ea typeface="+mj-ea"/>
                        </a:rPr>
                        <a:t>1</a:t>
                      </a:r>
                      <a:endParaRPr lang="ja-JP" sz="1800" b="1" kern="100">
                        <a:effectLst/>
                        <a:latin typeface="+mj-ea"/>
                        <a:ea typeface="+mj-ea"/>
                        <a:cs typeface="Times New Roman" panose="02020603050405020304" pitchFamily="18" charset="0"/>
                      </a:endParaRPr>
                    </a:p>
                  </a:txBody>
                  <a:tcPr marL="68580" marR="68580" marT="0" marB="0"/>
                </a:tc>
                <a:tc>
                  <a:txBody>
                    <a:bodyPr/>
                    <a:lstStyle/>
                    <a:p>
                      <a:pPr algn="ctr">
                        <a:spcAft>
                          <a:spcPts val="0"/>
                        </a:spcAft>
                      </a:pPr>
                      <a:r>
                        <a:rPr lang="en-US" sz="1800" b="1" kern="100">
                          <a:effectLst/>
                          <a:latin typeface="+mj-ea"/>
                          <a:ea typeface="+mj-ea"/>
                        </a:rPr>
                        <a:t>3</a:t>
                      </a:r>
                      <a:endParaRPr lang="ja-JP" sz="1800" b="1" kern="100">
                        <a:effectLst/>
                        <a:latin typeface="+mj-ea"/>
                        <a:ea typeface="+mj-ea"/>
                        <a:cs typeface="Times New Roman" panose="02020603050405020304" pitchFamily="18" charset="0"/>
                      </a:endParaRPr>
                    </a:p>
                  </a:txBody>
                  <a:tcPr marL="68580" marR="68580" marT="0" marB="0"/>
                </a:tc>
                <a:tc>
                  <a:txBody>
                    <a:bodyPr/>
                    <a:lstStyle/>
                    <a:p>
                      <a:pPr algn="ctr">
                        <a:spcAft>
                          <a:spcPts val="0"/>
                        </a:spcAft>
                      </a:pPr>
                      <a:r>
                        <a:rPr lang="en-US" sz="1800" b="1" kern="100" dirty="0">
                          <a:effectLst/>
                          <a:latin typeface="+mj-ea"/>
                          <a:ea typeface="+mj-ea"/>
                        </a:rPr>
                        <a:t>1</a:t>
                      </a:r>
                      <a:endParaRPr lang="ja-JP" sz="1800" b="1" kern="100" dirty="0">
                        <a:effectLst/>
                        <a:latin typeface="+mj-ea"/>
                        <a:ea typeface="+mj-ea"/>
                        <a:cs typeface="Times New Roman" panose="02020603050405020304" pitchFamily="18" charset="0"/>
                      </a:endParaRPr>
                    </a:p>
                  </a:txBody>
                  <a:tcPr marL="68580" marR="68580" marT="0" marB="0"/>
                </a:tc>
                <a:tc>
                  <a:txBody>
                    <a:bodyPr/>
                    <a:lstStyle/>
                    <a:p>
                      <a:pPr algn="ctr">
                        <a:spcAft>
                          <a:spcPts val="0"/>
                        </a:spcAft>
                      </a:pPr>
                      <a:r>
                        <a:rPr lang="en-US" sz="1800" b="1" kern="100" dirty="0">
                          <a:effectLst/>
                          <a:latin typeface="+mj-ea"/>
                          <a:ea typeface="+mj-ea"/>
                        </a:rPr>
                        <a:t>4</a:t>
                      </a:r>
                      <a:endParaRPr lang="ja-JP" sz="1800" b="1"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769300225"/>
                  </a:ext>
                </a:extLst>
              </a:tr>
              <a:tr h="950976">
                <a:tc>
                  <a:txBody>
                    <a:bodyPr/>
                    <a:lstStyle/>
                    <a:p>
                      <a:pPr algn="ctr">
                        <a:spcAft>
                          <a:spcPts val="0"/>
                        </a:spcAft>
                      </a:pPr>
                      <a:r>
                        <a:rPr lang="ja-JP" sz="1800" kern="100" dirty="0">
                          <a:effectLst/>
                        </a:rPr>
                        <a:t>スライド</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vMerge="1">
                  <a:txBody>
                    <a:bodyPr/>
                    <a:lstStyle/>
                    <a:p>
                      <a:endParaRPr kumimoji="1" lang="ja-JP" altLang="en-US"/>
                    </a:p>
                  </a:txBody>
                  <a:tcPr/>
                </a:tc>
                <a:tc>
                  <a:txBody>
                    <a:bodyPr/>
                    <a:lstStyle/>
                    <a:p>
                      <a:pPr algn="ctr">
                        <a:spcAft>
                          <a:spcPts val="0"/>
                        </a:spcAft>
                      </a:pPr>
                      <a:r>
                        <a:rPr lang="en-US" sz="1800" b="1" kern="100">
                          <a:effectLst/>
                          <a:latin typeface="+mj-ea"/>
                          <a:ea typeface="+mj-ea"/>
                        </a:rPr>
                        <a:t>4</a:t>
                      </a:r>
                      <a:endParaRPr lang="ja-JP" sz="1800" b="1" kern="100">
                        <a:effectLst/>
                        <a:latin typeface="+mj-ea"/>
                        <a:ea typeface="+mj-ea"/>
                        <a:cs typeface="Times New Roman" panose="02020603050405020304" pitchFamily="18" charset="0"/>
                      </a:endParaRPr>
                    </a:p>
                  </a:txBody>
                  <a:tcPr marL="68580" marR="68580" marT="0" marB="0"/>
                </a:tc>
                <a:tc>
                  <a:txBody>
                    <a:bodyPr/>
                    <a:lstStyle/>
                    <a:p>
                      <a:pPr algn="ctr">
                        <a:spcAft>
                          <a:spcPts val="0"/>
                        </a:spcAft>
                      </a:pPr>
                      <a:r>
                        <a:rPr lang="en-US" sz="1800" b="1" kern="100">
                          <a:effectLst/>
                          <a:latin typeface="+mj-ea"/>
                          <a:ea typeface="+mj-ea"/>
                        </a:rPr>
                        <a:t>2</a:t>
                      </a:r>
                      <a:endParaRPr lang="ja-JP" sz="1800" b="1" kern="100">
                        <a:effectLst/>
                        <a:latin typeface="+mj-ea"/>
                        <a:ea typeface="+mj-ea"/>
                        <a:cs typeface="Times New Roman" panose="02020603050405020304" pitchFamily="18" charset="0"/>
                      </a:endParaRPr>
                    </a:p>
                  </a:txBody>
                  <a:tcPr marL="68580" marR="68580" marT="0" marB="0"/>
                </a:tc>
                <a:tc>
                  <a:txBody>
                    <a:bodyPr/>
                    <a:lstStyle/>
                    <a:p>
                      <a:pPr algn="ctr">
                        <a:spcAft>
                          <a:spcPts val="0"/>
                        </a:spcAft>
                      </a:pPr>
                      <a:r>
                        <a:rPr lang="en-US" sz="1800" b="1" kern="100">
                          <a:effectLst/>
                          <a:latin typeface="+mj-ea"/>
                          <a:ea typeface="+mj-ea"/>
                        </a:rPr>
                        <a:t>1</a:t>
                      </a:r>
                      <a:endParaRPr lang="ja-JP" sz="1800" b="1" kern="100">
                        <a:effectLst/>
                        <a:latin typeface="+mj-ea"/>
                        <a:ea typeface="+mj-ea"/>
                        <a:cs typeface="Times New Roman" panose="02020603050405020304" pitchFamily="18" charset="0"/>
                      </a:endParaRPr>
                    </a:p>
                  </a:txBody>
                  <a:tcPr marL="68580" marR="68580" marT="0" marB="0"/>
                </a:tc>
                <a:tc>
                  <a:txBody>
                    <a:bodyPr/>
                    <a:lstStyle/>
                    <a:p>
                      <a:pPr algn="ctr">
                        <a:spcAft>
                          <a:spcPts val="0"/>
                        </a:spcAft>
                      </a:pPr>
                      <a:r>
                        <a:rPr lang="en-US" sz="1800" b="1" kern="100" dirty="0">
                          <a:effectLst/>
                          <a:latin typeface="+mj-ea"/>
                          <a:ea typeface="+mj-ea"/>
                        </a:rPr>
                        <a:t>1</a:t>
                      </a:r>
                      <a:endParaRPr lang="ja-JP" sz="1800" b="1" kern="100" dirty="0">
                        <a:effectLst/>
                        <a:latin typeface="+mj-ea"/>
                        <a:ea typeface="+mj-ea"/>
                        <a:cs typeface="Times New Roman" panose="02020603050405020304" pitchFamily="18" charset="0"/>
                      </a:endParaRPr>
                    </a:p>
                  </a:txBody>
                  <a:tcPr marL="68580" marR="68580" marT="0" marB="0"/>
                </a:tc>
                <a:extLst>
                  <a:ext uri="{0D108BD9-81ED-4DB2-BD59-A6C34878D82A}">
                    <a16:rowId xmlns:a16="http://schemas.microsoft.com/office/drawing/2014/main" val="1438498794"/>
                  </a:ext>
                </a:extLst>
              </a:tr>
            </a:tbl>
          </a:graphicData>
        </a:graphic>
      </p:graphicFrame>
    </p:spTree>
    <p:extLst>
      <p:ext uri="{BB962C8B-B14F-4D97-AF65-F5344CB8AC3E}">
        <p14:creationId xmlns:p14="http://schemas.microsoft.com/office/powerpoint/2010/main" val="15522078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2F2DB5-234D-4445-9F7B-0A8CD76D1E38}"/>
              </a:ext>
            </a:extLst>
          </p:cNvPr>
          <p:cNvSpPr>
            <a:spLocks noGrp="1"/>
          </p:cNvSpPr>
          <p:nvPr>
            <p:ph type="title"/>
          </p:nvPr>
        </p:nvSpPr>
        <p:spPr/>
        <p:txBody>
          <a:bodyPr/>
          <a:lstStyle/>
          <a:p>
            <a:r>
              <a:rPr kumimoji="1" lang="ja-JP" altLang="en-US"/>
              <a:t>実施した実験</a:t>
            </a:r>
            <a:endParaRPr kumimoji="1" lang="ja-JP" altLang="en-US" dirty="0"/>
          </a:p>
        </p:txBody>
      </p:sp>
      <p:sp>
        <p:nvSpPr>
          <p:cNvPr id="6" name="四角形: 1 つの角を切り取る 5">
            <a:extLst>
              <a:ext uri="{FF2B5EF4-FFF2-40B4-BE49-F238E27FC236}">
                <a16:creationId xmlns:a16="http://schemas.microsoft.com/office/drawing/2014/main" id="{DFEF3990-4D8F-4175-94F9-D22CA85BB1E0}"/>
              </a:ext>
            </a:extLst>
          </p:cNvPr>
          <p:cNvSpPr/>
          <p:nvPr/>
        </p:nvSpPr>
        <p:spPr>
          <a:xfrm>
            <a:off x="1064871" y="1481559"/>
            <a:ext cx="10069975" cy="2314937"/>
          </a:xfrm>
          <a:prstGeom prst="snip1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1 つの角を切り取る 6">
            <a:extLst>
              <a:ext uri="{FF2B5EF4-FFF2-40B4-BE49-F238E27FC236}">
                <a16:creationId xmlns:a16="http://schemas.microsoft.com/office/drawing/2014/main" id="{9651F23D-35C9-4B04-8290-9CA885E3F15B}"/>
              </a:ext>
            </a:extLst>
          </p:cNvPr>
          <p:cNvSpPr/>
          <p:nvPr/>
        </p:nvSpPr>
        <p:spPr>
          <a:xfrm>
            <a:off x="1061012" y="4218972"/>
            <a:ext cx="10069975" cy="2314937"/>
          </a:xfrm>
          <a:prstGeom prst="snip1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95C22D18-FCBD-4F37-B313-02A54DFCD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157" y="1810481"/>
            <a:ext cx="1604200" cy="1604200"/>
          </a:xfrm>
          <a:prstGeom prst="rect">
            <a:avLst/>
          </a:prstGeom>
        </p:spPr>
      </p:pic>
      <p:pic>
        <p:nvPicPr>
          <p:cNvPr id="10" name="図 9">
            <a:extLst>
              <a:ext uri="{FF2B5EF4-FFF2-40B4-BE49-F238E27FC236}">
                <a16:creationId xmlns:a16="http://schemas.microsoft.com/office/drawing/2014/main" id="{3A50B2CE-727A-4E25-AEDA-B8B9FBB668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084" y="4482267"/>
            <a:ext cx="1788345" cy="1788345"/>
          </a:xfrm>
          <a:prstGeom prst="rect">
            <a:avLst/>
          </a:prstGeom>
        </p:spPr>
      </p:pic>
      <p:sp>
        <p:nvSpPr>
          <p:cNvPr id="11" name="テキスト ボックス 10">
            <a:extLst>
              <a:ext uri="{FF2B5EF4-FFF2-40B4-BE49-F238E27FC236}">
                <a16:creationId xmlns:a16="http://schemas.microsoft.com/office/drawing/2014/main" id="{A211F937-659D-4B18-9667-DF7F20E24426}"/>
              </a:ext>
            </a:extLst>
          </p:cNvPr>
          <p:cNvSpPr txBox="1"/>
          <p:nvPr/>
        </p:nvSpPr>
        <p:spPr>
          <a:xfrm>
            <a:off x="3200400" y="1572382"/>
            <a:ext cx="7609840" cy="1600438"/>
          </a:xfrm>
          <a:prstGeom prst="rect">
            <a:avLst/>
          </a:prstGeom>
          <a:noFill/>
        </p:spPr>
        <p:txBody>
          <a:bodyPr wrap="square" rtlCol="0">
            <a:spAutoFit/>
          </a:bodyPr>
          <a:lstStyle/>
          <a:p>
            <a:r>
              <a:rPr kumimoji="1" lang="ja-JP" altLang="en-US" sz="3200" dirty="0"/>
              <a:t>実験①</a:t>
            </a:r>
            <a:endParaRPr kumimoji="1" lang="en-US" altLang="ja-JP" sz="3200" dirty="0"/>
          </a:p>
          <a:p>
            <a:endParaRPr kumimoji="1" lang="en-US" altLang="ja-JP" dirty="0"/>
          </a:p>
          <a:p>
            <a:r>
              <a:rPr kumimoji="1" lang="ja-JP" altLang="en-US" sz="2400" dirty="0"/>
              <a:t>演出的プレゼンテーションに向けた学生向けの講座</a:t>
            </a:r>
            <a:endParaRPr kumimoji="1" lang="en-US" altLang="ja-JP" sz="2400" dirty="0"/>
          </a:p>
          <a:p>
            <a:r>
              <a:rPr lang="ja-JP" altLang="en-US" sz="2400" dirty="0"/>
              <a:t>対象者：ビジネスコンテスト発表者２名</a:t>
            </a:r>
            <a:endParaRPr kumimoji="1" lang="ja-JP" altLang="en-US" sz="2400" dirty="0"/>
          </a:p>
        </p:txBody>
      </p:sp>
      <p:sp>
        <p:nvSpPr>
          <p:cNvPr id="12" name="テキスト ボックス 11">
            <a:extLst>
              <a:ext uri="{FF2B5EF4-FFF2-40B4-BE49-F238E27FC236}">
                <a16:creationId xmlns:a16="http://schemas.microsoft.com/office/drawing/2014/main" id="{A3B23B87-8244-4E20-8CB7-12C3B85FEE9C}"/>
              </a:ext>
            </a:extLst>
          </p:cNvPr>
          <p:cNvSpPr txBox="1"/>
          <p:nvPr/>
        </p:nvSpPr>
        <p:spPr>
          <a:xfrm>
            <a:off x="3200400" y="4307840"/>
            <a:ext cx="7609840" cy="1969770"/>
          </a:xfrm>
          <a:prstGeom prst="rect">
            <a:avLst/>
          </a:prstGeom>
          <a:noFill/>
        </p:spPr>
        <p:txBody>
          <a:bodyPr wrap="square" rtlCol="0">
            <a:spAutoFit/>
          </a:bodyPr>
          <a:lstStyle/>
          <a:p>
            <a:r>
              <a:rPr lang="ja-JP" altLang="en-US" sz="3200" dirty="0"/>
              <a:t>実験②</a:t>
            </a:r>
            <a:endParaRPr lang="en-US" altLang="ja-JP" sz="3200" dirty="0"/>
          </a:p>
          <a:p>
            <a:endParaRPr kumimoji="1" lang="en-US" altLang="ja-JP" dirty="0"/>
          </a:p>
          <a:p>
            <a:r>
              <a:rPr kumimoji="1" lang="ja-JP" altLang="en-US" sz="2400" dirty="0"/>
              <a:t>効果的なスキット作成へのワークシートと</a:t>
            </a:r>
            <a:endParaRPr kumimoji="1" lang="en-US" altLang="ja-JP" sz="2400" dirty="0"/>
          </a:p>
          <a:p>
            <a:r>
              <a:rPr kumimoji="1" lang="ja-JP" altLang="en-US" sz="2400" dirty="0"/>
              <a:t>フィードバックの返却</a:t>
            </a:r>
            <a:endParaRPr kumimoji="1" lang="en-US" altLang="ja-JP" sz="2400" dirty="0"/>
          </a:p>
          <a:p>
            <a:r>
              <a:rPr lang="ja-JP" altLang="en-US" sz="2400" dirty="0"/>
              <a:t>対象者：知的情報システム開発受講グループ</a:t>
            </a:r>
            <a:endParaRPr kumimoji="1" lang="en-US" altLang="ja-JP" sz="2400" dirty="0"/>
          </a:p>
        </p:txBody>
      </p:sp>
    </p:spTree>
    <p:extLst>
      <p:ext uri="{BB962C8B-B14F-4D97-AF65-F5344CB8AC3E}">
        <p14:creationId xmlns:p14="http://schemas.microsoft.com/office/powerpoint/2010/main" val="412718976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正方形/長方形 168">
            <a:extLst>
              <a:ext uri="{FF2B5EF4-FFF2-40B4-BE49-F238E27FC236}">
                <a16:creationId xmlns:a16="http://schemas.microsoft.com/office/drawing/2014/main" id="{9FE1E951-B25D-46C7-80F7-D1CC2FE6840C}"/>
              </a:ext>
            </a:extLst>
          </p:cNvPr>
          <p:cNvSpPr/>
          <p:nvPr/>
        </p:nvSpPr>
        <p:spPr>
          <a:xfrm>
            <a:off x="393740" y="295351"/>
            <a:ext cx="11798260" cy="1394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6" name="グループ化 85">
            <a:extLst>
              <a:ext uri="{FF2B5EF4-FFF2-40B4-BE49-F238E27FC236}">
                <a16:creationId xmlns:a16="http://schemas.microsoft.com/office/drawing/2014/main" id="{86A7A8CD-6C0E-4A62-8A94-A768837AFCB8}"/>
              </a:ext>
            </a:extLst>
          </p:cNvPr>
          <p:cNvGrpSpPr/>
          <p:nvPr/>
        </p:nvGrpSpPr>
        <p:grpSpPr>
          <a:xfrm>
            <a:off x="353568" y="2480017"/>
            <a:ext cx="12009120" cy="2163180"/>
            <a:chOff x="0" y="2734372"/>
            <a:chExt cx="13575190" cy="2445273"/>
          </a:xfrm>
        </p:grpSpPr>
        <p:grpSp>
          <p:nvGrpSpPr>
            <p:cNvPr id="87" name="グループ化 86">
              <a:extLst>
                <a:ext uri="{FF2B5EF4-FFF2-40B4-BE49-F238E27FC236}">
                  <a16:creationId xmlns:a16="http://schemas.microsoft.com/office/drawing/2014/main" id="{821FF76F-2674-4A77-8634-40F9B3CE9C0D}"/>
                </a:ext>
              </a:extLst>
            </p:cNvPr>
            <p:cNvGrpSpPr/>
            <p:nvPr/>
          </p:nvGrpSpPr>
          <p:grpSpPr>
            <a:xfrm>
              <a:off x="0" y="2734372"/>
              <a:ext cx="11368373" cy="2445273"/>
              <a:chOff x="525967" y="2734372"/>
              <a:chExt cx="11368373" cy="2445273"/>
            </a:xfrm>
          </p:grpSpPr>
          <p:sp>
            <p:nvSpPr>
              <p:cNvPr id="91" name="矢印: 五方向 90">
                <a:extLst>
                  <a:ext uri="{FF2B5EF4-FFF2-40B4-BE49-F238E27FC236}">
                    <a16:creationId xmlns:a16="http://schemas.microsoft.com/office/drawing/2014/main" id="{1447B1D1-B9AD-4CD7-85E5-C33B805460E7}"/>
                  </a:ext>
                </a:extLst>
              </p:cNvPr>
              <p:cNvSpPr/>
              <p:nvPr/>
            </p:nvSpPr>
            <p:spPr>
              <a:xfrm>
                <a:off x="571377" y="2788138"/>
                <a:ext cx="2177245" cy="2391507"/>
              </a:xfrm>
              <a:prstGeom prst="homePlate">
                <a:avLst>
                  <a:gd name="adj" fmla="val 19921"/>
                </a:avLst>
              </a:prstGeom>
              <a:solidFill>
                <a:schemeClr val="accent5">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ぼくたちのゴシック２レギュラー" panose="02000600000000000000" pitchFamily="50" charset="-128"/>
                  <a:ea typeface="ぼくたちのゴシック２レギュラー" panose="02000600000000000000" pitchFamily="50" charset="-128"/>
                </a:endParaRPr>
              </a:p>
            </p:txBody>
          </p:sp>
          <p:sp>
            <p:nvSpPr>
              <p:cNvPr id="92" name="矢印: 五方向 91">
                <a:extLst>
                  <a:ext uri="{FF2B5EF4-FFF2-40B4-BE49-F238E27FC236}">
                    <a16:creationId xmlns:a16="http://schemas.microsoft.com/office/drawing/2014/main" id="{01A17012-60D8-4683-B1C9-4F7315D702BD}"/>
                  </a:ext>
                </a:extLst>
              </p:cNvPr>
              <p:cNvSpPr/>
              <p:nvPr/>
            </p:nvSpPr>
            <p:spPr>
              <a:xfrm>
                <a:off x="2794032" y="2779655"/>
                <a:ext cx="2177245" cy="2391507"/>
              </a:xfrm>
              <a:prstGeom prst="homePlate">
                <a:avLst>
                  <a:gd name="adj" fmla="val 19921"/>
                </a:avLst>
              </a:prstGeom>
              <a:solidFill>
                <a:schemeClr val="accent5">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ぼくたちのゴシック２レギュラー" panose="02000600000000000000" pitchFamily="50" charset="-128"/>
                  <a:ea typeface="ぼくたちのゴシック２レギュラー" panose="02000600000000000000" pitchFamily="50" charset="-128"/>
                </a:endParaRPr>
              </a:p>
            </p:txBody>
          </p:sp>
          <p:sp>
            <p:nvSpPr>
              <p:cNvPr id="93" name="矢印: 五方向 92">
                <a:extLst>
                  <a:ext uri="{FF2B5EF4-FFF2-40B4-BE49-F238E27FC236}">
                    <a16:creationId xmlns:a16="http://schemas.microsoft.com/office/drawing/2014/main" id="{9A031072-25D7-42BA-A55B-915B16B0D6F4}"/>
                  </a:ext>
                </a:extLst>
              </p:cNvPr>
              <p:cNvSpPr/>
              <p:nvPr/>
            </p:nvSpPr>
            <p:spPr>
              <a:xfrm>
                <a:off x="5013031" y="2788138"/>
                <a:ext cx="2177245" cy="2391507"/>
              </a:xfrm>
              <a:prstGeom prst="homePlate">
                <a:avLst>
                  <a:gd name="adj" fmla="val 19921"/>
                </a:avLst>
              </a:prstGeom>
              <a:solidFill>
                <a:schemeClr val="accent5">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ぼくたちのゴシック２レギュラー" panose="02000600000000000000" pitchFamily="50" charset="-128"/>
                  <a:ea typeface="ぼくたちのゴシック２レギュラー" panose="02000600000000000000" pitchFamily="50" charset="-128"/>
                </a:endParaRPr>
              </a:p>
            </p:txBody>
          </p:sp>
          <p:sp>
            <p:nvSpPr>
              <p:cNvPr id="94" name="矢印: 五方向 93">
                <a:extLst>
                  <a:ext uri="{FF2B5EF4-FFF2-40B4-BE49-F238E27FC236}">
                    <a16:creationId xmlns:a16="http://schemas.microsoft.com/office/drawing/2014/main" id="{1AE6E7DC-FA24-4BB8-A02A-9797271234F5}"/>
                  </a:ext>
                </a:extLst>
              </p:cNvPr>
              <p:cNvSpPr/>
              <p:nvPr/>
            </p:nvSpPr>
            <p:spPr>
              <a:xfrm>
                <a:off x="7207666" y="2754254"/>
                <a:ext cx="2177245" cy="2391507"/>
              </a:xfrm>
              <a:prstGeom prst="homePlate">
                <a:avLst>
                  <a:gd name="adj" fmla="val 19921"/>
                </a:avLst>
              </a:prstGeom>
              <a:solidFill>
                <a:schemeClr val="accent5">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ぼくたちのゴシック２レギュラー" panose="02000600000000000000" pitchFamily="50" charset="-128"/>
                  <a:ea typeface="ぼくたちのゴシック２レギュラー" panose="02000600000000000000" pitchFamily="50" charset="-128"/>
                </a:endParaRPr>
              </a:p>
            </p:txBody>
          </p:sp>
          <p:sp>
            <p:nvSpPr>
              <p:cNvPr id="95" name="矢印: 五方向 94">
                <a:extLst>
                  <a:ext uri="{FF2B5EF4-FFF2-40B4-BE49-F238E27FC236}">
                    <a16:creationId xmlns:a16="http://schemas.microsoft.com/office/drawing/2014/main" id="{BF17B890-EF49-4AB3-A26C-531CE44260DE}"/>
                  </a:ext>
                </a:extLst>
              </p:cNvPr>
              <p:cNvSpPr/>
              <p:nvPr/>
            </p:nvSpPr>
            <p:spPr>
              <a:xfrm>
                <a:off x="9422084" y="2734372"/>
                <a:ext cx="2177245" cy="2391507"/>
              </a:xfrm>
              <a:prstGeom prst="homePlate">
                <a:avLst>
                  <a:gd name="adj" fmla="val 19921"/>
                </a:avLst>
              </a:prstGeom>
              <a:solidFill>
                <a:schemeClr val="accent5">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ぼくたちのゴシック２レギュラー" panose="02000600000000000000" pitchFamily="50" charset="-128"/>
                  <a:ea typeface="ぼくたちのゴシック２レギュラー" panose="02000600000000000000" pitchFamily="50" charset="-128"/>
                </a:endParaRPr>
              </a:p>
            </p:txBody>
          </p:sp>
          <p:sp>
            <p:nvSpPr>
              <p:cNvPr id="96" name="テキスト ボックス 95">
                <a:extLst>
                  <a:ext uri="{FF2B5EF4-FFF2-40B4-BE49-F238E27FC236}">
                    <a16:creationId xmlns:a16="http://schemas.microsoft.com/office/drawing/2014/main" id="{AD29AEC4-F347-4C92-A98E-E60F299275AC}"/>
                  </a:ext>
                </a:extLst>
              </p:cNvPr>
              <p:cNvSpPr txBox="1"/>
              <p:nvPr/>
            </p:nvSpPr>
            <p:spPr>
              <a:xfrm>
                <a:off x="525967" y="4218833"/>
                <a:ext cx="2017241" cy="730617"/>
              </a:xfrm>
              <a:prstGeom prst="rect">
                <a:avLst/>
              </a:prstGeom>
              <a:noFill/>
            </p:spPr>
            <p:txBody>
              <a:bodyPr wrap="square" rtlCol="0">
                <a:spAutoFit/>
              </a:bodyPr>
              <a:lstStyle/>
              <a:p>
                <a:r>
                  <a:rPr kumimoji="1" lang="ja-JP" altLang="en-US" dirty="0">
                    <a:latin typeface="ぼくたちのゴシック２レギュラー" panose="02000600000000000000" pitchFamily="50" charset="-128"/>
                    <a:ea typeface="ぼくたちのゴシック２レギュラー" panose="02000600000000000000" pitchFamily="50" charset="-128"/>
                  </a:rPr>
                  <a:t>①プレゼンの</a:t>
                </a:r>
                <a:endParaRPr kumimoji="1" lang="en-US" altLang="ja-JP" dirty="0">
                  <a:latin typeface="ぼくたちのゴシック２レギュラー" panose="02000600000000000000" pitchFamily="50" charset="-128"/>
                  <a:ea typeface="ぼくたちのゴシック２レギュラー" panose="02000600000000000000" pitchFamily="50" charset="-128"/>
                </a:endParaRPr>
              </a:p>
              <a:p>
                <a:r>
                  <a:rPr lang="ja-JP" altLang="en-US" dirty="0">
                    <a:latin typeface="ぼくたちのゴシック２レギュラー" panose="02000600000000000000" pitchFamily="50" charset="-128"/>
                    <a:ea typeface="ぼくたちのゴシック２レギュラー" panose="02000600000000000000" pitchFamily="50" charset="-128"/>
                  </a:rPr>
                  <a:t>　</a:t>
                </a:r>
                <a:r>
                  <a:rPr kumimoji="1" lang="ja-JP" altLang="en-US" dirty="0">
                    <a:latin typeface="ぼくたちのゴシック２レギュラー" panose="02000600000000000000" pitchFamily="50" charset="-128"/>
                    <a:ea typeface="ぼくたちのゴシック２レギュラー" panose="02000600000000000000" pitchFamily="50" charset="-128"/>
                  </a:rPr>
                  <a:t>実施</a:t>
                </a:r>
                <a:endParaRPr kumimoji="1" lang="en-US" altLang="ja-JP" dirty="0">
                  <a:latin typeface="ぼくたちのゴシック２レギュラー" panose="02000600000000000000" pitchFamily="50" charset="-128"/>
                  <a:ea typeface="ぼくたちのゴシック２レギュラー" panose="02000600000000000000" pitchFamily="50" charset="-128"/>
                </a:endParaRPr>
              </a:p>
            </p:txBody>
          </p:sp>
          <p:sp>
            <p:nvSpPr>
              <p:cNvPr id="97" name="テキスト ボックス 96">
                <a:extLst>
                  <a:ext uri="{FF2B5EF4-FFF2-40B4-BE49-F238E27FC236}">
                    <a16:creationId xmlns:a16="http://schemas.microsoft.com/office/drawing/2014/main" id="{F06729ED-6C09-4158-9AA8-4E77C61EDA5D}"/>
                  </a:ext>
                </a:extLst>
              </p:cNvPr>
              <p:cNvSpPr txBox="1"/>
              <p:nvPr/>
            </p:nvSpPr>
            <p:spPr>
              <a:xfrm>
                <a:off x="2748622" y="4218976"/>
                <a:ext cx="2177245" cy="730617"/>
              </a:xfrm>
              <a:prstGeom prst="rect">
                <a:avLst/>
              </a:prstGeom>
              <a:noFill/>
            </p:spPr>
            <p:txBody>
              <a:bodyPr wrap="square" rtlCol="0">
                <a:spAutoFit/>
              </a:bodyPr>
              <a:lstStyle/>
              <a:p>
                <a:r>
                  <a:rPr lang="ja-JP" altLang="en-US" dirty="0">
                    <a:latin typeface="ぼくたちのゴシック２レギュラー" panose="02000600000000000000" pitchFamily="50" charset="-128"/>
                    <a:ea typeface="ぼくたちのゴシック２レギュラー" panose="02000600000000000000" pitchFamily="50" charset="-128"/>
                  </a:rPr>
                  <a:t>②ワークシート</a:t>
                </a:r>
                <a:endParaRPr lang="en-US" altLang="ja-JP" dirty="0">
                  <a:latin typeface="ぼくたちのゴシック２レギュラー" panose="02000600000000000000" pitchFamily="50" charset="-128"/>
                  <a:ea typeface="ぼくたちのゴシック２レギュラー" panose="02000600000000000000" pitchFamily="50" charset="-128"/>
                </a:endParaRPr>
              </a:p>
              <a:p>
                <a:r>
                  <a:rPr lang="ja-JP" altLang="en-US" dirty="0">
                    <a:latin typeface="ぼくたちのゴシック２レギュラー" panose="02000600000000000000" pitchFamily="50" charset="-128"/>
                    <a:ea typeface="ぼくたちのゴシック２レギュラー" panose="02000600000000000000" pitchFamily="50" charset="-128"/>
                  </a:rPr>
                  <a:t>　の</a:t>
                </a:r>
                <a:r>
                  <a:rPr kumimoji="1" lang="ja-JP" altLang="en-US" dirty="0">
                    <a:latin typeface="ぼくたちのゴシック２レギュラー" panose="02000600000000000000" pitchFamily="50" charset="-128"/>
                    <a:ea typeface="ぼくたちのゴシック２レギュラー" panose="02000600000000000000" pitchFamily="50" charset="-128"/>
                  </a:rPr>
                  <a:t>配布、記入</a:t>
                </a:r>
                <a:endParaRPr kumimoji="1" lang="en-US" altLang="ja-JP" dirty="0">
                  <a:latin typeface="ぼくたちのゴシック２レギュラー" panose="02000600000000000000" pitchFamily="50" charset="-128"/>
                  <a:ea typeface="ぼくたちのゴシック２レギュラー" panose="02000600000000000000" pitchFamily="50" charset="-128"/>
                </a:endParaRPr>
              </a:p>
            </p:txBody>
          </p:sp>
          <p:sp>
            <p:nvSpPr>
              <p:cNvPr id="98" name="テキスト ボックス 97">
                <a:extLst>
                  <a:ext uri="{FF2B5EF4-FFF2-40B4-BE49-F238E27FC236}">
                    <a16:creationId xmlns:a16="http://schemas.microsoft.com/office/drawing/2014/main" id="{52E92D8D-B10A-4588-B61A-7BD813CF3069}"/>
                  </a:ext>
                </a:extLst>
              </p:cNvPr>
              <p:cNvSpPr txBox="1"/>
              <p:nvPr/>
            </p:nvSpPr>
            <p:spPr>
              <a:xfrm>
                <a:off x="5016686" y="4229981"/>
                <a:ext cx="2290410" cy="730617"/>
              </a:xfrm>
              <a:prstGeom prst="rect">
                <a:avLst/>
              </a:prstGeom>
              <a:noFill/>
            </p:spPr>
            <p:txBody>
              <a:bodyPr wrap="square" rtlCol="0">
                <a:spAutoFit/>
              </a:bodyPr>
              <a:lstStyle/>
              <a:p>
                <a:r>
                  <a:rPr lang="ja-JP" altLang="en-US" dirty="0">
                    <a:latin typeface="ぼくたちのゴシック２レギュラー" panose="02000600000000000000" pitchFamily="50" charset="-128"/>
                    <a:ea typeface="ぼくたちのゴシック２レギュラー" panose="02000600000000000000" pitchFamily="50" charset="-128"/>
                  </a:rPr>
                  <a:t>③テキストの</a:t>
                </a:r>
                <a:endParaRPr lang="en-US" altLang="ja-JP" dirty="0">
                  <a:latin typeface="ぼくたちのゴシック２レギュラー" panose="02000600000000000000" pitchFamily="50" charset="-128"/>
                  <a:ea typeface="ぼくたちのゴシック２レギュラー" panose="02000600000000000000" pitchFamily="50" charset="-128"/>
                </a:endParaRPr>
              </a:p>
              <a:p>
                <a:r>
                  <a:rPr lang="ja-JP" altLang="en-US" dirty="0">
                    <a:latin typeface="ぼくたちのゴシック２レギュラー" panose="02000600000000000000" pitchFamily="50" charset="-128"/>
                    <a:ea typeface="ぼくたちのゴシック２レギュラー" panose="02000600000000000000" pitchFamily="50" charset="-128"/>
                  </a:rPr>
                  <a:t>　配布</a:t>
                </a:r>
                <a:endParaRPr lang="en-US" altLang="ja-JP" dirty="0">
                  <a:latin typeface="ぼくたちのゴシック２レギュラー" panose="02000600000000000000" pitchFamily="50" charset="-128"/>
                  <a:ea typeface="ぼくたちのゴシック２レギュラー" panose="02000600000000000000" pitchFamily="50" charset="-128"/>
                </a:endParaRPr>
              </a:p>
            </p:txBody>
          </p:sp>
          <p:sp>
            <p:nvSpPr>
              <p:cNvPr id="99" name="テキスト ボックス 98">
                <a:extLst>
                  <a:ext uri="{FF2B5EF4-FFF2-40B4-BE49-F238E27FC236}">
                    <a16:creationId xmlns:a16="http://schemas.microsoft.com/office/drawing/2014/main" id="{78755F50-ADF3-4DEA-97BF-0F763E8EC84F}"/>
                  </a:ext>
                </a:extLst>
              </p:cNvPr>
              <p:cNvSpPr txBox="1"/>
              <p:nvPr/>
            </p:nvSpPr>
            <p:spPr>
              <a:xfrm>
                <a:off x="7425159" y="4229981"/>
                <a:ext cx="1558759" cy="417495"/>
              </a:xfrm>
              <a:prstGeom prst="rect">
                <a:avLst/>
              </a:prstGeom>
              <a:noFill/>
            </p:spPr>
            <p:txBody>
              <a:bodyPr wrap="square" rtlCol="0">
                <a:spAutoFit/>
              </a:bodyPr>
              <a:lstStyle/>
              <a:p>
                <a:pPr algn="ctr"/>
                <a:r>
                  <a:rPr lang="ja-JP" altLang="en-US" dirty="0">
                    <a:latin typeface="ぼくたちのゴシック２レギュラー" panose="02000600000000000000" pitchFamily="50" charset="-128"/>
                    <a:ea typeface="ぼくたちのゴシック２レギュラー" panose="02000600000000000000" pitchFamily="50" charset="-128"/>
                  </a:rPr>
                  <a:t>④発表練習</a:t>
                </a:r>
                <a:endParaRPr lang="en-US" altLang="ja-JP" dirty="0">
                  <a:latin typeface="ぼくたちのゴシック２レギュラー" panose="02000600000000000000" pitchFamily="50" charset="-128"/>
                  <a:ea typeface="ぼくたちのゴシック２レギュラー" panose="02000600000000000000" pitchFamily="50" charset="-128"/>
                </a:endParaRPr>
              </a:p>
            </p:txBody>
          </p:sp>
          <p:sp>
            <p:nvSpPr>
              <p:cNvPr id="100" name="テキスト ボックス 99">
                <a:extLst>
                  <a:ext uri="{FF2B5EF4-FFF2-40B4-BE49-F238E27FC236}">
                    <a16:creationId xmlns:a16="http://schemas.microsoft.com/office/drawing/2014/main" id="{391BF62C-077D-46E5-99D9-0A3D933AF27F}"/>
                  </a:ext>
                </a:extLst>
              </p:cNvPr>
              <p:cNvSpPr txBox="1"/>
              <p:nvPr/>
            </p:nvSpPr>
            <p:spPr>
              <a:xfrm>
                <a:off x="9384910" y="4229980"/>
                <a:ext cx="2509430" cy="730617"/>
              </a:xfrm>
              <a:prstGeom prst="rect">
                <a:avLst/>
              </a:prstGeom>
              <a:noFill/>
            </p:spPr>
            <p:txBody>
              <a:bodyPr wrap="square" rtlCol="0">
                <a:spAutoFit/>
              </a:bodyPr>
              <a:lstStyle/>
              <a:p>
                <a:r>
                  <a:rPr lang="ja-JP" altLang="en-US" dirty="0">
                    <a:latin typeface="ぼくたちのゴシック２レギュラー" panose="02000600000000000000" pitchFamily="50" charset="-128"/>
                    <a:ea typeface="ぼくたちのゴシック２レギュラー" panose="02000600000000000000" pitchFamily="50" charset="-128"/>
                  </a:rPr>
                  <a:t>⑤再度プレゼン</a:t>
                </a:r>
                <a:endParaRPr lang="en-US" altLang="ja-JP" dirty="0">
                  <a:latin typeface="ぼくたちのゴシック２レギュラー" panose="02000600000000000000" pitchFamily="50" charset="-128"/>
                  <a:ea typeface="ぼくたちのゴシック２レギュラー" panose="02000600000000000000" pitchFamily="50" charset="-128"/>
                </a:endParaRPr>
              </a:p>
              <a:p>
                <a:r>
                  <a:rPr lang="ja-JP" altLang="en-US" dirty="0">
                    <a:latin typeface="ぼくたちのゴシック２レギュラー" panose="02000600000000000000" pitchFamily="50" charset="-128"/>
                    <a:ea typeface="ぼくたちのゴシック２レギュラー" panose="02000600000000000000" pitchFamily="50" charset="-128"/>
                  </a:rPr>
                  <a:t>　の実施</a:t>
                </a:r>
                <a:endParaRPr lang="en-US" altLang="ja-JP" dirty="0">
                  <a:latin typeface="ぼくたちのゴシック２レギュラー" panose="02000600000000000000" pitchFamily="50" charset="-128"/>
                  <a:ea typeface="ぼくたちのゴシック２レギュラー" panose="02000600000000000000" pitchFamily="50" charset="-128"/>
                </a:endParaRPr>
              </a:p>
            </p:txBody>
          </p:sp>
          <p:pic>
            <p:nvPicPr>
              <p:cNvPr id="101" name="図 100">
                <a:extLst>
                  <a:ext uri="{FF2B5EF4-FFF2-40B4-BE49-F238E27FC236}">
                    <a16:creationId xmlns:a16="http://schemas.microsoft.com/office/drawing/2014/main" id="{0F87AD22-8175-42BA-A6D6-406EEE37C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446" y="3061874"/>
                <a:ext cx="1009979" cy="1009979"/>
              </a:xfrm>
              <a:prstGeom prst="rect">
                <a:avLst/>
              </a:prstGeom>
            </p:spPr>
          </p:pic>
          <p:pic>
            <p:nvPicPr>
              <p:cNvPr id="102" name="図 101" descr="記号, 時計 が含まれている画像&#10;&#10;自動的に生成された説明">
                <a:extLst>
                  <a:ext uri="{FF2B5EF4-FFF2-40B4-BE49-F238E27FC236}">
                    <a16:creationId xmlns:a16="http://schemas.microsoft.com/office/drawing/2014/main" id="{1DC8E392-12F1-4098-AC46-D7CFA49FE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648" y="3037711"/>
                <a:ext cx="1014046" cy="1014046"/>
              </a:xfrm>
              <a:prstGeom prst="rect">
                <a:avLst/>
              </a:prstGeom>
            </p:spPr>
          </p:pic>
          <p:pic>
            <p:nvPicPr>
              <p:cNvPr id="103" name="図 102" descr="部屋, 挿絵 が含まれている画像&#10;&#10;自動的に生成された説明">
                <a:extLst>
                  <a:ext uri="{FF2B5EF4-FFF2-40B4-BE49-F238E27FC236}">
                    <a16:creationId xmlns:a16="http://schemas.microsoft.com/office/drawing/2014/main" id="{6F9B2976-FD35-471A-B576-F1587C9AB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1988" y="3012310"/>
                <a:ext cx="1115646" cy="1115646"/>
              </a:xfrm>
              <a:prstGeom prst="rect">
                <a:avLst/>
              </a:prstGeom>
            </p:spPr>
          </p:pic>
          <p:pic>
            <p:nvPicPr>
              <p:cNvPr id="104" name="図 103">
                <a:extLst>
                  <a:ext uri="{FF2B5EF4-FFF2-40B4-BE49-F238E27FC236}">
                    <a16:creationId xmlns:a16="http://schemas.microsoft.com/office/drawing/2014/main" id="{C244F839-4345-4BD0-8EA6-ACA4657905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9318" y="3012310"/>
                <a:ext cx="1009979" cy="1009979"/>
              </a:xfrm>
              <a:prstGeom prst="rect">
                <a:avLst/>
              </a:prstGeom>
            </p:spPr>
          </p:pic>
          <p:pic>
            <p:nvPicPr>
              <p:cNvPr id="105" name="図 104" descr="抽象, 挿絵 が含まれている画像&#10;&#10;自動的に生成された説明">
                <a:extLst>
                  <a:ext uri="{FF2B5EF4-FFF2-40B4-BE49-F238E27FC236}">
                    <a16:creationId xmlns:a16="http://schemas.microsoft.com/office/drawing/2014/main" id="{AFE125FD-A501-4BE2-B65E-5297EB023F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1612" y="3398724"/>
                <a:ext cx="831257" cy="831257"/>
              </a:xfrm>
              <a:prstGeom prst="rect">
                <a:avLst/>
              </a:prstGeom>
            </p:spPr>
          </p:pic>
          <p:pic>
            <p:nvPicPr>
              <p:cNvPr id="106" name="図 105" descr="時計 が含まれている画像&#10;&#10;自動的に生成された説明">
                <a:extLst>
                  <a:ext uri="{FF2B5EF4-FFF2-40B4-BE49-F238E27FC236}">
                    <a16:creationId xmlns:a16="http://schemas.microsoft.com/office/drawing/2014/main" id="{AC2C1EF5-F157-460A-9736-B64A38DA4A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0325" y="2935270"/>
                <a:ext cx="1116487" cy="1116487"/>
              </a:xfrm>
              <a:prstGeom prst="rect">
                <a:avLst/>
              </a:prstGeom>
            </p:spPr>
          </p:pic>
        </p:grpSp>
        <p:sp>
          <p:nvSpPr>
            <p:cNvPr id="88" name="矢印: 五方向 87">
              <a:extLst>
                <a:ext uri="{FF2B5EF4-FFF2-40B4-BE49-F238E27FC236}">
                  <a16:creationId xmlns:a16="http://schemas.microsoft.com/office/drawing/2014/main" id="{874E9C31-CAC8-4DE2-83D3-218BD2045895}"/>
                </a:ext>
              </a:extLst>
            </p:cNvPr>
            <p:cNvSpPr/>
            <p:nvPr/>
          </p:nvSpPr>
          <p:spPr>
            <a:xfrm>
              <a:off x="11095333" y="2734372"/>
              <a:ext cx="2177245" cy="2391507"/>
            </a:xfrm>
            <a:prstGeom prst="homePlate">
              <a:avLst>
                <a:gd name="adj" fmla="val 19921"/>
              </a:avLst>
            </a:prstGeom>
            <a:solidFill>
              <a:schemeClr val="accent5">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ぼくたちのゴシック２レギュラー" panose="02000600000000000000" pitchFamily="50" charset="-128"/>
                <a:ea typeface="ぼくたちのゴシック２レギュラー" panose="02000600000000000000" pitchFamily="50" charset="-128"/>
              </a:endParaRPr>
            </a:p>
          </p:txBody>
        </p:sp>
        <p:pic>
          <p:nvPicPr>
            <p:cNvPr id="89" name="図 88">
              <a:extLst>
                <a:ext uri="{FF2B5EF4-FFF2-40B4-BE49-F238E27FC236}">
                  <a16:creationId xmlns:a16="http://schemas.microsoft.com/office/drawing/2014/main" id="{84196BFB-625A-46F4-8E27-652BA9E4C7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74355" y="2894715"/>
              <a:ext cx="1219200" cy="1219200"/>
            </a:xfrm>
            <a:prstGeom prst="rect">
              <a:avLst/>
            </a:prstGeom>
          </p:spPr>
        </p:pic>
        <p:sp>
          <p:nvSpPr>
            <p:cNvPr id="90" name="テキスト ボックス 89">
              <a:extLst>
                <a:ext uri="{FF2B5EF4-FFF2-40B4-BE49-F238E27FC236}">
                  <a16:creationId xmlns:a16="http://schemas.microsoft.com/office/drawing/2014/main" id="{F0FC5798-001C-4CBE-9758-F8E520951FB9}"/>
                </a:ext>
              </a:extLst>
            </p:cNvPr>
            <p:cNvSpPr txBox="1"/>
            <p:nvPr/>
          </p:nvSpPr>
          <p:spPr>
            <a:xfrm>
              <a:off x="11065761" y="4229981"/>
              <a:ext cx="2509429" cy="646331"/>
            </a:xfrm>
            <a:prstGeom prst="rect">
              <a:avLst/>
            </a:prstGeom>
            <a:noFill/>
          </p:spPr>
          <p:txBody>
            <a:bodyPr wrap="square" rtlCol="0">
              <a:spAutoFit/>
            </a:bodyPr>
            <a:lstStyle/>
            <a:p>
              <a:r>
                <a:rPr lang="ja-JP" altLang="en-US" dirty="0">
                  <a:latin typeface="ぼくたちのゴシック２レギュラー" panose="02000600000000000000" pitchFamily="50" charset="-128"/>
                  <a:ea typeface="ぼくたちのゴシック２レギュラー" panose="02000600000000000000" pitchFamily="50" charset="-128"/>
                </a:rPr>
                <a:t>⑤表現技法への</a:t>
              </a:r>
              <a:endParaRPr lang="en-US" altLang="ja-JP" dirty="0">
                <a:latin typeface="ぼくたちのゴシック２レギュラー" panose="02000600000000000000" pitchFamily="50" charset="-128"/>
                <a:ea typeface="ぼくたちのゴシック２レギュラー" panose="02000600000000000000" pitchFamily="50" charset="-128"/>
              </a:endParaRPr>
            </a:p>
            <a:p>
              <a:r>
                <a:rPr lang="ja-JP" altLang="en-US" dirty="0">
                  <a:latin typeface="ぼくたちのゴシック２レギュラー" panose="02000600000000000000" pitchFamily="50" charset="-128"/>
                  <a:ea typeface="ぼくたちのゴシック２レギュラー" panose="02000600000000000000" pitchFamily="50" charset="-128"/>
                </a:rPr>
                <a:t>　評価</a:t>
              </a:r>
              <a:endParaRPr lang="en-US" altLang="ja-JP" dirty="0">
                <a:latin typeface="ぼくたちのゴシック２レギュラー" panose="02000600000000000000" pitchFamily="50" charset="-128"/>
                <a:ea typeface="ぼくたちのゴシック２レギュラー" panose="02000600000000000000" pitchFamily="50" charset="-128"/>
              </a:endParaRPr>
            </a:p>
          </p:txBody>
        </p:sp>
      </p:grpSp>
      <p:sp>
        <p:nvSpPr>
          <p:cNvPr id="107" name="正方形/長方形 106">
            <a:extLst>
              <a:ext uri="{FF2B5EF4-FFF2-40B4-BE49-F238E27FC236}">
                <a16:creationId xmlns:a16="http://schemas.microsoft.com/office/drawing/2014/main" id="{03E6AF08-C49B-494C-8AF7-C195496A7968}"/>
              </a:ext>
            </a:extLst>
          </p:cNvPr>
          <p:cNvSpPr/>
          <p:nvPr/>
        </p:nvSpPr>
        <p:spPr>
          <a:xfrm>
            <a:off x="3923396" y="295351"/>
            <a:ext cx="2801906" cy="1765859"/>
          </a:xfrm>
          <a:prstGeom prst="rect">
            <a:avLst/>
          </a:prstGeom>
          <a:noFill/>
          <a:ln w="571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8" name="コネクタ: カギ線 107">
            <a:extLst>
              <a:ext uri="{FF2B5EF4-FFF2-40B4-BE49-F238E27FC236}">
                <a16:creationId xmlns:a16="http://schemas.microsoft.com/office/drawing/2014/main" id="{B58592EB-5CFE-41F9-A71E-1B4E0C0C955D}"/>
              </a:ext>
            </a:extLst>
          </p:cNvPr>
          <p:cNvCxnSpPr>
            <a:cxnSpLocks/>
            <a:stCxn id="91" idx="0"/>
          </p:cNvCxnSpPr>
          <p:nvPr/>
        </p:nvCxnSpPr>
        <p:spPr>
          <a:xfrm rot="5400000" flipH="1" flipV="1">
            <a:off x="1869513" y="473698"/>
            <a:ext cx="1349299" cy="2758466"/>
          </a:xfrm>
          <a:prstGeom prst="bentConnector2">
            <a:avLst/>
          </a:prstGeom>
          <a:ln w="7620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EA7FEDE7-6F49-42A2-B8DB-2AD35CA4279D}"/>
              </a:ext>
            </a:extLst>
          </p:cNvPr>
          <p:cNvCxnSpPr>
            <a:cxnSpLocks/>
          </p:cNvCxnSpPr>
          <p:nvPr/>
        </p:nvCxnSpPr>
        <p:spPr>
          <a:xfrm>
            <a:off x="3218531" y="1178280"/>
            <a:ext cx="0" cy="1341796"/>
          </a:xfrm>
          <a:prstGeom prst="line">
            <a:avLst/>
          </a:prstGeom>
          <a:ln w="762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0" name="二等辺三角形 109">
            <a:extLst>
              <a:ext uri="{FF2B5EF4-FFF2-40B4-BE49-F238E27FC236}">
                <a16:creationId xmlns:a16="http://schemas.microsoft.com/office/drawing/2014/main" id="{A2C430AD-52FE-4799-A1CC-785BFEF5D903}"/>
              </a:ext>
            </a:extLst>
          </p:cNvPr>
          <p:cNvSpPr/>
          <p:nvPr/>
        </p:nvSpPr>
        <p:spPr>
          <a:xfrm rot="10800000">
            <a:off x="4961071" y="2187555"/>
            <a:ext cx="707011" cy="235671"/>
          </a:xfrm>
          <a:prstGeom prst="triangl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1" name="図 110" descr="抽象 が含まれている画像&#10;&#10;自動的に生成された説明">
            <a:extLst>
              <a:ext uri="{FF2B5EF4-FFF2-40B4-BE49-F238E27FC236}">
                <a16:creationId xmlns:a16="http://schemas.microsoft.com/office/drawing/2014/main" id="{56BA81D5-1A9C-4C10-A5B0-0A557BDF8CC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94330" y="1363342"/>
            <a:ext cx="607114" cy="607114"/>
          </a:xfrm>
          <a:prstGeom prst="rect">
            <a:avLst/>
          </a:prstGeom>
        </p:spPr>
      </p:pic>
      <p:pic>
        <p:nvPicPr>
          <p:cNvPr id="112" name="図 111" descr="挿絵 が含まれている画像&#10;&#10;自動的に生成された説明">
            <a:extLst>
              <a:ext uri="{FF2B5EF4-FFF2-40B4-BE49-F238E27FC236}">
                <a16:creationId xmlns:a16="http://schemas.microsoft.com/office/drawing/2014/main" id="{712D57F3-7A9D-4E06-938E-034B34055C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50209" y="408550"/>
            <a:ext cx="651235" cy="651235"/>
          </a:xfrm>
          <a:prstGeom prst="rect">
            <a:avLst/>
          </a:prstGeom>
        </p:spPr>
      </p:pic>
      <p:sp>
        <p:nvSpPr>
          <p:cNvPr id="113" name="テキスト ボックス 112">
            <a:extLst>
              <a:ext uri="{FF2B5EF4-FFF2-40B4-BE49-F238E27FC236}">
                <a16:creationId xmlns:a16="http://schemas.microsoft.com/office/drawing/2014/main" id="{5CB65C3F-7D97-4464-9EF0-941F8BD74545}"/>
              </a:ext>
            </a:extLst>
          </p:cNvPr>
          <p:cNvSpPr txBox="1"/>
          <p:nvPr/>
        </p:nvSpPr>
        <p:spPr>
          <a:xfrm>
            <a:off x="4408203" y="505788"/>
            <a:ext cx="2384982" cy="369332"/>
          </a:xfrm>
          <a:prstGeom prst="rect">
            <a:avLst/>
          </a:prstGeom>
          <a:noFill/>
        </p:spPr>
        <p:txBody>
          <a:bodyPr wrap="square" rtlCol="0">
            <a:spAutoFit/>
          </a:bodyPr>
          <a:lstStyle/>
          <a:p>
            <a:pPr algn="ctr"/>
            <a:r>
              <a:rPr kumimoji="1" lang="ja-JP" altLang="en-US" b="1" dirty="0">
                <a:latin typeface="ぼくたちのゴシック２レギュラー" panose="02000600000000000000" pitchFamily="50" charset="-128"/>
                <a:ea typeface="ぼくたちのゴシック２レギュラー" panose="02000600000000000000" pitchFamily="50" charset="-128"/>
              </a:rPr>
              <a:t>ガイドラインの作成</a:t>
            </a:r>
          </a:p>
        </p:txBody>
      </p:sp>
      <p:sp>
        <p:nvSpPr>
          <p:cNvPr id="114" name="テキスト ボックス 113">
            <a:extLst>
              <a:ext uri="{FF2B5EF4-FFF2-40B4-BE49-F238E27FC236}">
                <a16:creationId xmlns:a16="http://schemas.microsoft.com/office/drawing/2014/main" id="{30DD0866-748C-4174-BDB8-982C1474EE76}"/>
              </a:ext>
            </a:extLst>
          </p:cNvPr>
          <p:cNvSpPr txBox="1"/>
          <p:nvPr/>
        </p:nvSpPr>
        <p:spPr>
          <a:xfrm>
            <a:off x="4533561" y="1324125"/>
            <a:ext cx="2191741" cy="646331"/>
          </a:xfrm>
          <a:prstGeom prst="rect">
            <a:avLst/>
          </a:prstGeom>
          <a:noFill/>
        </p:spPr>
        <p:txBody>
          <a:bodyPr wrap="square" rtlCol="0">
            <a:spAutoFit/>
          </a:bodyPr>
          <a:lstStyle/>
          <a:p>
            <a:pPr algn="ctr"/>
            <a:r>
              <a:rPr lang="ja-JP" altLang="en-US" b="1" dirty="0">
                <a:latin typeface="ぼくたちのゴシック２レギュラー" panose="02000600000000000000" pitchFamily="50" charset="-128"/>
                <a:ea typeface="ぼくたちのゴシック２レギュラー" panose="02000600000000000000" pitchFamily="50" charset="-128"/>
              </a:rPr>
              <a:t>演劇基本構造図の</a:t>
            </a:r>
            <a:endParaRPr lang="en-US" altLang="ja-JP" b="1" dirty="0">
              <a:latin typeface="ぼくたちのゴシック２レギュラー" panose="02000600000000000000" pitchFamily="50" charset="-128"/>
              <a:ea typeface="ぼくたちのゴシック２レギュラー" panose="02000600000000000000" pitchFamily="50" charset="-128"/>
            </a:endParaRPr>
          </a:p>
          <a:p>
            <a:pPr algn="ctr"/>
            <a:r>
              <a:rPr lang="ja-JP" altLang="en-US" b="1" dirty="0">
                <a:latin typeface="ぼくたちのゴシック２レギュラー" panose="02000600000000000000" pitchFamily="50" charset="-128"/>
                <a:ea typeface="ぼくたちのゴシック２レギュラー" panose="02000600000000000000" pitchFamily="50" charset="-128"/>
              </a:rPr>
              <a:t>作成</a:t>
            </a:r>
            <a:endParaRPr kumimoji="1" lang="ja-JP" altLang="en-US" b="1" dirty="0">
              <a:latin typeface="ぼくたちのゴシック２レギュラー" panose="02000600000000000000" pitchFamily="50" charset="-128"/>
              <a:ea typeface="ぼくたちのゴシック２レギュラー" panose="02000600000000000000" pitchFamily="50" charset="-128"/>
            </a:endParaRPr>
          </a:p>
        </p:txBody>
      </p:sp>
      <p:sp>
        <p:nvSpPr>
          <p:cNvPr id="115" name="正方形/長方形 114">
            <a:extLst>
              <a:ext uri="{FF2B5EF4-FFF2-40B4-BE49-F238E27FC236}">
                <a16:creationId xmlns:a16="http://schemas.microsoft.com/office/drawing/2014/main" id="{B5FA8146-E161-4E66-AB1D-5FAAAC59D163}"/>
              </a:ext>
            </a:extLst>
          </p:cNvPr>
          <p:cNvSpPr/>
          <p:nvPr/>
        </p:nvSpPr>
        <p:spPr>
          <a:xfrm>
            <a:off x="353568" y="5030315"/>
            <a:ext cx="2072568" cy="151265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ぼくたちのゴシック２レギュラー" panose="02000600000000000000" pitchFamily="50" charset="-128"/>
              <a:ea typeface="ぼくたちのゴシック２レギュラー" panose="02000600000000000000" pitchFamily="50" charset="-128"/>
            </a:endParaRPr>
          </a:p>
        </p:txBody>
      </p:sp>
      <p:sp>
        <p:nvSpPr>
          <p:cNvPr id="116" name="正方形/長方形 115">
            <a:extLst>
              <a:ext uri="{FF2B5EF4-FFF2-40B4-BE49-F238E27FC236}">
                <a16:creationId xmlns:a16="http://schemas.microsoft.com/office/drawing/2014/main" id="{95079E31-CCB4-4F8E-B220-A9BC1EC1C6CE}"/>
              </a:ext>
            </a:extLst>
          </p:cNvPr>
          <p:cNvSpPr/>
          <p:nvPr/>
        </p:nvSpPr>
        <p:spPr>
          <a:xfrm>
            <a:off x="8070185" y="5030316"/>
            <a:ext cx="2072568" cy="151265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ぼくたちのゴシック２レギュラー" panose="02000600000000000000" pitchFamily="50" charset="-128"/>
              <a:ea typeface="ぼくたちのゴシック２レギュラー" panose="02000600000000000000" pitchFamily="50" charset="-128"/>
            </a:endParaRPr>
          </a:p>
        </p:txBody>
      </p:sp>
      <p:cxnSp>
        <p:nvCxnSpPr>
          <p:cNvPr id="117" name="直線コネクタ 116">
            <a:extLst>
              <a:ext uri="{FF2B5EF4-FFF2-40B4-BE49-F238E27FC236}">
                <a16:creationId xmlns:a16="http://schemas.microsoft.com/office/drawing/2014/main" id="{48FC04C7-8905-4541-8A1D-A3A0FFEF07C1}"/>
              </a:ext>
            </a:extLst>
          </p:cNvPr>
          <p:cNvCxnSpPr>
            <a:cxnSpLocks/>
            <a:stCxn id="115" idx="3"/>
            <a:endCxn id="116" idx="1"/>
          </p:cNvCxnSpPr>
          <p:nvPr/>
        </p:nvCxnSpPr>
        <p:spPr>
          <a:xfrm>
            <a:off x="2426136" y="5786643"/>
            <a:ext cx="5644049" cy="1"/>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8" name="コネクタ: カギ線 117">
            <a:extLst>
              <a:ext uri="{FF2B5EF4-FFF2-40B4-BE49-F238E27FC236}">
                <a16:creationId xmlns:a16="http://schemas.microsoft.com/office/drawing/2014/main" id="{4B3091B7-A469-4C00-865E-13996BE5A4E6}"/>
              </a:ext>
            </a:extLst>
          </p:cNvPr>
          <p:cNvCxnSpPr>
            <a:cxnSpLocks/>
            <a:stCxn id="116" idx="3"/>
          </p:cNvCxnSpPr>
          <p:nvPr/>
        </p:nvCxnSpPr>
        <p:spPr>
          <a:xfrm flipV="1">
            <a:off x="10142753" y="4576164"/>
            <a:ext cx="1055138" cy="1210480"/>
          </a:xfrm>
          <a:prstGeom prst="bentConnector2">
            <a:avLst/>
          </a:prstGeom>
          <a:ln w="762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9" name="二等辺三角形 118">
            <a:extLst>
              <a:ext uri="{FF2B5EF4-FFF2-40B4-BE49-F238E27FC236}">
                <a16:creationId xmlns:a16="http://schemas.microsoft.com/office/drawing/2014/main" id="{96A6D34D-446C-4269-9C9F-FE6F635CB4A9}"/>
              </a:ext>
            </a:extLst>
          </p:cNvPr>
          <p:cNvSpPr/>
          <p:nvPr/>
        </p:nvSpPr>
        <p:spPr>
          <a:xfrm rot="10800000">
            <a:off x="838381" y="4719808"/>
            <a:ext cx="707011" cy="235671"/>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二等辺三角形 119">
            <a:extLst>
              <a:ext uri="{FF2B5EF4-FFF2-40B4-BE49-F238E27FC236}">
                <a16:creationId xmlns:a16="http://schemas.microsoft.com/office/drawing/2014/main" id="{BF04118D-65B9-4358-BF25-BF5A71F61CC6}"/>
              </a:ext>
            </a:extLst>
          </p:cNvPr>
          <p:cNvSpPr/>
          <p:nvPr/>
        </p:nvSpPr>
        <p:spPr>
          <a:xfrm rot="10800000">
            <a:off x="8752963" y="4731472"/>
            <a:ext cx="707011" cy="235671"/>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1" name="図 120" descr="記号, 時計, 挿絵 が含まれている画像&#10;&#10;自動的に生成された説明">
            <a:extLst>
              <a:ext uri="{FF2B5EF4-FFF2-40B4-BE49-F238E27FC236}">
                <a16:creationId xmlns:a16="http://schemas.microsoft.com/office/drawing/2014/main" id="{1D76C2D5-0827-4159-BDF6-219743F143D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6285" y="5115034"/>
            <a:ext cx="881075" cy="881075"/>
          </a:xfrm>
          <a:prstGeom prst="rect">
            <a:avLst/>
          </a:prstGeom>
        </p:spPr>
      </p:pic>
      <p:pic>
        <p:nvPicPr>
          <p:cNvPr id="122" name="図 121" descr="記号, 時計, 挿絵 が含まれている画像&#10;&#10;自動的に生成された説明">
            <a:extLst>
              <a:ext uri="{FF2B5EF4-FFF2-40B4-BE49-F238E27FC236}">
                <a16:creationId xmlns:a16="http://schemas.microsoft.com/office/drawing/2014/main" id="{18593859-3899-42E9-870F-9650D60F4C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65930" y="5124917"/>
            <a:ext cx="881075" cy="881075"/>
          </a:xfrm>
          <a:prstGeom prst="rect">
            <a:avLst/>
          </a:prstGeom>
        </p:spPr>
      </p:pic>
      <p:sp>
        <p:nvSpPr>
          <p:cNvPr id="123" name="テキスト ボックス 122">
            <a:extLst>
              <a:ext uri="{FF2B5EF4-FFF2-40B4-BE49-F238E27FC236}">
                <a16:creationId xmlns:a16="http://schemas.microsoft.com/office/drawing/2014/main" id="{E2C36660-C3C1-4C3D-B7D6-BF943B0B04E1}"/>
              </a:ext>
            </a:extLst>
          </p:cNvPr>
          <p:cNvSpPr txBox="1"/>
          <p:nvPr/>
        </p:nvSpPr>
        <p:spPr>
          <a:xfrm>
            <a:off x="64912" y="6080828"/>
            <a:ext cx="2479250" cy="369332"/>
          </a:xfrm>
          <a:prstGeom prst="rect">
            <a:avLst/>
          </a:prstGeom>
          <a:noFill/>
        </p:spPr>
        <p:txBody>
          <a:bodyPr wrap="square" rtlCol="0">
            <a:spAutoFit/>
          </a:bodyPr>
          <a:lstStyle/>
          <a:p>
            <a:pPr algn="ctr"/>
            <a:r>
              <a:rPr kumimoji="1" lang="ja-JP" altLang="en-US" dirty="0">
                <a:latin typeface="ぼくたちのゴシック２レギュラー" panose="02000600000000000000" pitchFamily="50" charset="-128"/>
                <a:ea typeface="ぼくたちのゴシック２レギュラー" panose="02000600000000000000" pitchFamily="50" charset="-128"/>
              </a:rPr>
              <a:t>表現状態表①</a:t>
            </a:r>
          </a:p>
        </p:txBody>
      </p:sp>
      <p:sp>
        <p:nvSpPr>
          <p:cNvPr id="124" name="テキスト ボックス 123">
            <a:extLst>
              <a:ext uri="{FF2B5EF4-FFF2-40B4-BE49-F238E27FC236}">
                <a16:creationId xmlns:a16="http://schemas.microsoft.com/office/drawing/2014/main" id="{87B24768-1D27-4B7B-A2CA-F9032F3487C8}"/>
              </a:ext>
            </a:extLst>
          </p:cNvPr>
          <p:cNvSpPr txBox="1"/>
          <p:nvPr/>
        </p:nvSpPr>
        <p:spPr>
          <a:xfrm>
            <a:off x="7866842" y="6073333"/>
            <a:ext cx="2479250" cy="369332"/>
          </a:xfrm>
          <a:prstGeom prst="rect">
            <a:avLst/>
          </a:prstGeom>
          <a:noFill/>
        </p:spPr>
        <p:txBody>
          <a:bodyPr wrap="square" rtlCol="0">
            <a:spAutoFit/>
          </a:bodyPr>
          <a:lstStyle/>
          <a:p>
            <a:pPr algn="ctr"/>
            <a:r>
              <a:rPr kumimoji="1" lang="ja-JP" altLang="en-US" dirty="0">
                <a:latin typeface="ぼくたちのゴシック２レギュラー" panose="02000600000000000000" pitchFamily="50" charset="-128"/>
                <a:ea typeface="ぼくたちのゴシック２レギュラー" panose="02000600000000000000" pitchFamily="50" charset="-128"/>
              </a:rPr>
              <a:t>表現状態表②</a:t>
            </a:r>
          </a:p>
        </p:txBody>
      </p:sp>
    </p:spTree>
    <p:extLst>
      <p:ext uri="{BB962C8B-B14F-4D97-AF65-F5344CB8AC3E}">
        <p14:creationId xmlns:p14="http://schemas.microsoft.com/office/powerpoint/2010/main" val="311801298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88BBB1-4283-491C-93BD-C3C4857E8DF1}"/>
              </a:ext>
            </a:extLst>
          </p:cNvPr>
          <p:cNvSpPr>
            <a:spLocks noGrp="1"/>
          </p:cNvSpPr>
          <p:nvPr>
            <p:ph type="title"/>
          </p:nvPr>
        </p:nvSpPr>
        <p:spPr/>
        <p:txBody>
          <a:bodyPr/>
          <a:lstStyle/>
          <a:p>
            <a:r>
              <a:rPr kumimoji="1" lang="ja-JP" altLang="en-US" dirty="0"/>
              <a:t>実験①内容、結果</a:t>
            </a:r>
          </a:p>
        </p:txBody>
      </p:sp>
      <p:sp>
        <p:nvSpPr>
          <p:cNvPr id="3" name="コンテンツ プレースホルダー 2">
            <a:extLst>
              <a:ext uri="{FF2B5EF4-FFF2-40B4-BE49-F238E27FC236}">
                <a16:creationId xmlns:a16="http://schemas.microsoft.com/office/drawing/2014/main" id="{C13EC9C5-6AAF-4AA6-ADB7-4BC55CC67C1F}"/>
              </a:ext>
            </a:extLst>
          </p:cNvPr>
          <p:cNvSpPr>
            <a:spLocks noGrp="1"/>
          </p:cNvSpPr>
          <p:nvPr>
            <p:ph idx="1"/>
          </p:nvPr>
        </p:nvSpPr>
        <p:spPr/>
        <p:txBody>
          <a:bodyPr/>
          <a:lstStyle/>
          <a:p>
            <a:pPr marL="0" indent="0">
              <a:buNone/>
            </a:pPr>
            <a:r>
              <a:rPr kumimoji="1" lang="ja-JP" altLang="en-US" dirty="0"/>
              <a:t>・対象者</a:t>
            </a:r>
            <a:r>
              <a:rPr kumimoji="1" lang="en-US" altLang="ja-JP" dirty="0"/>
              <a:t>2</a:t>
            </a:r>
            <a:r>
              <a:rPr kumimoji="1" lang="ja-JP" altLang="en-US" dirty="0"/>
              <a:t>人にこういうことをしたよ</a:t>
            </a:r>
            <a:r>
              <a:rPr kumimoji="1" lang="en-US" altLang="ja-JP" dirty="0"/>
              <a:t>(</a:t>
            </a:r>
            <a:r>
              <a:rPr kumimoji="1" lang="ja-JP" altLang="en-US" dirty="0"/>
              <a:t>図ドン</a:t>
            </a:r>
            <a:r>
              <a:rPr kumimoji="1" lang="en-US" altLang="ja-JP" dirty="0"/>
              <a:t>)</a:t>
            </a:r>
            <a:r>
              <a:rPr lang="ja-JP" altLang="en-US" dirty="0"/>
              <a:t>→図の説明</a:t>
            </a:r>
            <a:endParaRPr lang="en-US" altLang="ja-JP" dirty="0"/>
          </a:p>
          <a:p>
            <a:pPr marL="0" indent="0">
              <a:buNone/>
            </a:pPr>
            <a:r>
              <a:rPr kumimoji="1" lang="ja-JP" altLang="en-US" dirty="0"/>
              <a:t>・感情的に全体的な向上は見られたけどメリハリをつくることはできなかった</a:t>
            </a:r>
            <a:endParaRPr kumimoji="1" lang="en-US" altLang="ja-JP" dirty="0"/>
          </a:p>
          <a:p>
            <a:pPr marL="0" indent="0">
              <a:buNone/>
            </a:pPr>
            <a:r>
              <a:rPr lang="ja-JP" altLang="en-US" dirty="0"/>
              <a:t>・二人ともから論理構成の流れの変化が見られた</a:t>
            </a:r>
            <a:endParaRPr lang="en-US" altLang="ja-JP" dirty="0"/>
          </a:p>
          <a:p>
            <a:pPr marL="0" indent="0">
              <a:buNone/>
            </a:pPr>
            <a:r>
              <a:rPr kumimoji="1" lang="ja-JP" altLang="en-US" dirty="0"/>
              <a:t>→そもそもの論理構成が間違ってる？</a:t>
            </a:r>
            <a:endParaRPr kumimoji="1" lang="en-US" altLang="ja-JP" dirty="0"/>
          </a:p>
          <a:p>
            <a:pPr marL="0" indent="0">
              <a:buNone/>
            </a:pPr>
            <a:r>
              <a:rPr lang="ja-JP" altLang="en-US" dirty="0"/>
              <a:t>→構成方法の学習から始めるべきなのでは？</a:t>
            </a:r>
            <a:endParaRPr kumimoji="1" lang="en-US" altLang="ja-JP" dirty="0"/>
          </a:p>
        </p:txBody>
      </p:sp>
    </p:spTree>
    <p:extLst>
      <p:ext uri="{BB962C8B-B14F-4D97-AF65-F5344CB8AC3E}">
        <p14:creationId xmlns:p14="http://schemas.microsoft.com/office/powerpoint/2010/main" val="234684335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3CEAA9-67DD-4032-B601-5FBC3AEF9DEE}"/>
              </a:ext>
            </a:extLst>
          </p:cNvPr>
          <p:cNvSpPr>
            <a:spLocks noGrp="1"/>
          </p:cNvSpPr>
          <p:nvPr>
            <p:ph type="title"/>
          </p:nvPr>
        </p:nvSpPr>
        <p:spPr/>
        <p:txBody>
          <a:bodyPr/>
          <a:lstStyle/>
          <a:p>
            <a:r>
              <a:rPr kumimoji="1" lang="ja-JP" altLang="en-US" dirty="0"/>
              <a:t>発表概要</a:t>
            </a:r>
          </a:p>
        </p:txBody>
      </p:sp>
      <p:sp>
        <p:nvSpPr>
          <p:cNvPr id="3" name="コンテンツ プレースホルダー 2">
            <a:extLst>
              <a:ext uri="{FF2B5EF4-FFF2-40B4-BE49-F238E27FC236}">
                <a16:creationId xmlns:a16="http://schemas.microsoft.com/office/drawing/2014/main" id="{BEB5F83D-2D2E-4946-A790-C3C70015B04E}"/>
              </a:ext>
            </a:extLst>
          </p:cNvPr>
          <p:cNvSpPr>
            <a:spLocks noGrp="1"/>
          </p:cNvSpPr>
          <p:nvPr>
            <p:ph idx="1"/>
          </p:nvPr>
        </p:nvSpPr>
        <p:spPr/>
        <p:txBody>
          <a:bodyPr/>
          <a:lstStyle/>
          <a:p>
            <a:pPr marL="0" indent="0">
              <a:buNone/>
            </a:pPr>
            <a:r>
              <a:rPr kumimoji="1" lang="ja-JP" altLang="en-US" dirty="0"/>
              <a:t>▸研究の背景</a:t>
            </a:r>
            <a:endParaRPr kumimoji="1" lang="en-US" altLang="ja-JP" dirty="0"/>
          </a:p>
          <a:p>
            <a:pPr marL="0" indent="0">
              <a:buNone/>
            </a:pPr>
            <a:r>
              <a:rPr lang="ja-JP" altLang="en-US" dirty="0"/>
              <a:t>▸研究の目的</a:t>
            </a:r>
            <a:endParaRPr lang="en-US" altLang="ja-JP" dirty="0"/>
          </a:p>
          <a:p>
            <a:pPr marL="0" indent="0">
              <a:buNone/>
            </a:pPr>
            <a:r>
              <a:rPr lang="ja-JP" altLang="en-US" dirty="0"/>
              <a:t>▸実施した実験</a:t>
            </a:r>
            <a:endParaRPr lang="en-US" altLang="ja-JP" dirty="0"/>
          </a:p>
          <a:p>
            <a:pPr marL="0" indent="0">
              <a:buNone/>
            </a:pPr>
            <a:r>
              <a:rPr lang="ja-JP" altLang="en-US" dirty="0"/>
              <a:t>▸実験</a:t>
            </a:r>
            <a:r>
              <a:rPr kumimoji="1" lang="ja-JP" altLang="en-US" dirty="0"/>
              <a:t>の事前準備</a:t>
            </a:r>
            <a:endParaRPr kumimoji="1" lang="en-US" altLang="ja-JP" dirty="0"/>
          </a:p>
          <a:p>
            <a:pPr marL="0" indent="0">
              <a:buNone/>
            </a:pPr>
            <a:r>
              <a:rPr lang="ja-JP" altLang="en-US" dirty="0"/>
              <a:t>▸実験の内容</a:t>
            </a:r>
            <a:endParaRPr lang="en-US" altLang="ja-JP" dirty="0"/>
          </a:p>
          <a:p>
            <a:pPr marL="0" indent="0">
              <a:buNone/>
            </a:pPr>
            <a:r>
              <a:rPr kumimoji="1" lang="ja-JP" altLang="en-US" dirty="0"/>
              <a:t>▸実験結果</a:t>
            </a:r>
            <a:endParaRPr kumimoji="1" lang="en-US" altLang="ja-JP" dirty="0"/>
          </a:p>
          <a:p>
            <a:pPr marL="0" indent="0">
              <a:buNone/>
            </a:pPr>
            <a:r>
              <a:rPr kumimoji="1" lang="ja-JP" altLang="en-US" dirty="0"/>
              <a:t>▸</a:t>
            </a:r>
            <a:r>
              <a:rPr lang="ja-JP" altLang="en-US" dirty="0"/>
              <a:t>結論</a:t>
            </a:r>
            <a:endParaRPr kumimoji="1" lang="en-US" altLang="ja-JP" dirty="0"/>
          </a:p>
          <a:p>
            <a:pPr marL="0" indent="0">
              <a:buNone/>
            </a:pPr>
            <a:r>
              <a:rPr lang="ja-JP" altLang="en-US" dirty="0"/>
              <a:t>▸今後の展望</a:t>
            </a:r>
            <a:endParaRPr kumimoji="1" lang="ja-JP" altLang="en-US" dirty="0"/>
          </a:p>
        </p:txBody>
      </p:sp>
    </p:spTree>
    <p:extLst>
      <p:ext uri="{BB962C8B-B14F-4D97-AF65-F5344CB8AC3E}">
        <p14:creationId xmlns:p14="http://schemas.microsoft.com/office/powerpoint/2010/main" val="372719165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C581FB-C176-41DF-9AD2-246636AD0049}"/>
              </a:ext>
            </a:extLst>
          </p:cNvPr>
          <p:cNvSpPr>
            <a:spLocks noGrp="1"/>
          </p:cNvSpPr>
          <p:nvPr>
            <p:ph type="title"/>
          </p:nvPr>
        </p:nvSpPr>
        <p:spPr/>
        <p:txBody>
          <a:bodyPr/>
          <a:lstStyle/>
          <a:p>
            <a:r>
              <a:rPr kumimoji="1" lang="ja-JP" altLang="en-US" dirty="0"/>
              <a:t>実験結果①</a:t>
            </a:r>
          </a:p>
        </p:txBody>
      </p:sp>
      <p:pic>
        <p:nvPicPr>
          <p:cNvPr id="72" name="図 71">
            <a:extLst>
              <a:ext uri="{FF2B5EF4-FFF2-40B4-BE49-F238E27FC236}">
                <a16:creationId xmlns:a16="http://schemas.microsoft.com/office/drawing/2014/main" id="{D2335F41-FE61-4AB5-BBB1-753DD550AC83}"/>
              </a:ext>
            </a:extLst>
          </p:cNvPr>
          <p:cNvPicPr>
            <a:picLocks noChangeAspect="1"/>
          </p:cNvPicPr>
          <p:nvPr/>
        </p:nvPicPr>
        <p:blipFill>
          <a:blip r:embed="rId2"/>
          <a:stretch>
            <a:fillRect/>
          </a:stretch>
        </p:blipFill>
        <p:spPr>
          <a:xfrm>
            <a:off x="746470" y="1388005"/>
            <a:ext cx="1910284" cy="2771283"/>
          </a:xfrm>
          <a:prstGeom prst="rect">
            <a:avLst/>
          </a:prstGeom>
        </p:spPr>
      </p:pic>
      <p:pic>
        <p:nvPicPr>
          <p:cNvPr id="141" name="図 140">
            <a:extLst>
              <a:ext uri="{FF2B5EF4-FFF2-40B4-BE49-F238E27FC236}">
                <a16:creationId xmlns:a16="http://schemas.microsoft.com/office/drawing/2014/main" id="{F463E0AD-BB51-46AF-B41F-C47DB9F36215}"/>
              </a:ext>
            </a:extLst>
          </p:cNvPr>
          <p:cNvPicPr>
            <a:picLocks noChangeAspect="1"/>
          </p:cNvPicPr>
          <p:nvPr/>
        </p:nvPicPr>
        <p:blipFill>
          <a:blip r:embed="rId3"/>
          <a:stretch>
            <a:fillRect/>
          </a:stretch>
        </p:blipFill>
        <p:spPr>
          <a:xfrm>
            <a:off x="3641024" y="1388004"/>
            <a:ext cx="1921253" cy="2771284"/>
          </a:xfrm>
          <a:prstGeom prst="rect">
            <a:avLst/>
          </a:prstGeom>
        </p:spPr>
      </p:pic>
      <p:pic>
        <p:nvPicPr>
          <p:cNvPr id="210" name="図 209">
            <a:extLst>
              <a:ext uri="{FF2B5EF4-FFF2-40B4-BE49-F238E27FC236}">
                <a16:creationId xmlns:a16="http://schemas.microsoft.com/office/drawing/2014/main" id="{E1C99083-AA1A-4E17-AC15-11FC54292E03}"/>
              </a:ext>
            </a:extLst>
          </p:cNvPr>
          <p:cNvPicPr>
            <a:picLocks noChangeAspect="1"/>
          </p:cNvPicPr>
          <p:nvPr/>
        </p:nvPicPr>
        <p:blipFill>
          <a:blip r:embed="rId4"/>
          <a:stretch>
            <a:fillRect/>
          </a:stretch>
        </p:blipFill>
        <p:spPr>
          <a:xfrm>
            <a:off x="6483363" y="1388004"/>
            <a:ext cx="1910286" cy="2771285"/>
          </a:xfrm>
          <a:prstGeom prst="rect">
            <a:avLst/>
          </a:prstGeom>
        </p:spPr>
      </p:pic>
      <p:sp>
        <p:nvSpPr>
          <p:cNvPr id="211" name="十字形 210">
            <a:extLst>
              <a:ext uri="{FF2B5EF4-FFF2-40B4-BE49-F238E27FC236}">
                <a16:creationId xmlns:a16="http://schemas.microsoft.com/office/drawing/2014/main" id="{264F9676-5662-43B7-8E2B-C889DF38AD26}"/>
              </a:ext>
            </a:extLst>
          </p:cNvPr>
          <p:cNvSpPr/>
          <p:nvPr/>
        </p:nvSpPr>
        <p:spPr>
          <a:xfrm>
            <a:off x="2892618" y="2471497"/>
            <a:ext cx="445273" cy="453224"/>
          </a:xfrm>
          <a:prstGeom prst="plus">
            <a:avLst>
              <a:gd name="adj" fmla="val 4336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矢印: 右 211">
            <a:extLst>
              <a:ext uri="{FF2B5EF4-FFF2-40B4-BE49-F238E27FC236}">
                <a16:creationId xmlns:a16="http://schemas.microsoft.com/office/drawing/2014/main" id="{BA02F3E4-3FC6-4C1C-9AE0-FD1E12775A38}"/>
              </a:ext>
            </a:extLst>
          </p:cNvPr>
          <p:cNvSpPr/>
          <p:nvPr/>
        </p:nvSpPr>
        <p:spPr>
          <a:xfrm>
            <a:off x="5790601" y="2598339"/>
            <a:ext cx="466392" cy="302150"/>
          </a:xfrm>
          <a:prstGeom prst="rightArrow">
            <a:avLst>
              <a:gd name="adj1" fmla="val 50000"/>
              <a:gd name="adj2" fmla="val 6224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正方形/長方形 212">
            <a:extLst>
              <a:ext uri="{FF2B5EF4-FFF2-40B4-BE49-F238E27FC236}">
                <a16:creationId xmlns:a16="http://schemas.microsoft.com/office/drawing/2014/main" id="{B468F390-5272-4D6E-8BD1-91CEEC9F7C8C}"/>
              </a:ext>
            </a:extLst>
          </p:cNvPr>
          <p:cNvSpPr/>
          <p:nvPr/>
        </p:nvSpPr>
        <p:spPr>
          <a:xfrm>
            <a:off x="513618" y="4412974"/>
            <a:ext cx="2375987" cy="140232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第一回プレゼン</a:t>
            </a:r>
            <a:endParaRPr kumimoji="1" lang="en-US" altLang="ja-JP" sz="2400" b="1" dirty="0"/>
          </a:p>
          <a:p>
            <a:pPr algn="ctr"/>
            <a:r>
              <a:rPr kumimoji="1" lang="ja-JP" altLang="en-US" sz="2400" b="1" dirty="0"/>
              <a:t>の表現状態表</a:t>
            </a:r>
          </a:p>
        </p:txBody>
      </p:sp>
      <p:sp>
        <p:nvSpPr>
          <p:cNvPr id="214" name="正方形/長方形 213">
            <a:extLst>
              <a:ext uri="{FF2B5EF4-FFF2-40B4-BE49-F238E27FC236}">
                <a16:creationId xmlns:a16="http://schemas.microsoft.com/office/drawing/2014/main" id="{43AE2536-9318-4192-961A-7A99008608B4}"/>
              </a:ext>
            </a:extLst>
          </p:cNvPr>
          <p:cNvSpPr/>
          <p:nvPr/>
        </p:nvSpPr>
        <p:spPr>
          <a:xfrm>
            <a:off x="6250512" y="4412973"/>
            <a:ext cx="2375987" cy="140232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第二回プレゼン</a:t>
            </a:r>
            <a:endParaRPr kumimoji="1" lang="en-US" altLang="ja-JP" sz="2400" b="1" dirty="0"/>
          </a:p>
          <a:p>
            <a:pPr algn="ctr"/>
            <a:r>
              <a:rPr kumimoji="1" lang="ja-JP" altLang="en-US" sz="2400" b="1" dirty="0"/>
              <a:t>の表現状態表</a:t>
            </a:r>
          </a:p>
        </p:txBody>
      </p:sp>
      <p:sp>
        <p:nvSpPr>
          <p:cNvPr id="215" name="正方形/長方形 214">
            <a:extLst>
              <a:ext uri="{FF2B5EF4-FFF2-40B4-BE49-F238E27FC236}">
                <a16:creationId xmlns:a16="http://schemas.microsoft.com/office/drawing/2014/main" id="{58234364-BD63-402E-A66D-218851B669FB}"/>
              </a:ext>
            </a:extLst>
          </p:cNvPr>
          <p:cNvSpPr/>
          <p:nvPr/>
        </p:nvSpPr>
        <p:spPr>
          <a:xfrm>
            <a:off x="3413656" y="4412974"/>
            <a:ext cx="2375988" cy="140232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t>各対象者への</a:t>
            </a:r>
            <a:endParaRPr lang="en-US" altLang="ja-JP" sz="2400" b="1" dirty="0"/>
          </a:p>
          <a:p>
            <a:pPr algn="ctr"/>
            <a:r>
              <a:rPr kumimoji="1" lang="ja-JP" altLang="en-US" sz="2400" b="1" dirty="0"/>
              <a:t>理想的</a:t>
            </a:r>
            <a:endParaRPr kumimoji="1" lang="en-US" altLang="ja-JP" sz="2400" b="1" dirty="0"/>
          </a:p>
          <a:p>
            <a:pPr algn="ctr"/>
            <a:r>
              <a:rPr lang="ja-JP" altLang="en-US" sz="2400" b="1" dirty="0"/>
              <a:t>ガイドライン</a:t>
            </a:r>
            <a:endParaRPr kumimoji="1" lang="en-US" altLang="ja-JP" sz="2400" b="1" dirty="0"/>
          </a:p>
        </p:txBody>
      </p:sp>
      <p:sp>
        <p:nvSpPr>
          <p:cNvPr id="216" name="正方形/長方形 215">
            <a:extLst>
              <a:ext uri="{FF2B5EF4-FFF2-40B4-BE49-F238E27FC236}">
                <a16:creationId xmlns:a16="http://schemas.microsoft.com/office/drawing/2014/main" id="{D5AF90FC-7632-4558-BB12-CF4B0D3DD70B}"/>
              </a:ext>
            </a:extLst>
          </p:cNvPr>
          <p:cNvSpPr/>
          <p:nvPr/>
        </p:nvSpPr>
        <p:spPr>
          <a:xfrm>
            <a:off x="8844917" y="1526340"/>
            <a:ext cx="3134537" cy="2343537"/>
          </a:xfrm>
          <a:prstGeom prst="rect">
            <a:avLst/>
          </a:prstGeom>
          <a:solidFill>
            <a:schemeClr val="accent3">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第一回と第二回の表現状態表比較</a:t>
            </a:r>
            <a:endParaRPr kumimoji="1" lang="en-US" altLang="ja-JP" sz="2800" dirty="0">
              <a:solidFill>
                <a:schemeClr val="tx1"/>
              </a:solidFill>
            </a:endParaRPr>
          </a:p>
          <a:p>
            <a:pPr algn="ctr"/>
            <a:endParaRPr kumimoji="1" lang="en-US" altLang="ja-JP" sz="2800" dirty="0">
              <a:solidFill>
                <a:schemeClr val="tx1"/>
              </a:solidFill>
            </a:endParaRPr>
          </a:p>
          <a:p>
            <a:pPr algn="ctr"/>
            <a:r>
              <a:rPr kumimoji="1" lang="ja-JP" altLang="en-US" sz="2800" dirty="0">
                <a:solidFill>
                  <a:schemeClr val="tx1"/>
                </a:solidFill>
              </a:rPr>
              <a:t>向上した感情的</a:t>
            </a:r>
            <a:endParaRPr kumimoji="1" lang="en-US" altLang="ja-JP" sz="2800" dirty="0">
              <a:solidFill>
                <a:schemeClr val="tx1"/>
              </a:solidFill>
            </a:endParaRPr>
          </a:p>
          <a:p>
            <a:pPr algn="ctr"/>
            <a:r>
              <a:rPr kumimoji="1" lang="ja-JP" altLang="en-US" sz="2800" dirty="0">
                <a:solidFill>
                  <a:schemeClr val="tx1"/>
                </a:solidFill>
              </a:rPr>
              <a:t>要素の数を合計</a:t>
            </a:r>
            <a:endParaRPr kumimoji="1" lang="en-US" altLang="ja-JP" sz="2800" dirty="0">
              <a:solidFill>
                <a:schemeClr val="tx1"/>
              </a:solidFill>
            </a:endParaRPr>
          </a:p>
        </p:txBody>
      </p:sp>
      <p:sp>
        <p:nvSpPr>
          <p:cNvPr id="217" name="二等辺三角形 216">
            <a:extLst>
              <a:ext uri="{FF2B5EF4-FFF2-40B4-BE49-F238E27FC236}">
                <a16:creationId xmlns:a16="http://schemas.microsoft.com/office/drawing/2014/main" id="{682E434B-4E5A-4064-9071-9E9FF87619F2}"/>
              </a:ext>
            </a:extLst>
          </p:cNvPr>
          <p:cNvSpPr/>
          <p:nvPr/>
        </p:nvSpPr>
        <p:spPr>
          <a:xfrm rot="10800000">
            <a:off x="9883423" y="2653621"/>
            <a:ext cx="1057523" cy="246868"/>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正方形/長方形 217">
            <a:extLst>
              <a:ext uri="{FF2B5EF4-FFF2-40B4-BE49-F238E27FC236}">
                <a16:creationId xmlns:a16="http://schemas.microsoft.com/office/drawing/2014/main" id="{5F96315E-9832-4837-B822-8E8C7A43DC9E}"/>
              </a:ext>
            </a:extLst>
          </p:cNvPr>
          <p:cNvSpPr/>
          <p:nvPr/>
        </p:nvSpPr>
        <p:spPr>
          <a:xfrm>
            <a:off x="8844915" y="4194380"/>
            <a:ext cx="3134537" cy="2343537"/>
          </a:xfrm>
          <a:prstGeom prst="rect">
            <a:avLst/>
          </a:prstGeom>
          <a:solidFill>
            <a:schemeClr val="accent5">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第一回と第二回のプレゼンを比較し変更点をチェック</a:t>
            </a:r>
            <a:endParaRPr kumimoji="1" lang="en-US" altLang="ja-JP" sz="2800" dirty="0">
              <a:solidFill>
                <a:schemeClr val="tx1"/>
              </a:solidFill>
            </a:endParaRPr>
          </a:p>
        </p:txBody>
      </p:sp>
    </p:spTree>
    <p:extLst>
      <p:ext uri="{BB962C8B-B14F-4D97-AF65-F5344CB8AC3E}">
        <p14:creationId xmlns:p14="http://schemas.microsoft.com/office/powerpoint/2010/main" val="24639876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FC91F-869A-4E78-B37E-675D5D419372}"/>
              </a:ext>
            </a:extLst>
          </p:cNvPr>
          <p:cNvSpPr>
            <a:spLocks noGrp="1"/>
          </p:cNvSpPr>
          <p:nvPr>
            <p:ph type="title"/>
          </p:nvPr>
        </p:nvSpPr>
        <p:spPr/>
        <p:txBody>
          <a:bodyPr/>
          <a:lstStyle/>
          <a:p>
            <a:r>
              <a:rPr kumimoji="1" lang="ja-JP" altLang="en-US" dirty="0"/>
              <a:t>実験結果①</a:t>
            </a:r>
          </a:p>
        </p:txBody>
      </p:sp>
      <p:graphicFrame>
        <p:nvGraphicFramePr>
          <p:cNvPr id="4" name="表 4">
            <a:extLst>
              <a:ext uri="{FF2B5EF4-FFF2-40B4-BE49-F238E27FC236}">
                <a16:creationId xmlns:a16="http://schemas.microsoft.com/office/drawing/2014/main" id="{98AC17FE-865B-4D73-B993-04C8E3BDBBF6}"/>
              </a:ext>
            </a:extLst>
          </p:cNvPr>
          <p:cNvGraphicFramePr>
            <a:graphicFrameLocks noGrp="1"/>
          </p:cNvGraphicFramePr>
          <p:nvPr>
            <p:extLst>
              <p:ext uri="{D42A27DB-BD31-4B8C-83A1-F6EECF244321}">
                <p14:modId xmlns:p14="http://schemas.microsoft.com/office/powerpoint/2010/main" val="1793133338"/>
              </p:ext>
            </p:extLst>
          </p:nvPr>
        </p:nvGraphicFramePr>
        <p:xfrm>
          <a:off x="6662530" y="1388005"/>
          <a:ext cx="5375745" cy="1128134"/>
        </p:xfrm>
        <a:graphic>
          <a:graphicData uri="http://schemas.openxmlformats.org/drawingml/2006/table">
            <a:tbl>
              <a:tblPr firstRow="1" bandRow="1">
                <a:tableStyleId>{FABFCF23-3B69-468F-B69F-88F6DE6A72F2}</a:tableStyleId>
              </a:tblPr>
              <a:tblGrid>
                <a:gridCol w="1791915">
                  <a:extLst>
                    <a:ext uri="{9D8B030D-6E8A-4147-A177-3AD203B41FA5}">
                      <a16:colId xmlns:a16="http://schemas.microsoft.com/office/drawing/2014/main" val="1729892967"/>
                    </a:ext>
                  </a:extLst>
                </a:gridCol>
                <a:gridCol w="1791915">
                  <a:extLst>
                    <a:ext uri="{9D8B030D-6E8A-4147-A177-3AD203B41FA5}">
                      <a16:colId xmlns:a16="http://schemas.microsoft.com/office/drawing/2014/main" val="2397598606"/>
                    </a:ext>
                  </a:extLst>
                </a:gridCol>
                <a:gridCol w="1791915">
                  <a:extLst>
                    <a:ext uri="{9D8B030D-6E8A-4147-A177-3AD203B41FA5}">
                      <a16:colId xmlns:a16="http://schemas.microsoft.com/office/drawing/2014/main" val="163459559"/>
                    </a:ext>
                  </a:extLst>
                </a:gridCol>
              </a:tblGrid>
              <a:tr h="562946">
                <a:tc>
                  <a:txBody>
                    <a:bodyPr/>
                    <a:lstStyle/>
                    <a:p>
                      <a:pPr algn="ctr"/>
                      <a:r>
                        <a:rPr kumimoji="1" lang="ja-JP" altLang="en-US" sz="3200" dirty="0"/>
                        <a:t>声</a:t>
                      </a:r>
                    </a:p>
                  </a:txBody>
                  <a:tcPr/>
                </a:tc>
                <a:tc>
                  <a:txBody>
                    <a:bodyPr/>
                    <a:lstStyle/>
                    <a:p>
                      <a:pPr algn="ctr"/>
                      <a:r>
                        <a:rPr kumimoji="1" lang="ja-JP" altLang="en-US" sz="3200" dirty="0"/>
                        <a:t>表情</a:t>
                      </a:r>
                    </a:p>
                  </a:txBody>
                  <a:tcPr/>
                </a:tc>
                <a:tc>
                  <a:txBody>
                    <a:bodyPr/>
                    <a:lstStyle/>
                    <a:p>
                      <a:pPr algn="ctr"/>
                      <a:r>
                        <a:rPr kumimoji="1" lang="ja-JP" altLang="en-US" sz="3200" dirty="0"/>
                        <a:t>動き</a:t>
                      </a:r>
                    </a:p>
                  </a:txBody>
                  <a:tcPr/>
                </a:tc>
                <a:extLst>
                  <a:ext uri="{0D108BD9-81ED-4DB2-BD59-A6C34878D82A}">
                    <a16:rowId xmlns:a16="http://schemas.microsoft.com/office/drawing/2014/main" val="513578030"/>
                  </a:ext>
                </a:extLst>
              </a:tr>
              <a:tr h="549014">
                <a:tc>
                  <a:txBody>
                    <a:bodyPr/>
                    <a:lstStyle/>
                    <a:p>
                      <a:pPr algn="ctr"/>
                      <a:r>
                        <a:rPr kumimoji="1" lang="ja-JP" altLang="en-US" sz="2400" dirty="0"/>
                        <a:t>８</a:t>
                      </a:r>
                      <a:endParaRPr kumimoji="1" lang="ja-JP" altLang="en-US" sz="2400" b="1" dirty="0"/>
                    </a:p>
                  </a:txBody>
                  <a:tcPr/>
                </a:tc>
                <a:tc>
                  <a:txBody>
                    <a:bodyPr/>
                    <a:lstStyle/>
                    <a:p>
                      <a:pPr algn="ctr"/>
                      <a:r>
                        <a:rPr kumimoji="1" lang="ja-JP" altLang="en-US" sz="2400" dirty="0"/>
                        <a:t>８</a:t>
                      </a:r>
                      <a:endParaRPr kumimoji="1" lang="ja-JP" altLang="en-US" sz="2400" b="1" dirty="0"/>
                    </a:p>
                  </a:txBody>
                  <a:tcPr/>
                </a:tc>
                <a:tc>
                  <a:txBody>
                    <a:bodyPr/>
                    <a:lstStyle/>
                    <a:p>
                      <a:pPr algn="ctr"/>
                      <a:r>
                        <a:rPr kumimoji="1" lang="ja-JP" altLang="en-US" sz="2400" dirty="0"/>
                        <a:t>８</a:t>
                      </a:r>
                      <a:endParaRPr kumimoji="1" lang="ja-JP" altLang="en-US" sz="2400" b="1" dirty="0"/>
                    </a:p>
                  </a:txBody>
                  <a:tcPr/>
                </a:tc>
                <a:extLst>
                  <a:ext uri="{0D108BD9-81ED-4DB2-BD59-A6C34878D82A}">
                    <a16:rowId xmlns:a16="http://schemas.microsoft.com/office/drawing/2014/main" val="2532112483"/>
                  </a:ext>
                </a:extLst>
              </a:tr>
            </a:tbl>
          </a:graphicData>
        </a:graphic>
      </p:graphicFrame>
      <p:graphicFrame>
        <p:nvGraphicFramePr>
          <p:cNvPr id="5" name="表 9">
            <a:extLst>
              <a:ext uri="{FF2B5EF4-FFF2-40B4-BE49-F238E27FC236}">
                <a16:creationId xmlns:a16="http://schemas.microsoft.com/office/drawing/2014/main" id="{6B3B565F-DD0A-4CD8-91ED-B7EF37B8A1B3}"/>
              </a:ext>
            </a:extLst>
          </p:cNvPr>
          <p:cNvGraphicFramePr>
            <a:graphicFrameLocks noGrp="1"/>
          </p:cNvGraphicFramePr>
          <p:nvPr>
            <p:extLst>
              <p:ext uri="{D42A27DB-BD31-4B8C-83A1-F6EECF244321}">
                <p14:modId xmlns:p14="http://schemas.microsoft.com/office/powerpoint/2010/main" val="2520372707"/>
              </p:ext>
            </p:extLst>
          </p:nvPr>
        </p:nvGraphicFramePr>
        <p:xfrm>
          <a:off x="6662529" y="2713568"/>
          <a:ext cx="5375746" cy="2035831"/>
        </p:xfrm>
        <a:graphic>
          <a:graphicData uri="http://schemas.openxmlformats.org/drawingml/2006/table">
            <a:tbl>
              <a:tblPr firstRow="1" bandRow="1">
                <a:tableStyleId>{7DF18680-E054-41AD-8BC1-D1AEF772440D}</a:tableStyleId>
              </a:tblPr>
              <a:tblGrid>
                <a:gridCol w="2687873">
                  <a:extLst>
                    <a:ext uri="{9D8B030D-6E8A-4147-A177-3AD203B41FA5}">
                      <a16:colId xmlns:a16="http://schemas.microsoft.com/office/drawing/2014/main" val="1798519906"/>
                    </a:ext>
                  </a:extLst>
                </a:gridCol>
                <a:gridCol w="2687873">
                  <a:extLst>
                    <a:ext uri="{9D8B030D-6E8A-4147-A177-3AD203B41FA5}">
                      <a16:colId xmlns:a16="http://schemas.microsoft.com/office/drawing/2014/main" val="3528649784"/>
                    </a:ext>
                  </a:extLst>
                </a:gridCol>
              </a:tblGrid>
              <a:tr h="481351">
                <a:tc>
                  <a:txBody>
                    <a:bodyPr/>
                    <a:lstStyle/>
                    <a:p>
                      <a:pPr algn="ctr"/>
                      <a:r>
                        <a:rPr kumimoji="1" lang="ja-JP" altLang="en-US" sz="2400" dirty="0"/>
                        <a:t>改善した点</a:t>
                      </a:r>
                    </a:p>
                  </a:txBody>
                  <a:tcPr/>
                </a:tc>
                <a:tc>
                  <a:txBody>
                    <a:bodyPr/>
                    <a:lstStyle/>
                    <a:p>
                      <a:pPr algn="ctr"/>
                      <a:r>
                        <a:rPr kumimoji="1" lang="ja-JP" altLang="en-US" sz="2400" dirty="0"/>
                        <a:t>変更されてない点</a:t>
                      </a:r>
                    </a:p>
                  </a:txBody>
                  <a:tcPr/>
                </a:tc>
                <a:extLst>
                  <a:ext uri="{0D108BD9-81ED-4DB2-BD59-A6C34878D82A}">
                    <a16:rowId xmlns:a16="http://schemas.microsoft.com/office/drawing/2014/main" val="1774147029"/>
                  </a:ext>
                </a:extLst>
              </a:tr>
              <a:tr h="1169167">
                <a:tc>
                  <a:txBody>
                    <a:bodyPr/>
                    <a:lstStyle/>
                    <a:p>
                      <a:r>
                        <a:rPr kumimoji="1" lang="ja-JP" altLang="en-US" sz="2400" dirty="0"/>
                        <a:t>*動きのバラエティ、頻度の増加</a:t>
                      </a:r>
                      <a:endParaRPr kumimoji="1" lang="en-US" altLang="ja-JP" sz="2400" dirty="0"/>
                    </a:p>
                    <a:p>
                      <a:r>
                        <a:rPr kumimoji="1" lang="ja-JP" altLang="en-US" sz="2400" dirty="0"/>
                        <a:t>*声量の平均増加</a:t>
                      </a:r>
                      <a:endParaRPr kumimoji="1" lang="en-US" altLang="ja-JP" sz="2400" dirty="0"/>
                    </a:p>
                    <a:p>
                      <a:endParaRPr kumimoji="1" lang="en-US" altLang="ja-JP" sz="2400" dirty="0"/>
                    </a:p>
                  </a:txBody>
                  <a:tcPr/>
                </a:tc>
                <a:tc>
                  <a:txBody>
                    <a:bodyPr/>
                    <a:lstStyle/>
                    <a:p>
                      <a:r>
                        <a:rPr kumimoji="1" lang="ja-JP" altLang="en-US" sz="2400" dirty="0"/>
                        <a:t>*全体のバランス、</a:t>
                      </a:r>
                      <a:endParaRPr kumimoji="1" lang="en-US" altLang="ja-JP" sz="2400" dirty="0"/>
                    </a:p>
                    <a:p>
                      <a:r>
                        <a:rPr kumimoji="1" lang="en-US" altLang="ja-JP" sz="2400" dirty="0"/>
                        <a:t>  </a:t>
                      </a:r>
                      <a:r>
                        <a:rPr kumimoji="1" lang="ja-JP" altLang="en-US" sz="2400" dirty="0"/>
                        <a:t>メリハリ</a:t>
                      </a:r>
                      <a:endParaRPr kumimoji="1" lang="en-US" altLang="ja-JP" sz="2400" dirty="0"/>
                    </a:p>
                    <a:p>
                      <a:r>
                        <a:rPr kumimoji="1" lang="ja-JP" altLang="en-US" sz="2400" dirty="0"/>
                        <a:t>*表情が一定</a:t>
                      </a:r>
                    </a:p>
                  </a:txBody>
                  <a:tcPr/>
                </a:tc>
                <a:extLst>
                  <a:ext uri="{0D108BD9-81ED-4DB2-BD59-A6C34878D82A}">
                    <a16:rowId xmlns:a16="http://schemas.microsoft.com/office/drawing/2014/main" val="1132433006"/>
                  </a:ext>
                </a:extLst>
              </a:tr>
            </a:tbl>
          </a:graphicData>
        </a:graphic>
      </p:graphicFrame>
      <p:graphicFrame>
        <p:nvGraphicFramePr>
          <p:cNvPr id="6" name="表 4">
            <a:extLst>
              <a:ext uri="{FF2B5EF4-FFF2-40B4-BE49-F238E27FC236}">
                <a16:creationId xmlns:a16="http://schemas.microsoft.com/office/drawing/2014/main" id="{ACCB6888-234D-4199-91C1-FF68193FABD9}"/>
              </a:ext>
            </a:extLst>
          </p:cNvPr>
          <p:cNvGraphicFramePr>
            <a:graphicFrameLocks noGrp="1"/>
          </p:cNvGraphicFramePr>
          <p:nvPr>
            <p:extLst>
              <p:ext uri="{D42A27DB-BD31-4B8C-83A1-F6EECF244321}">
                <p14:modId xmlns:p14="http://schemas.microsoft.com/office/powerpoint/2010/main" val="3804823421"/>
              </p:ext>
            </p:extLst>
          </p:nvPr>
        </p:nvGraphicFramePr>
        <p:xfrm>
          <a:off x="459186" y="1388005"/>
          <a:ext cx="5375745" cy="1128134"/>
        </p:xfrm>
        <a:graphic>
          <a:graphicData uri="http://schemas.openxmlformats.org/drawingml/2006/table">
            <a:tbl>
              <a:tblPr firstRow="1" bandRow="1">
                <a:tableStyleId>{1FECB4D8-DB02-4DC6-A0A2-4F2EBAE1DC90}</a:tableStyleId>
              </a:tblPr>
              <a:tblGrid>
                <a:gridCol w="1791915">
                  <a:extLst>
                    <a:ext uri="{9D8B030D-6E8A-4147-A177-3AD203B41FA5}">
                      <a16:colId xmlns:a16="http://schemas.microsoft.com/office/drawing/2014/main" val="1729892967"/>
                    </a:ext>
                  </a:extLst>
                </a:gridCol>
                <a:gridCol w="1791915">
                  <a:extLst>
                    <a:ext uri="{9D8B030D-6E8A-4147-A177-3AD203B41FA5}">
                      <a16:colId xmlns:a16="http://schemas.microsoft.com/office/drawing/2014/main" val="2397598606"/>
                    </a:ext>
                  </a:extLst>
                </a:gridCol>
                <a:gridCol w="1791915">
                  <a:extLst>
                    <a:ext uri="{9D8B030D-6E8A-4147-A177-3AD203B41FA5}">
                      <a16:colId xmlns:a16="http://schemas.microsoft.com/office/drawing/2014/main" val="163459559"/>
                    </a:ext>
                  </a:extLst>
                </a:gridCol>
              </a:tblGrid>
              <a:tr h="571134">
                <a:tc>
                  <a:txBody>
                    <a:bodyPr/>
                    <a:lstStyle/>
                    <a:p>
                      <a:pPr algn="ctr"/>
                      <a:r>
                        <a:rPr kumimoji="1" lang="ja-JP" altLang="en-US" sz="3000" dirty="0"/>
                        <a:t>声</a:t>
                      </a:r>
                    </a:p>
                  </a:txBody>
                  <a:tcPr marL="86012" marR="86012" marT="43006" marB="43006"/>
                </a:tc>
                <a:tc>
                  <a:txBody>
                    <a:bodyPr/>
                    <a:lstStyle/>
                    <a:p>
                      <a:pPr algn="ctr"/>
                      <a:r>
                        <a:rPr kumimoji="1" lang="ja-JP" altLang="en-US" sz="3000" dirty="0"/>
                        <a:t>表情</a:t>
                      </a:r>
                    </a:p>
                  </a:txBody>
                  <a:tcPr marL="86012" marR="86012" marT="43006" marB="43006"/>
                </a:tc>
                <a:tc>
                  <a:txBody>
                    <a:bodyPr/>
                    <a:lstStyle/>
                    <a:p>
                      <a:pPr algn="ctr"/>
                      <a:r>
                        <a:rPr kumimoji="1" lang="ja-JP" altLang="en-US" sz="3000" dirty="0"/>
                        <a:t>動き</a:t>
                      </a:r>
                    </a:p>
                  </a:txBody>
                  <a:tcPr marL="86012" marR="86012" marT="43006" marB="43006"/>
                </a:tc>
                <a:extLst>
                  <a:ext uri="{0D108BD9-81ED-4DB2-BD59-A6C34878D82A}">
                    <a16:rowId xmlns:a16="http://schemas.microsoft.com/office/drawing/2014/main" val="513578030"/>
                  </a:ext>
                </a:extLst>
              </a:tr>
              <a:tr h="557000">
                <a:tc>
                  <a:txBody>
                    <a:bodyPr/>
                    <a:lstStyle/>
                    <a:p>
                      <a:pPr algn="ctr"/>
                      <a:r>
                        <a:rPr kumimoji="1" lang="ja-JP" altLang="en-US" sz="2300" dirty="0"/>
                        <a:t>８</a:t>
                      </a:r>
                      <a:endParaRPr kumimoji="1" lang="ja-JP" altLang="en-US" sz="2300" b="1" dirty="0"/>
                    </a:p>
                  </a:txBody>
                  <a:tcPr marL="86012" marR="86012" marT="43006" marB="43006"/>
                </a:tc>
                <a:tc>
                  <a:txBody>
                    <a:bodyPr/>
                    <a:lstStyle/>
                    <a:p>
                      <a:pPr algn="ctr"/>
                      <a:r>
                        <a:rPr kumimoji="1" lang="ja-JP" altLang="en-US" sz="2300" dirty="0"/>
                        <a:t>８</a:t>
                      </a:r>
                      <a:endParaRPr kumimoji="1" lang="ja-JP" altLang="en-US" sz="2300" b="1" dirty="0"/>
                    </a:p>
                  </a:txBody>
                  <a:tcPr marL="86012" marR="86012" marT="43006" marB="43006"/>
                </a:tc>
                <a:tc>
                  <a:txBody>
                    <a:bodyPr/>
                    <a:lstStyle/>
                    <a:p>
                      <a:pPr algn="ctr"/>
                      <a:r>
                        <a:rPr kumimoji="1" lang="ja-JP" altLang="en-US" sz="2300" dirty="0"/>
                        <a:t>３</a:t>
                      </a:r>
                      <a:endParaRPr kumimoji="1" lang="ja-JP" altLang="en-US" sz="2300" b="1" dirty="0"/>
                    </a:p>
                  </a:txBody>
                  <a:tcPr marL="86012" marR="86012" marT="43006" marB="43006"/>
                </a:tc>
                <a:extLst>
                  <a:ext uri="{0D108BD9-81ED-4DB2-BD59-A6C34878D82A}">
                    <a16:rowId xmlns:a16="http://schemas.microsoft.com/office/drawing/2014/main" val="2532112483"/>
                  </a:ext>
                </a:extLst>
              </a:tr>
            </a:tbl>
          </a:graphicData>
        </a:graphic>
      </p:graphicFrame>
      <p:graphicFrame>
        <p:nvGraphicFramePr>
          <p:cNvPr id="7" name="表 9">
            <a:extLst>
              <a:ext uri="{FF2B5EF4-FFF2-40B4-BE49-F238E27FC236}">
                <a16:creationId xmlns:a16="http://schemas.microsoft.com/office/drawing/2014/main" id="{7768B7E8-E69F-49A0-B555-5C75DA28A1FB}"/>
              </a:ext>
            </a:extLst>
          </p:cNvPr>
          <p:cNvGraphicFramePr>
            <a:graphicFrameLocks noGrp="1"/>
          </p:cNvGraphicFramePr>
          <p:nvPr>
            <p:extLst>
              <p:ext uri="{D42A27DB-BD31-4B8C-83A1-F6EECF244321}">
                <p14:modId xmlns:p14="http://schemas.microsoft.com/office/powerpoint/2010/main" val="3983190001"/>
              </p:ext>
            </p:extLst>
          </p:nvPr>
        </p:nvGraphicFramePr>
        <p:xfrm>
          <a:off x="459185" y="2713568"/>
          <a:ext cx="5375746" cy="2025477"/>
        </p:xfrm>
        <a:graphic>
          <a:graphicData uri="http://schemas.openxmlformats.org/drawingml/2006/table">
            <a:tbl>
              <a:tblPr firstRow="1" bandRow="1">
                <a:tableStyleId>{F5AB1C69-6EDB-4FF4-983F-18BD219EF322}</a:tableStyleId>
              </a:tblPr>
              <a:tblGrid>
                <a:gridCol w="2687873">
                  <a:extLst>
                    <a:ext uri="{9D8B030D-6E8A-4147-A177-3AD203B41FA5}">
                      <a16:colId xmlns:a16="http://schemas.microsoft.com/office/drawing/2014/main" val="1798519906"/>
                    </a:ext>
                  </a:extLst>
                </a:gridCol>
                <a:gridCol w="2687873">
                  <a:extLst>
                    <a:ext uri="{9D8B030D-6E8A-4147-A177-3AD203B41FA5}">
                      <a16:colId xmlns:a16="http://schemas.microsoft.com/office/drawing/2014/main" val="3528649784"/>
                    </a:ext>
                  </a:extLst>
                </a:gridCol>
              </a:tblGrid>
              <a:tr h="537385">
                <a:tc>
                  <a:txBody>
                    <a:bodyPr/>
                    <a:lstStyle/>
                    <a:p>
                      <a:pPr algn="ctr"/>
                      <a:r>
                        <a:rPr kumimoji="1" lang="ja-JP" altLang="en-US" sz="2600" dirty="0"/>
                        <a:t>改善した点</a:t>
                      </a:r>
                    </a:p>
                  </a:txBody>
                  <a:tcPr marL="86012" marR="86012" marT="43006" marB="43006"/>
                </a:tc>
                <a:tc>
                  <a:txBody>
                    <a:bodyPr/>
                    <a:lstStyle/>
                    <a:p>
                      <a:pPr algn="ctr"/>
                      <a:r>
                        <a:rPr kumimoji="1" lang="ja-JP" altLang="en-US" sz="2400" dirty="0"/>
                        <a:t>変更されてない点</a:t>
                      </a:r>
                    </a:p>
                  </a:txBody>
                  <a:tcPr marL="86012" marR="86012" marT="43006" marB="43006"/>
                </a:tc>
                <a:extLst>
                  <a:ext uri="{0D108BD9-81ED-4DB2-BD59-A6C34878D82A}">
                    <a16:rowId xmlns:a16="http://schemas.microsoft.com/office/drawing/2014/main" val="1774147029"/>
                  </a:ext>
                </a:extLst>
              </a:tr>
              <a:tr h="1347436">
                <a:tc>
                  <a:txBody>
                    <a:bodyPr/>
                    <a:lstStyle/>
                    <a:p>
                      <a:r>
                        <a:rPr kumimoji="1" lang="ja-JP" altLang="en-US" sz="2300" dirty="0"/>
                        <a:t>*表情</a:t>
                      </a:r>
                      <a:r>
                        <a:rPr kumimoji="1" lang="en-US" altLang="ja-JP" sz="2300" dirty="0"/>
                        <a:t>(</a:t>
                      </a:r>
                      <a:r>
                        <a:rPr kumimoji="1" lang="ja-JP" altLang="en-US" sz="2300" dirty="0"/>
                        <a:t>聴衆への視線、笑顔</a:t>
                      </a:r>
                      <a:r>
                        <a:rPr kumimoji="1" lang="en-US" altLang="ja-JP" sz="2300" dirty="0"/>
                        <a:t>)</a:t>
                      </a:r>
                      <a:r>
                        <a:rPr kumimoji="1" lang="ja-JP" altLang="en-US" sz="2300" dirty="0"/>
                        <a:t>の増加</a:t>
                      </a:r>
                      <a:endParaRPr kumimoji="1" lang="en-US" altLang="ja-JP" sz="2300" dirty="0"/>
                    </a:p>
                    <a:p>
                      <a:r>
                        <a:rPr kumimoji="1" lang="ja-JP" altLang="en-US" sz="2300" dirty="0"/>
                        <a:t>*声量の平均的増加</a:t>
                      </a:r>
                      <a:endParaRPr kumimoji="1" lang="en-US" altLang="ja-JP" sz="2300" dirty="0"/>
                    </a:p>
                    <a:p>
                      <a:r>
                        <a:rPr kumimoji="1" lang="ja-JP" altLang="en-US" sz="2300" dirty="0"/>
                        <a:t>*腕の動きの増加</a:t>
                      </a:r>
                    </a:p>
                  </a:txBody>
                  <a:tcPr marL="86012" marR="86012" marT="43006" marB="43006"/>
                </a:tc>
                <a:tc>
                  <a:txBody>
                    <a:bodyPr/>
                    <a:lstStyle/>
                    <a:p>
                      <a:r>
                        <a:rPr kumimoji="1" lang="ja-JP" altLang="en-US" sz="2300" dirty="0"/>
                        <a:t>*全体のバランス、</a:t>
                      </a:r>
                      <a:endParaRPr kumimoji="1" lang="en-US" altLang="ja-JP" sz="2300" dirty="0"/>
                    </a:p>
                    <a:p>
                      <a:r>
                        <a:rPr kumimoji="1" lang="en-US" altLang="ja-JP" sz="2300" dirty="0"/>
                        <a:t>  </a:t>
                      </a:r>
                      <a:r>
                        <a:rPr kumimoji="1" lang="ja-JP" altLang="en-US" sz="2300" dirty="0"/>
                        <a:t>メリハリ</a:t>
                      </a:r>
                      <a:endParaRPr kumimoji="1" lang="en-US" altLang="ja-JP" sz="2300" dirty="0"/>
                    </a:p>
                    <a:p>
                      <a:r>
                        <a:rPr kumimoji="1" lang="ja-JP" altLang="en-US" sz="2300" dirty="0"/>
                        <a:t>*動きのバラエティ</a:t>
                      </a:r>
                    </a:p>
                  </a:txBody>
                  <a:tcPr marL="86012" marR="86012" marT="43006" marB="43006"/>
                </a:tc>
                <a:extLst>
                  <a:ext uri="{0D108BD9-81ED-4DB2-BD59-A6C34878D82A}">
                    <a16:rowId xmlns:a16="http://schemas.microsoft.com/office/drawing/2014/main" val="1132433006"/>
                  </a:ext>
                </a:extLst>
              </a:tr>
            </a:tbl>
          </a:graphicData>
        </a:graphic>
      </p:graphicFrame>
      <p:sp>
        <p:nvSpPr>
          <p:cNvPr id="8" name="正方形/長方形 7">
            <a:extLst>
              <a:ext uri="{FF2B5EF4-FFF2-40B4-BE49-F238E27FC236}">
                <a16:creationId xmlns:a16="http://schemas.microsoft.com/office/drawing/2014/main" id="{8B99D7C7-6A01-4007-BF4C-29DC8AD7257C}"/>
              </a:ext>
            </a:extLst>
          </p:cNvPr>
          <p:cNvSpPr/>
          <p:nvPr/>
        </p:nvSpPr>
        <p:spPr>
          <a:xfrm>
            <a:off x="2895600" y="5438190"/>
            <a:ext cx="6400800" cy="112813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感情的要素は全体的に向上した</a:t>
            </a:r>
          </a:p>
        </p:txBody>
      </p:sp>
      <p:sp>
        <p:nvSpPr>
          <p:cNvPr id="9" name="二等辺三角形 8">
            <a:extLst>
              <a:ext uri="{FF2B5EF4-FFF2-40B4-BE49-F238E27FC236}">
                <a16:creationId xmlns:a16="http://schemas.microsoft.com/office/drawing/2014/main" id="{F5BDD6D9-AAD3-4802-90B0-A9AD14073A9E}"/>
              </a:ext>
            </a:extLst>
          </p:cNvPr>
          <p:cNvSpPr/>
          <p:nvPr/>
        </p:nvSpPr>
        <p:spPr>
          <a:xfrm rot="10800000">
            <a:off x="5149794" y="4896213"/>
            <a:ext cx="1892411" cy="405517"/>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8117602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FC91F-869A-4E78-B37E-675D5D419372}"/>
              </a:ext>
            </a:extLst>
          </p:cNvPr>
          <p:cNvSpPr>
            <a:spLocks noGrp="1"/>
          </p:cNvSpPr>
          <p:nvPr>
            <p:ph type="title"/>
          </p:nvPr>
        </p:nvSpPr>
        <p:spPr/>
        <p:txBody>
          <a:bodyPr/>
          <a:lstStyle/>
          <a:p>
            <a:r>
              <a:rPr kumimoji="1" lang="ja-JP" altLang="en-US" dirty="0"/>
              <a:t>実験結果①</a:t>
            </a:r>
          </a:p>
        </p:txBody>
      </p:sp>
      <p:graphicFrame>
        <p:nvGraphicFramePr>
          <p:cNvPr id="4" name="表 4">
            <a:extLst>
              <a:ext uri="{FF2B5EF4-FFF2-40B4-BE49-F238E27FC236}">
                <a16:creationId xmlns:a16="http://schemas.microsoft.com/office/drawing/2014/main" id="{98AC17FE-865B-4D73-B993-04C8E3BDBBF6}"/>
              </a:ext>
            </a:extLst>
          </p:cNvPr>
          <p:cNvGraphicFramePr>
            <a:graphicFrameLocks noGrp="1"/>
          </p:cNvGraphicFramePr>
          <p:nvPr/>
        </p:nvGraphicFramePr>
        <p:xfrm>
          <a:off x="6662530" y="1388005"/>
          <a:ext cx="5375745" cy="1128134"/>
        </p:xfrm>
        <a:graphic>
          <a:graphicData uri="http://schemas.openxmlformats.org/drawingml/2006/table">
            <a:tbl>
              <a:tblPr firstRow="1" bandRow="1">
                <a:tableStyleId>{FABFCF23-3B69-468F-B69F-88F6DE6A72F2}</a:tableStyleId>
              </a:tblPr>
              <a:tblGrid>
                <a:gridCol w="1791915">
                  <a:extLst>
                    <a:ext uri="{9D8B030D-6E8A-4147-A177-3AD203B41FA5}">
                      <a16:colId xmlns:a16="http://schemas.microsoft.com/office/drawing/2014/main" val="1729892967"/>
                    </a:ext>
                  </a:extLst>
                </a:gridCol>
                <a:gridCol w="1791915">
                  <a:extLst>
                    <a:ext uri="{9D8B030D-6E8A-4147-A177-3AD203B41FA5}">
                      <a16:colId xmlns:a16="http://schemas.microsoft.com/office/drawing/2014/main" val="2397598606"/>
                    </a:ext>
                  </a:extLst>
                </a:gridCol>
                <a:gridCol w="1791915">
                  <a:extLst>
                    <a:ext uri="{9D8B030D-6E8A-4147-A177-3AD203B41FA5}">
                      <a16:colId xmlns:a16="http://schemas.microsoft.com/office/drawing/2014/main" val="163459559"/>
                    </a:ext>
                  </a:extLst>
                </a:gridCol>
              </a:tblGrid>
              <a:tr h="562946">
                <a:tc>
                  <a:txBody>
                    <a:bodyPr/>
                    <a:lstStyle/>
                    <a:p>
                      <a:pPr algn="ctr"/>
                      <a:r>
                        <a:rPr kumimoji="1" lang="ja-JP" altLang="en-US" sz="3200" dirty="0"/>
                        <a:t>声</a:t>
                      </a:r>
                    </a:p>
                  </a:txBody>
                  <a:tcPr/>
                </a:tc>
                <a:tc>
                  <a:txBody>
                    <a:bodyPr/>
                    <a:lstStyle/>
                    <a:p>
                      <a:pPr algn="ctr"/>
                      <a:r>
                        <a:rPr kumimoji="1" lang="ja-JP" altLang="en-US" sz="3200" dirty="0"/>
                        <a:t>表情</a:t>
                      </a:r>
                    </a:p>
                  </a:txBody>
                  <a:tcPr/>
                </a:tc>
                <a:tc>
                  <a:txBody>
                    <a:bodyPr/>
                    <a:lstStyle/>
                    <a:p>
                      <a:pPr algn="ctr"/>
                      <a:r>
                        <a:rPr kumimoji="1" lang="ja-JP" altLang="en-US" sz="3200" dirty="0"/>
                        <a:t>動き</a:t>
                      </a:r>
                    </a:p>
                  </a:txBody>
                  <a:tcPr/>
                </a:tc>
                <a:extLst>
                  <a:ext uri="{0D108BD9-81ED-4DB2-BD59-A6C34878D82A}">
                    <a16:rowId xmlns:a16="http://schemas.microsoft.com/office/drawing/2014/main" val="513578030"/>
                  </a:ext>
                </a:extLst>
              </a:tr>
              <a:tr h="549014">
                <a:tc>
                  <a:txBody>
                    <a:bodyPr/>
                    <a:lstStyle/>
                    <a:p>
                      <a:pPr algn="ctr"/>
                      <a:r>
                        <a:rPr kumimoji="1" lang="ja-JP" altLang="en-US" sz="2400" dirty="0"/>
                        <a:t>８</a:t>
                      </a:r>
                      <a:endParaRPr kumimoji="1" lang="ja-JP" altLang="en-US" sz="2400" b="1" dirty="0"/>
                    </a:p>
                  </a:txBody>
                  <a:tcPr/>
                </a:tc>
                <a:tc>
                  <a:txBody>
                    <a:bodyPr/>
                    <a:lstStyle/>
                    <a:p>
                      <a:pPr algn="ctr"/>
                      <a:r>
                        <a:rPr kumimoji="1" lang="ja-JP" altLang="en-US" sz="2400" dirty="0"/>
                        <a:t>８</a:t>
                      </a:r>
                      <a:endParaRPr kumimoji="1" lang="ja-JP" altLang="en-US" sz="2400" b="1" dirty="0"/>
                    </a:p>
                  </a:txBody>
                  <a:tcPr/>
                </a:tc>
                <a:tc>
                  <a:txBody>
                    <a:bodyPr/>
                    <a:lstStyle/>
                    <a:p>
                      <a:pPr algn="ctr"/>
                      <a:r>
                        <a:rPr kumimoji="1" lang="ja-JP" altLang="en-US" sz="2400" dirty="0"/>
                        <a:t>８</a:t>
                      </a:r>
                      <a:endParaRPr kumimoji="1" lang="ja-JP" altLang="en-US" sz="2400" b="1" dirty="0"/>
                    </a:p>
                  </a:txBody>
                  <a:tcPr/>
                </a:tc>
                <a:extLst>
                  <a:ext uri="{0D108BD9-81ED-4DB2-BD59-A6C34878D82A}">
                    <a16:rowId xmlns:a16="http://schemas.microsoft.com/office/drawing/2014/main" val="2532112483"/>
                  </a:ext>
                </a:extLst>
              </a:tr>
            </a:tbl>
          </a:graphicData>
        </a:graphic>
      </p:graphicFrame>
      <p:graphicFrame>
        <p:nvGraphicFramePr>
          <p:cNvPr id="5" name="表 9">
            <a:extLst>
              <a:ext uri="{FF2B5EF4-FFF2-40B4-BE49-F238E27FC236}">
                <a16:creationId xmlns:a16="http://schemas.microsoft.com/office/drawing/2014/main" id="{6B3B565F-DD0A-4CD8-91ED-B7EF37B8A1B3}"/>
              </a:ext>
            </a:extLst>
          </p:cNvPr>
          <p:cNvGraphicFramePr>
            <a:graphicFrameLocks noGrp="1"/>
          </p:cNvGraphicFramePr>
          <p:nvPr/>
        </p:nvGraphicFramePr>
        <p:xfrm>
          <a:off x="6662529" y="2713568"/>
          <a:ext cx="5375746" cy="2035831"/>
        </p:xfrm>
        <a:graphic>
          <a:graphicData uri="http://schemas.openxmlformats.org/drawingml/2006/table">
            <a:tbl>
              <a:tblPr firstRow="1" bandRow="1">
                <a:tableStyleId>{7DF18680-E054-41AD-8BC1-D1AEF772440D}</a:tableStyleId>
              </a:tblPr>
              <a:tblGrid>
                <a:gridCol w="2687873">
                  <a:extLst>
                    <a:ext uri="{9D8B030D-6E8A-4147-A177-3AD203B41FA5}">
                      <a16:colId xmlns:a16="http://schemas.microsoft.com/office/drawing/2014/main" val="1798519906"/>
                    </a:ext>
                  </a:extLst>
                </a:gridCol>
                <a:gridCol w="2687873">
                  <a:extLst>
                    <a:ext uri="{9D8B030D-6E8A-4147-A177-3AD203B41FA5}">
                      <a16:colId xmlns:a16="http://schemas.microsoft.com/office/drawing/2014/main" val="3528649784"/>
                    </a:ext>
                  </a:extLst>
                </a:gridCol>
              </a:tblGrid>
              <a:tr h="481351">
                <a:tc>
                  <a:txBody>
                    <a:bodyPr/>
                    <a:lstStyle/>
                    <a:p>
                      <a:pPr algn="ctr"/>
                      <a:r>
                        <a:rPr kumimoji="1" lang="ja-JP" altLang="en-US" sz="2400" dirty="0"/>
                        <a:t>改善した点</a:t>
                      </a:r>
                    </a:p>
                  </a:txBody>
                  <a:tcPr/>
                </a:tc>
                <a:tc>
                  <a:txBody>
                    <a:bodyPr/>
                    <a:lstStyle/>
                    <a:p>
                      <a:pPr algn="ctr"/>
                      <a:r>
                        <a:rPr kumimoji="1" lang="ja-JP" altLang="en-US" sz="2400" dirty="0"/>
                        <a:t>変更されてない点</a:t>
                      </a:r>
                    </a:p>
                  </a:txBody>
                  <a:tcPr/>
                </a:tc>
                <a:extLst>
                  <a:ext uri="{0D108BD9-81ED-4DB2-BD59-A6C34878D82A}">
                    <a16:rowId xmlns:a16="http://schemas.microsoft.com/office/drawing/2014/main" val="1774147029"/>
                  </a:ext>
                </a:extLst>
              </a:tr>
              <a:tr h="1169167">
                <a:tc>
                  <a:txBody>
                    <a:bodyPr/>
                    <a:lstStyle/>
                    <a:p>
                      <a:r>
                        <a:rPr kumimoji="1" lang="ja-JP" altLang="en-US" sz="2400" dirty="0"/>
                        <a:t>*動きのバラエティ、頻度の増加</a:t>
                      </a:r>
                      <a:endParaRPr kumimoji="1" lang="en-US" altLang="ja-JP" sz="2400" dirty="0"/>
                    </a:p>
                    <a:p>
                      <a:r>
                        <a:rPr kumimoji="1" lang="ja-JP" altLang="en-US" sz="2400" dirty="0"/>
                        <a:t>*声量の平均増加</a:t>
                      </a:r>
                      <a:endParaRPr kumimoji="1" lang="en-US" altLang="ja-JP" sz="2400" dirty="0"/>
                    </a:p>
                    <a:p>
                      <a:endParaRPr kumimoji="1" lang="en-US" altLang="ja-JP" sz="2400" dirty="0"/>
                    </a:p>
                  </a:txBody>
                  <a:tcPr/>
                </a:tc>
                <a:tc>
                  <a:txBody>
                    <a:bodyPr/>
                    <a:lstStyle/>
                    <a:p>
                      <a:r>
                        <a:rPr kumimoji="1" lang="ja-JP" altLang="en-US" sz="2400" dirty="0"/>
                        <a:t>*全体のバランス、</a:t>
                      </a:r>
                      <a:endParaRPr kumimoji="1" lang="en-US" altLang="ja-JP" sz="2400" dirty="0"/>
                    </a:p>
                    <a:p>
                      <a:r>
                        <a:rPr kumimoji="1" lang="en-US" altLang="ja-JP" sz="2400" dirty="0"/>
                        <a:t>  </a:t>
                      </a:r>
                      <a:r>
                        <a:rPr kumimoji="1" lang="ja-JP" altLang="en-US" sz="2400" dirty="0"/>
                        <a:t>メリハリ</a:t>
                      </a:r>
                      <a:endParaRPr kumimoji="1" lang="en-US" altLang="ja-JP" sz="2400" dirty="0"/>
                    </a:p>
                    <a:p>
                      <a:r>
                        <a:rPr kumimoji="1" lang="ja-JP" altLang="en-US" sz="2400" dirty="0"/>
                        <a:t>*表情が一定</a:t>
                      </a:r>
                    </a:p>
                  </a:txBody>
                  <a:tcPr/>
                </a:tc>
                <a:extLst>
                  <a:ext uri="{0D108BD9-81ED-4DB2-BD59-A6C34878D82A}">
                    <a16:rowId xmlns:a16="http://schemas.microsoft.com/office/drawing/2014/main" val="1132433006"/>
                  </a:ext>
                </a:extLst>
              </a:tr>
            </a:tbl>
          </a:graphicData>
        </a:graphic>
      </p:graphicFrame>
      <p:graphicFrame>
        <p:nvGraphicFramePr>
          <p:cNvPr id="6" name="表 4">
            <a:extLst>
              <a:ext uri="{FF2B5EF4-FFF2-40B4-BE49-F238E27FC236}">
                <a16:creationId xmlns:a16="http://schemas.microsoft.com/office/drawing/2014/main" id="{ACCB6888-234D-4199-91C1-FF68193FABD9}"/>
              </a:ext>
            </a:extLst>
          </p:cNvPr>
          <p:cNvGraphicFramePr>
            <a:graphicFrameLocks noGrp="1"/>
          </p:cNvGraphicFramePr>
          <p:nvPr/>
        </p:nvGraphicFramePr>
        <p:xfrm>
          <a:off x="459186" y="1388005"/>
          <a:ext cx="5375745" cy="1128134"/>
        </p:xfrm>
        <a:graphic>
          <a:graphicData uri="http://schemas.openxmlformats.org/drawingml/2006/table">
            <a:tbl>
              <a:tblPr firstRow="1" bandRow="1">
                <a:tableStyleId>{1FECB4D8-DB02-4DC6-A0A2-4F2EBAE1DC90}</a:tableStyleId>
              </a:tblPr>
              <a:tblGrid>
                <a:gridCol w="1791915">
                  <a:extLst>
                    <a:ext uri="{9D8B030D-6E8A-4147-A177-3AD203B41FA5}">
                      <a16:colId xmlns:a16="http://schemas.microsoft.com/office/drawing/2014/main" val="1729892967"/>
                    </a:ext>
                  </a:extLst>
                </a:gridCol>
                <a:gridCol w="1791915">
                  <a:extLst>
                    <a:ext uri="{9D8B030D-6E8A-4147-A177-3AD203B41FA5}">
                      <a16:colId xmlns:a16="http://schemas.microsoft.com/office/drawing/2014/main" val="2397598606"/>
                    </a:ext>
                  </a:extLst>
                </a:gridCol>
                <a:gridCol w="1791915">
                  <a:extLst>
                    <a:ext uri="{9D8B030D-6E8A-4147-A177-3AD203B41FA5}">
                      <a16:colId xmlns:a16="http://schemas.microsoft.com/office/drawing/2014/main" val="163459559"/>
                    </a:ext>
                  </a:extLst>
                </a:gridCol>
              </a:tblGrid>
              <a:tr h="571134">
                <a:tc>
                  <a:txBody>
                    <a:bodyPr/>
                    <a:lstStyle/>
                    <a:p>
                      <a:pPr algn="ctr"/>
                      <a:r>
                        <a:rPr kumimoji="1" lang="ja-JP" altLang="en-US" sz="3000" dirty="0"/>
                        <a:t>声</a:t>
                      </a:r>
                    </a:p>
                  </a:txBody>
                  <a:tcPr marL="86012" marR="86012" marT="43006" marB="43006"/>
                </a:tc>
                <a:tc>
                  <a:txBody>
                    <a:bodyPr/>
                    <a:lstStyle/>
                    <a:p>
                      <a:pPr algn="ctr"/>
                      <a:r>
                        <a:rPr kumimoji="1" lang="ja-JP" altLang="en-US" sz="3000" dirty="0"/>
                        <a:t>表情</a:t>
                      </a:r>
                    </a:p>
                  </a:txBody>
                  <a:tcPr marL="86012" marR="86012" marT="43006" marB="43006"/>
                </a:tc>
                <a:tc>
                  <a:txBody>
                    <a:bodyPr/>
                    <a:lstStyle/>
                    <a:p>
                      <a:pPr algn="ctr"/>
                      <a:r>
                        <a:rPr kumimoji="1" lang="ja-JP" altLang="en-US" sz="3000" dirty="0"/>
                        <a:t>動き</a:t>
                      </a:r>
                    </a:p>
                  </a:txBody>
                  <a:tcPr marL="86012" marR="86012" marT="43006" marB="43006"/>
                </a:tc>
                <a:extLst>
                  <a:ext uri="{0D108BD9-81ED-4DB2-BD59-A6C34878D82A}">
                    <a16:rowId xmlns:a16="http://schemas.microsoft.com/office/drawing/2014/main" val="513578030"/>
                  </a:ext>
                </a:extLst>
              </a:tr>
              <a:tr h="557000">
                <a:tc>
                  <a:txBody>
                    <a:bodyPr/>
                    <a:lstStyle/>
                    <a:p>
                      <a:pPr algn="ctr"/>
                      <a:r>
                        <a:rPr kumimoji="1" lang="ja-JP" altLang="en-US" sz="2300" dirty="0"/>
                        <a:t>８</a:t>
                      </a:r>
                      <a:endParaRPr kumimoji="1" lang="ja-JP" altLang="en-US" sz="2300" b="1" dirty="0"/>
                    </a:p>
                  </a:txBody>
                  <a:tcPr marL="86012" marR="86012" marT="43006" marB="43006"/>
                </a:tc>
                <a:tc>
                  <a:txBody>
                    <a:bodyPr/>
                    <a:lstStyle/>
                    <a:p>
                      <a:pPr algn="ctr"/>
                      <a:r>
                        <a:rPr kumimoji="1" lang="ja-JP" altLang="en-US" sz="2300" dirty="0"/>
                        <a:t>８</a:t>
                      </a:r>
                      <a:endParaRPr kumimoji="1" lang="ja-JP" altLang="en-US" sz="2300" b="1" dirty="0"/>
                    </a:p>
                  </a:txBody>
                  <a:tcPr marL="86012" marR="86012" marT="43006" marB="43006"/>
                </a:tc>
                <a:tc>
                  <a:txBody>
                    <a:bodyPr/>
                    <a:lstStyle/>
                    <a:p>
                      <a:pPr algn="ctr"/>
                      <a:r>
                        <a:rPr kumimoji="1" lang="ja-JP" altLang="en-US" sz="2300" dirty="0"/>
                        <a:t>３</a:t>
                      </a:r>
                      <a:endParaRPr kumimoji="1" lang="ja-JP" altLang="en-US" sz="2300" b="1" dirty="0"/>
                    </a:p>
                  </a:txBody>
                  <a:tcPr marL="86012" marR="86012" marT="43006" marB="43006"/>
                </a:tc>
                <a:extLst>
                  <a:ext uri="{0D108BD9-81ED-4DB2-BD59-A6C34878D82A}">
                    <a16:rowId xmlns:a16="http://schemas.microsoft.com/office/drawing/2014/main" val="2532112483"/>
                  </a:ext>
                </a:extLst>
              </a:tr>
            </a:tbl>
          </a:graphicData>
        </a:graphic>
      </p:graphicFrame>
      <p:graphicFrame>
        <p:nvGraphicFramePr>
          <p:cNvPr id="7" name="表 9">
            <a:extLst>
              <a:ext uri="{FF2B5EF4-FFF2-40B4-BE49-F238E27FC236}">
                <a16:creationId xmlns:a16="http://schemas.microsoft.com/office/drawing/2014/main" id="{7768B7E8-E69F-49A0-B555-5C75DA28A1FB}"/>
              </a:ext>
            </a:extLst>
          </p:cNvPr>
          <p:cNvGraphicFramePr>
            <a:graphicFrameLocks noGrp="1"/>
          </p:cNvGraphicFramePr>
          <p:nvPr/>
        </p:nvGraphicFramePr>
        <p:xfrm>
          <a:off x="459185" y="2713568"/>
          <a:ext cx="5375746" cy="2025477"/>
        </p:xfrm>
        <a:graphic>
          <a:graphicData uri="http://schemas.openxmlformats.org/drawingml/2006/table">
            <a:tbl>
              <a:tblPr firstRow="1" bandRow="1">
                <a:tableStyleId>{F5AB1C69-6EDB-4FF4-983F-18BD219EF322}</a:tableStyleId>
              </a:tblPr>
              <a:tblGrid>
                <a:gridCol w="2687873">
                  <a:extLst>
                    <a:ext uri="{9D8B030D-6E8A-4147-A177-3AD203B41FA5}">
                      <a16:colId xmlns:a16="http://schemas.microsoft.com/office/drawing/2014/main" val="1798519906"/>
                    </a:ext>
                  </a:extLst>
                </a:gridCol>
                <a:gridCol w="2687873">
                  <a:extLst>
                    <a:ext uri="{9D8B030D-6E8A-4147-A177-3AD203B41FA5}">
                      <a16:colId xmlns:a16="http://schemas.microsoft.com/office/drawing/2014/main" val="3528649784"/>
                    </a:ext>
                  </a:extLst>
                </a:gridCol>
              </a:tblGrid>
              <a:tr h="537385">
                <a:tc>
                  <a:txBody>
                    <a:bodyPr/>
                    <a:lstStyle/>
                    <a:p>
                      <a:pPr algn="ctr"/>
                      <a:r>
                        <a:rPr kumimoji="1" lang="ja-JP" altLang="en-US" sz="2600" dirty="0"/>
                        <a:t>改善した点</a:t>
                      </a:r>
                    </a:p>
                  </a:txBody>
                  <a:tcPr marL="86012" marR="86012" marT="43006" marB="43006"/>
                </a:tc>
                <a:tc>
                  <a:txBody>
                    <a:bodyPr/>
                    <a:lstStyle/>
                    <a:p>
                      <a:pPr algn="ctr"/>
                      <a:r>
                        <a:rPr kumimoji="1" lang="ja-JP" altLang="en-US" sz="2400" dirty="0"/>
                        <a:t>変更されてない点</a:t>
                      </a:r>
                    </a:p>
                  </a:txBody>
                  <a:tcPr marL="86012" marR="86012" marT="43006" marB="43006"/>
                </a:tc>
                <a:extLst>
                  <a:ext uri="{0D108BD9-81ED-4DB2-BD59-A6C34878D82A}">
                    <a16:rowId xmlns:a16="http://schemas.microsoft.com/office/drawing/2014/main" val="1774147029"/>
                  </a:ext>
                </a:extLst>
              </a:tr>
              <a:tr h="1347436">
                <a:tc>
                  <a:txBody>
                    <a:bodyPr/>
                    <a:lstStyle/>
                    <a:p>
                      <a:r>
                        <a:rPr kumimoji="1" lang="ja-JP" altLang="en-US" sz="2300" dirty="0"/>
                        <a:t>*表情</a:t>
                      </a:r>
                      <a:r>
                        <a:rPr kumimoji="1" lang="en-US" altLang="ja-JP" sz="2300" dirty="0"/>
                        <a:t>(</a:t>
                      </a:r>
                      <a:r>
                        <a:rPr kumimoji="1" lang="ja-JP" altLang="en-US" sz="2300" dirty="0"/>
                        <a:t>聴衆への視線、笑顔</a:t>
                      </a:r>
                      <a:r>
                        <a:rPr kumimoji="1" lang="en-US" altLang="ja-JP" sz="2300" dirty="0"/>
                        <a:t>)</a:t>
                      </a:r>
                      <a:r>
                        <a:rPr kumimoji="1" lang="ja-JP" altLang="en-US" sz="2300" dirty="0"/>
                        <a:t>の増加</a:t>
                      </a:r>
                      <a:endParaRPr kumimoji="1" lang="en-US" altLang="ja-JP" sz="2300" dirty="0"/>
                    </a:p>
                    <a:p>
                      <a:r>
                        <a:rPr kumimoji="1" lang="ja-JP" altLang="en-US" sz="2300" dirty="0"/>
                        <a:t>*声量の平均的増加</a:t>
                      </a:r>
                      <a:endParaRPr kumimoji="1" lang="en-US" altLang="ja-JP" sz="2300" dirty="0"/>
                    </a:p>
                    <a:p>
                      <a:r>
                        <a:rPr kumimoji="1" lang="ja-JP" altLang="en-US" sz="2300" dirty="0"/>
                        <a:t>*腕の動きの増加</a:t>
                      </a:r>
                    </a:p>
                  </a:txBody>
                  <a:tcPr marL="86012" marR="86012" marT="43006" marB="43006"/>
                </a:tc>
                <a:tc>
                  <a:txBody>
                    <a:bodyPr/>
                    <a:lstStyle/>
                    <a:p>
                      <a:r>
                        <a:rPr kumimoji="1" lang="ja-JP" altLang="en-US" sz="2300" dirty="0"/>
                        <a:t>*全体のバランス、</a:t>
                      </a:r>
                      <a:endParaRPr kumimoji="1" lang="en-US" altLang="ja-JP" sz="2300" dirty="0"/>
                    </a:p>
                    <a:p>
                      <a:r>
                        <a:rPr kumimoji="1" lang="en-US" altLang="ja-JP" sz="2300" dirty="0"/>
                        <a:t>  </a:t>
                      </a:r>
                      <a:r>
                        <a:rPr kumimoji="1" lang="ja-JP" altLang="en-US" sz="2300" dirty="0"/>
                        <a:t>メリハリ</a:t>
                      </a:r>
                      <a:endParaRPr kumimoji="1" lang="en-US" altLang="ja-JP" sz="2300" dirty="0"/>
                    </a:p>
                    <a:p>
                      <a:r>
                        <a:rPr kumimoji="1" lang="ja-JP" altLang="en-US" sz="2300" dirty="0"/>
                        <a:t>*動きのバラエティ</a:t>
                      </a:r>
                    </a:p>
                  </a:txBody>
                  <a:tcPr marL="86012" marR="86012" marT="43006" marB="43006"/>
                </a:tc>
                <a:extLst>
                  <a:ext uri="{0D108BD9-81ED-4DB2-BD59-A6C34878D82A}">
                    <a16:rowId xmlns:a16="http://schemas.microsoft.com/office/drawing/2014/main" val="1132433006"/>
                  </a:ext>
                </a:extLst>
              </a:tr>
            </a:tbl>
          </a:graphicData>
        </a:graphic>
      </p:graphicFrame>
      <p:sp>
        <p:nvSpPr>
          <p:cNvPr id="8" name="正方形/長方形 7">
            <a:extLst>
              <a:ext uri="{FF2B5EF4-FFF2-40B4-BE49-F238E27FC236}">
                <a16:creationId xmlns:a16="http://schemas.microsoft.com/office/drawing/2014/main" id="{8B99D7C7-6A01-4007-BF4C-29DC8AD7257C}"/>
              </a:ext>
            </a:extLst>
          </p:cNvPr>
          <p:cNvSpPr/>
          <p:nvPr/>
        </p:nvSpPr>
        <p:spPr>
          <a:xfrm>
            <a:off x="2856505" y="5458899"/>
            <a:ext cx="6478988" cy="11281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t>内容によるメリハリが見られない</a:t>
            </a:r>
            <a:endParaRPr kumimoji="1" lang="ja-JP" altLang="en-US" sz="3200" b="1" dirty="0"/>
          </a:p>
        </p:txBody>
      </p:sp>
      <p:sp>
        <p:nvSpPr>
          <p:cNvPr id="9" name="二等辺三角形 8">
            <a:extLst>
              <a:ext uri="{FF2B5EF4-FFF2-40B4-BE49-F238E27FC236}">
                <a16:creationId xmlns:a16="http://schemas.microsoft.com/office/drawing/2014/main" id="{F5BDD6D9-AAD3-4802-90B0-A9AD14073A9E}"/>
              </a:ext>
            </a:extLst>
          </p:cNvPr>
          <p:cNvSpPr/>
          <p:nvPr/>
        </p:nvSpPr>
        <p:spPr>
          <a:xfrm rot="10800000">
            <a:off x="5149794" y="4896213"/>
            <a:ext cx="1892411" cy="405517"/>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498322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BF8A2E-F0F1-415E-93F2-849A67562EF6}"/>
              </a:ext>
            </a:extLst>
          </p:cNvPr>
          <p:cNvSpPr>
            <a:spLocks noGrp="1"/>
          </p:cNvSpPr>
          <p:nvPr>
            <p:ph type="title"/>
          </p:nvPr>
        </p:nvSpPr>
        <p:spPr/>
        <p:txBody>
          <a:bodyPr/>
          <a:lstStyle/>
          <a:p>
            <a:r>
              <a:rPr kumimoji="1" lang="ja-JP" altLang="en-US" dirty="0"/>
              <a:t>実験②内容、結果</a:t>
            </a:r>
          </a:p>
        </p:txBody>
      </p:sp>
      <p:sp>
        <p:nvSpPr>
          <p:cNvPr id="3" name="コンテンツ プレースホルダー 2">
            <a:extLst>
              <a:ext uri="{FF2B5EF4-FFF2-40B4-BE49-F238E27FC236}">
                <a16:creationId xmlns:a16="http://schemas.microsoft.com/office/drawing/2014/main" id="{B36B885C-88E9-45C9-8D99-86A392C32333}"/>
              </a:ext>
            </a:extLst>
          </p:cNvPr>
          <p:cNvSpPr>
            <a:spLocks noGrp="1"/>
          </p:cNvSpPr>
          <p:nvPr>
            <p:ph idx="1"/>
          </p:nvPr>
        </p:nvSpPr>
        <p:spPr/>
        <p:txBody>
          <a:bodyPr/>
          <a:lstStyle/>
          <a:p>
            <a:pPr marL="0" indent="0">
              <a:buNone/>
            </a:pPr>
            <a:r>
              <a:rPr kumimoji="1" lang="ja-JP" altLang="en-US" dirty="0"/>
              <a:t>・対象グループにこういうことをしたよ</a:t>
            </a:r>
            <a:r>
              <a:rPr kumimoji="1" lang="en-US" altLang="ja-JP" dirty="0"/>
              <a:t>(</a:t>
            </a:r>
            <a:r>
              <a:rPr kumimoji="1" lang="ja-JP" altLang="en-US" dirty="0"/>
              <a:t>図ドン</a:t>
            </a:r>
            <a:r>
              <a:rPr kumimoji="1" lang="en-US" altLang="ja-JP" dirty="0"/>
              <a:t>)</a:t>
            </a:r>
            <a:r>
              <a:rPr kumimoji="1" lang="ja-JP" altLang="en-US" dirty="0"/>
              <a:t>→図の説明</a:t>
            </a:r>
            <a:endParaRPr kumimoji="1" lang="en-US" altLang="ja-JP" dirty="0"/>
          </a:p>
          <a:p>
            <a:pPr marL="0" indent="0">
              <a:buNone/>
            </a:pPr>
            <a:r>
              <a:rPr lang="ja-JP" altLang="en-US" dirty="0"/>
              <a:t>・そもそもスキットの理想的構成はこういう形</a:t>
            </a:r>
            <a:endParaRPr kumimoji="1" lang="en-US" altLang="ja-JP" dirty="0"/>
          </a:p>
          <a:p>
            <a:pPr marL="0" indent="0">
              <a:buNone/>
            </a:pPr>
            <a:r>
              <a:rPr lang="ja-JP" altLang="en-US" dirty="0"/>
              <a:t>・二つのグループを選択してフィードバック前と後を比較すると構成の流れがこういう風になってた→論理構成へのアプローチは成功？</a:t>
            </a:r>
            <a:endParaRPr lang="en-US" altLang="ja-JP" dirty="0"/>
          </a:p>
          <a:p>
            <a:pPr marL="0" indent="0">
              <a:buNone/>
            </a:pPr>
            <a:r>
              <a:rPr kumimoji="1" lang="ja-JP" altLang="en-US" dirty="0"/>
              <a:t>・対象グループから返ってきた評価としてもスキットの作り方が分からなかったという班から評価を得られた</a:t>
            </a:r>
            <a:endParaRPr kumimoji="1" lang="en-US" altLang="ja-JP" dirty="0"/>
          </a:p>
          <a:p>
            <a:pPr marL="0" indent="0">
              <a:buNone/>
            </a:pPr>
            <a:r>
              <a:rPr lang="ja-JP" altLang="en-US" dirty="0"/>
              <a:t>→でも本研究の目的であるメリハリのある発表には至らなかった</a:t>
            </a:r>
            <a:endParaRPr kumimoji="1" lang="en-US" altLang="ja-JP" dirty="0"/>
          </a:p>
        </p:txBody>
      </p:sp>
    </p:spTree>
    <p:extLst>
      <p:ext uri="{BB962C8B-B14F-4D97-AF65-F5344CB8AC3E}">
        <p14:creationId xmlns:p14="http://schemas.microsoft.com/office/powerpoint/2010/main" val="198292439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8167CC6-60D2-498E-8992-F65473158C70}"/>
              </a:ext>
            </a:extLst>
          </p:cNvPr>
          <p:cNvSpPr/>
          <p:nvPr/>
        </p:nvSpPr>
        <p:spPr>
          <a:xfrm>
            <a:off x="721360" y="728427"/>
            <a:ext cx="11470640" cy="944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D7F9340F-6623-44EA-9580-F17E6E662FB4}"/>
              </a:ext>
            </a:extLst>
          </p:cNvPr>
          <p:cNvGrpSpPr/>
          <p:nvPr/>
        </p:nvGrpSpPr>
        <p:grpSpPr>
          <a:xfrm>
            <a:off x="560423" y="3086213"/>
            <a:ext cx="9656881" cy="2125474"/>
            <a:chOff x="489472" y="2734372"/>
            <a:chExt cx="11109857" cy="2445273"/>
          </a:xfrm>
        </p:grpSpPr>
        <p:sp>
          <p:nvSpPr>
            <p:cNvPr id="6" name="矢印: 五方向 5">
              <a:extLst>
                <a:ext uri="{FF2B5EF4-FFF2-40B4-BE49-F238E27FC236}">
                  <a16:creationId xmlns:a16="http://schemas.microsoft.com/office/drawing/2014/main" id="{550A07B3-B34C-407F-A69F-CB9E9CB3BFA9}"/>
                </a:ext>
              </a:extLst>
            </p:cNvPr>
            <p:cNvSpPr/>
            <p:nvPr/>
          </p:nvSpPr>
          <p:spPr>
            <a:xfrm>
              <a:off x="571377" y="2788138"/>
              <a:ext cx="2177245" cy="2391507"/>
            </a:xfrm>
            <a:prstGeom prst="homePlate">
              <a:avLst>
                <a:gd name="adj" fmla="val 19921"/>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矢印: 五方向 6">
              <a:extLst>
                <a:ext uri="{FF2B5EF4-FFF2-40B4-BE49-F238E27FC236}">
                  <a16:creationId xmlns:a16="http://schemas.microsoft.com/office/drawing/2014/main" id="{2B714B23-6CE8-47F8-AD34-786AF9297AAD}"/>
                </a:ext>
              </a:extLst>
            </p:cNvPr>
            <p:cNvSpPr/>
            <p:nvPr/>
          </p:nvSpPr>
          <p:spPr>
            <a:xfrm>
              <a:off x="2794032" y="2779655"/>
              <a:ext cx="2177245" cy="2391507"/>
            </a:xfrm>
            <a:prstGeom prst="homePlate">
              <a:avLst>
                <a:gd name="adj" fmla="val 19921"/>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五方向 7">
              <a:extLst>
                <a:ext uri="{FF2B5EF4-FFF2-40B4-BE49-F238E27FC236}">
                  <a16:creationId xmlns:a16="http://schemas.microsoft.com/office/drawing/2014/main" id="{BD05F5AB-8A0F-45D1-AF35-3C5EB3600A65}"/>
                </a:ext>
              </a:extLst>
            </p:cNvPr>
            <p:cNvSpPr/>
            <p:nvPr/>
          </p:nvSpPr>
          <p:spPr>
            <a:xfrm>
              <a:off x="5013031" y="2788138"/>
              <a:ext cx="2177245" cy="2391507"/>
            </a:xfrm>
            <a:prstGeom prst="homePlate">
              <a:avLst>
                <a:gd name="adj" fmla="val 19921"/>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五方向 8">
              <a:extLst>
                <a:ext uri="{FF2B5EF4-FFF2-40B4-BE49-F238E27FC236}">
                  <a16:creationId xmlns:a16="http://schemas.microsoft.com/office/drawing/2014/main" id="{0F0E081A-B5DF-49E6-8595-7F0CE8BDA037}"/>
                </a:ext>
              </a:extLst>
            </p:cNvPr>
            <p:cNvSpPr/>
            <p:nvPr/>
          </p:nvSpPr>
          <p:spPr>
            <a:xfrm>
              <a:off x="7207666" y="2754254"/>
              <a:ext cx="2177245" cy="2391507"/>
            </a:xfrm>
            <a:prstGeom prst="homePlate">
              <a:avLst>
                <a:gd name="adj" fmla="val 19921"/>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五方向 9">
              <a:extLst>
                <a:ext uri="{FF2B5EF4-FFF2-40B4-BE49-F238E27FC236}">
                  <a16:creationId xmlns:a16="http://schemas.microsoft.com/office/drawing/2014/main" id="{A5A2A8E8-A7C6-4725-A634-B5EF4AB40143}"/>
                </a:ext>
              </a:extLst>
            </p:cNvPr>
            <p:cNvSpPr/>
            <p:nvPr/>
          </p:nvSpPr>
          <p:spPr>
            <a:xfrm>
              <a:off x="9422084" y="2734372"/>
              <a:ext cx="2177245" cy="2391507"/>
            </a:xfrm>
            <a:prstGeom prst="homePlate">
              <a:avLst>
                <a:gd name="adj" fmla="val 19921"/>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6F6B1400-85C8-4276-80B3-73FED4DBCB9B}"/>
                </a:ext>
              </a:extLst>
            </p:cNvPr>
            <p:cNvSpPr txBox="1"/>
            <p:nvPr/>
          </p:nvSpPr>
          <p:spPr>
            <a:xfrm>
              <a:off x="489472" y="4296636"/>
              <a:ext cx="2062649" cy="743578"/>
            </a:xfrm>
            <a:prstGeom prst="rect">
              <a:avLst/>
            </a:prstGeom>
            <a:noFill/>
          </p:spPr>
          <p:txBody>
            <a:bodyPr wrap="square" rtlCol="0">
              <a:spAutoFit/>
            </a:bodyPr>
            <a:lstStyle/>
            <a:p>
              <a:r>
                <a:rPr kumimoji="1" lang="ja-JP" altLang="en-US" dirty="0"/>
                <a:t>①</a:t>
              </a:r>
              <a:r>
                <a:rPr lang="ja-JP" altLang="en-US" dirty="0"/>
                <a:t>プロトタイプ　</a:t>
              </a:r>
              <a:endParaRPr lang="en-US" altLang="ja-JP" dirty="0"/>
            </a:p>
            <a:p>
              <a:r>
                <a:rPr lang="ja-JP" altLang="en-US" dirty="0"/>
                <a:t>　の</a:t>
              </a:r>
              <a:r>
                <a:rPr kumimoji="1" lang="ja-JP" altLang="en-US" dirty="0"/>
                <a:t>実演</a:t>
              </a:r>
              <a:endParaRPr kumimoji="1" lang="en-US" altLang="ja-JP" dirty="0"/>
            </a:p>
          </p:txBody>
        </p:sp>
        <p:sp>
          <p:nvSpPr>
            <p:cNvPr id="12" name="テキスト ボックス 11">
              <a:extLst>
                <a:ext uri="{FF2B5EF4-FFF2-40B4-BE49-F238E27FC236}">
                  <a16:creationId xmlns:a16="http://schemas.microsoft.com/office/drawing/2014/main" id="{866D33DA-7D0F-45DC-B950-021EE4DCEF18}"/>
                </a:ext>
              </a:extLst>
            </p:cNvPr>
            <p:cNvSpPr txBox="1"/>
            <p:nvPr/>
          </p:nvSpPr>
          <p:spPr>
            <a:xfrm>
              <a:off x="2659989" y="4275819"/>
              <a:ext cx="2177245" cy="712277"/>
            </a:xfrm>
            <a:prstGeom prst="rect">
              <a:avLst/>
            </a:prstGeom>
            <a:noFill/>
          </p:spPr>
          <p:txBody>
            <a:bodyPr wrap="square" rtlCol="0">
              <a:spAutoFit/>
            </a:bodyPr>
            <a:lstStyle/>
            <a:p>
              <a:r>
                <a:rPr lang="ja-JP" altLang="en-US" dirty="0"/>
                <a:t>②ワークシート　</a:t>
              </a:r>
              <a:endParaRPr lang="en-US" altLang="ja-JP" dirty="0"/>
            </a:p>
            <a:p>
              <a:r>
                <a:rPr lang="ja-JP" altLang="en-US" dirty="0"/>
                <a:t>　の</a:t>
              </a:r>
              <a:r>
                <a:rPr kumimoji="1" lang="ja-JP" altLang="en-US" dirty="0"/>
                <a:t>配布、記入</a:t>
              </a:r>
              <a:endParaRPr kumimoji="1" lang="en-US" altLang="ja-JP" dirty="0"/>
            </a:p>
          </p:txBody>
        </p:sp>
        <p:sp>
          <p:nvSpPr>
            <p:cNvPr id="13" name="テキスト ボックス 12">
              <a:extLst>
                <a:ext uri="{FF2B5EF4-FFF2-40B4-BE49-F238E27FC236}">
                  <a16:creationId xmlns:a16="http://schemas.microsoft.com/office/drawing/2014/main" id="{F8C2296A-B8A0-4D7D-B9A7-85336CA4F451}"/>
                </a:ext>
              </a:extLst>
            </p:cNvPr>
            <p:cNvSpPr txBox="1"/>
            <p:nvPr/>
          </p:nvSpPr>
          <p:spPr>
            <a:xfrm>
              <a:off x="4885673" y="4275819"/>
              <a:ext cx="2290410" cy="743578"/>
            </a:xfrm>
            <a:prstGeom prst="rect">
              <a:avLst/>
            </a:prstGeom>
            <a:noFill/>
          </p:spPr>
          <p:txBody>
            <a:bodyPr wrap="square" rtlCol="0">
              <a:spAutoFit/>
            </a:bodyPr>
            <a:lstStyle/>
            <a:p>
              <a:r>
                <a:rPr lang="ja-JP" altLang="en-US" dirty="0"/>
                <a:t>③フィード</a:t>
              </a:r>
              <a:endParaRPr lang="en-US" altLang="ja-JP" dirty="0"/>
            </a:p>
            <a:p>
              <a:r>
                <a:rPr lang="ja-JP" altLang="en-US" dirty="0"/>
                <a:t>　バックの実施</a:t>
              </a:r>
              <a:endParaRPr lang="en-US" altLang="ja-JP" dirty="0"/>
            </a:p>
          </p:txBody>
        </p:sp>
        <p:sp>
          <p:nvSpPr>
            <p:cNvPr id="14" name="テキスト ボックス 13">
              <a:extLst>
                <a:ext uri="{FF2B5EF4-FFF2-40B4-BE49-F238E27FC236}">
                  <a16:creationId xmlns:a16="http://schemas.microsoft.com/office/drawing/2014/main" id="{6F5B9E5B-EDF2-4D2A-937F-E5263F9ABDCF}"/>
                </a:ext>
              </a:extLst>
            </p:cNvPr>
            <p:cNvSpPr txBox="1"/>
            <p:nvPr/>
          </p:nvSpPr>
          <p:spPr>
            <a:xfrm>
              <a:off x="7101643" y="4271570"/>
              <a:ext cx="2077814" cy="712277"/>
            </a:xfrm>
            <a:prstGeom prst="rect">
              <a:avLst/>
            </a:prstGeom>
            <a:noFill/>
          </p:spPr>
          <p:txBody>
            <a:bodyPr wrap="square" rtlCol="0">
              <a:spAutoFit/>
            </a:bodyPr>
            <a:lstStyle/>
            <a:p>
              <a:r>
                <a:rPr lang="ja-JP" altLang="en-US" dirty="0"/>
                <a:t>④スキット</a:t>
              </a:r>
              <a:endParaRPr lang="en-US" altLang="ja-JP" dirty="0"/>
            </a:p>
            <a:p>
              <a:r>
                <a:rPr lang="ja-JP" altLang="en-US" dirty="0"/>
                <a:t>　見直し、練習</a:t>
              </a:r>
              <a:endParaRPr lang="en-US" altLang="ja-JP" dirty="0"/>
            </a:p>
          </p:txBody>
        </p:sp>
        <p:sp>
          <p:nvSpPr>
            <p:cNvPr id="15" name="テキスト ボックス 14">
              <a:extLst>
                <a:ext uri="{FF2B5EF4-FFF2-40B4-BE49-F238E27FC236}">
                  <a16:creationId xmlns:a16="http://schemas.microsoft.com/office/drawing/2014/main" id="{5A6E4DCD-A604-43E7-B6BB-68773AD62156}"/>
                </a:ext>
              </a:extLst>
            </p:cNvPr>
            <p:cNvSpPr txBox="1"/>
            <p:nvPr/>
          </p:nvSpPr>
          <p:spPr>
            <a:xfrm>
              <a:off x="9500197" y="4289825"/>
              <a:ext cx="1833821" cy="743578"/>
            </a:xfrm>
            <a:prstGeom prst="rect">
              <a:avLst/>
            </a:prstGeom>
            <a:noFill/>
          </p:spPr>
          <p:txBody>
            <a:bodyPr wrap="square" rtlCol="0">
              <a:spAutoFit/>
            </a:bodyPr>
            <a:lstStyle/>
            <a:p>
              <a:r>
                <a:rPr lang="ja-JP" altLang="en-US" dirty="0"/>
                <a:t>⑤スキットの</a:t>
              </a:r>
              <a:endParaRPr lang="en-US" altLang="ja-JP" dirty="0"/>
            </a:p>
            <a:p>
              <a:r>
                <a:rPr lang="ja-JP" altLang="en-US" dirty="0"/>
                <a:t>　発表</a:t>
              </a:r>
              <a:endParaRPr lang="en-US" altLang="ja-JP" dirty="0"/>
            </a:p>
          </p:txBody>
        </p:sp>
        <p:pic>
          <p:nvPicPr>
            <p:cNvPr id="16" name="図 15" descr="時計 が含まれている画像&#10;&#10;自動的に生成された説明">
              <a:extLst>
                <a:ext uri="{FF2B5EF4-FFF2-40B4-BE49-F238E27FC236}">
                  <a16:creationId xmlns:a16="http://schemas.microsoft.com/office/drawing/2014/main" id="{38BFDF1A-374E-4B66-8796-9F115BD07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0325" y="2935270"/>
              <a:ext cx="1116487" cy="1116487"/>
            </a:xfrm>
            <a:prstGeom prst="rect">
              <a:avLst/>
            </a:prstGeom>
          </p:spPr>
        </p:pic>
        <p:pic>
          <p:nvPicPr>
            <p:cNvPr id="17" name="図 16" descr="記号, 時計 が含まれている画像&#10;&#10;自動的に生成された説明">
              <a:extLst>
                <a:ext uri="{FF2B5EF4-FFF2-40B4-BE49-F238E27FC236}">
                  <a16:creationId xmlns:a16="http://schemas.microsoft.com/office/drawing/2014/main" id="{EEC08749-D9C5-4825-A444-31E906301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903" y="3037711"/>
              <a:ext cx="1014046" cy="1014046"/>
            </a:xfrm>
            <a:prstGeom prst="rect">
              <a:avLst/>
            </a:prstGeom>
          </p:spPr>
        </p:pic>
        <p:pic>
          <p:nvPicPr>
            <p:cNvPr id="18" name="図 17">
              <a:extLst>
                <a:ext uri="{FF2B5EF4-FFF2-40B4-BE49-F238E27FC236}">
                  <a16:creationId xmlns:a16="http://schemas.microsoft.com/office/drawing/2014/main" id="{1B01DC5F-3B60-49F6-B312-855FDDEEF8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025" y="2998634"/>
              <a:ext cx="1053123" cy="1053123"/>
            </a:xfrm>
            <a:prstGeom prst="rect">
              <a:avLst/>
            </a:prstGeom>
          </p:spPr>
        </p:pic>
        <p:pic>
          <p:nvPicPr>
            <p:cNvPr id="19" name="図 18">
              <a:extLst>
                <a:ext uri="{FF2B5EF4-FFF2-40B4-BE49-F238E27FC236}">
                  <a16:creationId xmlns:a16="http://schemas.microsoft.com/office/drawing/2014/main" id="{4C485D21-5FA6-4B47-B914-F7526E4412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6037" y="2998633"/>
              <a:ext cx="1053123" cy="1053123"/>
            </a:xfrm>
            <a:prstGeom prst="rect">
              <a:avLst/>
            </a:prstGeom>
          </p:spPr>
        </p:pic>
        <p:pic>
          <p:nvPicPr>
            <p:cNvPr id="20" name="図 19" descr="時計 が含まれている画像&#10;&#10;自動的に生成された説明">
              <a:extLst>
                <a:ext uri="{FF2B5EF4-FFF2-40B4-BE49-F238E27FC236}">
                  <a16:creationId xmlns:a16="http://schemas.microsoft.com/office/drawing/2014/main" id="{E0858622-ACD5-47D0-BBD9-DF078DA23F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990802" y="2935269"/>
              <a:ext cx="1116487" cy="1116487"/>
            </a:xfrm>
            <a:prstGeom prst="rect">
              <a:avLst/>
            </a:prstGeom>
          </p:spPr>
        </p:pic>
        <p:pic>
          <p:nvPicPr>
            <p:cNvPr id="21" name="図 20" descr="抽象 が含まれている画像&#10;&#10;自動的に生成された説明">
              <a:extLst>
                <a:ext uri="{FF2B5EF4-FFF2-40B4-BE49-F238E27FC236}">
                  <a16:creationId xmlns:a16="http://schemas.microsoft.com/office/drawing/2014/main" id="{12ADDD16-D9EA-4DA5-AA8D-995B27F191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8037" y="3011076"/>
              <a:ext cx="1116488" cy="1116488"/>
            </a:xfrm>
            <a:prstGeom prst="rect">
              <a:avLst/>
            </a:prstGeom>
          </p:spPr>
        </p:pic>
      </p:grpSp>
      <p:sp>
        <p:nvSpPr>
          <p:cNvPr id="22" name="矢印: 上向き折線 21">
            <a:extLst>
              <a:ext uri="{FF2B5EF4-FFF2-40B4-BE49-F238E27FC236}">
                <a16:creationId xmlns:a16="http://schemas.microsoft.com/office/drawing/2014/main" id="{8212A5B4-4BCA-4910-AB1E-2212A90D7C0B}"/>
              </a:ext>
            </a:extLst>
          </p:cNvPr>
          <p:cNvSpPr/>
          <p:nvPr/>
        </p:nvSpPr>
        <p:spPr>
          <a:xfrm rot="5400000" flipH="1">
            <a:off x="3242483" y="2035694"/>
            <a:ext cx="1191997" cy="987762"/>
          </a:xfrm>
          <a:prstGeom prst="bentUpArrow">
            <a:avLst>
              <a:gd name="adj1" fmla="val 6237"/>
              <a:gd name="adj2" fmla="val 14172"/>
              <a:gd name="adj3" fmla="val 1822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AD98629E-84F5-445C-8FA2-55081341637C}"/>
              </a:ext>
            </a:extLst>
          </p:cNvPr>
          <p:cNvSpPr/>
          <p:nvPr/>
        </p:nvSpPr>
        <p:spPr>
          <a:xfrm>
            <a:off x="4332363" y="979722"/>
            <a:ext cx="1990428" cy="1646596"/>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矢印: 上向き折線 23">
            <a:extLst>
              <a:ext uri="{FF2B5EF4-FFF2-40B4-BE49-F238E27FC236}">
                <a16:creationId xmlns:a16="http://schemas.microsoft.com/office/drawing/2014/main" id="{3C778F84-1AB5-46D6-B7D8-56A4BC925523}"/>
              </a:ext>
            </a:extLst>
          </p:cNvPr>
          <p:cNvSpPr/>
          <p:nvPr/>
        </p:nvSpPr>
        <p:spPr>
          <a:xfrm rot="10800000" flipH="1">
            <a:off x="6323382" y="2029361"/>
            <a:ext cx="1191997" cy="1064629"/>
          </a:xfrm>
          <a:prstGeom prst="bentUpArrow">
            <a:avLst>
              <a:gd name="adj1" fmla="val 6237"/>
              <a:gd name="adj2" fmla="val 14172"/>
              <a:gd name="adj3" fmla="val 1822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descr="抽象 が含まれている画像&#10;&#10;自動的に生成された説明">
            <a:extLst>
              <a:ext uri="{FF2B5EF4-FFF2-40B4-BE49-F238E27FC236}">
                <a16:creationId xmlns:a16="http://schemas.microsoft.com/office/drawing/2014/main" id="{4C6B7668-FF35-49BE-9E9F-1FAE3F0C66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2889" y="1110725"/>
            <a:ext cx="731975" cy="731975"/>
          </a:xfrm>
          <a:prstGeom prst="rect">
            <a:avLst/>
          </a:prstGeom>
        </p:spPr>
      </p:pic>
      <p:sp>
        <p:nvSpPr>
          <p:cNvPr id="26" name="テキスト ボックス 25">
            <a:extLst>
              <a:ext uri="{FF2B5EF4-FFF2-40B4-BE49-F238E27FC236}">
                <a16:creationId xmlns:a16="http://schemas.microsoft.com/office/drawing/2014/main" id="{E9FF3841-5076-4E5B-970B-E55F5BAA11FF}"/>
              </a:ext>
            </a:extLst>
          </p:cNvPr>
          <p:cNvSpPr txBox="1"/>
          <p:nvPr/>
        </p:nvSpPr>
        <p:spPr>
          <a:xfrm>
            <a:off x="4545708" y="1916372"/>
            <a:ext cx="1561615" cy="619125"/>
          </a:xfrm>
          <a:prstGeom prst="rect">
            <a:avLst/>
          </a:prstGeom>
          <a:noFill/>
        </p:spPr>
        <p:txBody>
          <a:bodyPr wrap="square" rtlCol="0">
            <a:spAutoFit/>
          </a:bodyPr>
          <a:lstStyle/>
          <a:p>
            <a:pPr algn="ctr"/>
            <a:r>
              <a:rPr lang="ja-JP" altLang="en-US" dirty="0"/>
              <a:t>スキットの</a:t>
            </a:r>
            <a:endParaRPr lang="en-US" altLang="ja-JP" dirty="0"/>
          </a:p>
          <a:p>
            <a:pPr algn="ctr"/>
            <a:r>
              <a:rPr lang="ja-JP" altLang="en-US" dirty="0"/>
              <a:t>基本構成作成</a:t>
            </a:r>
            <a:endParaRPr lang="en-US" altLang="ja-JP" dirty="0"/>
          </a:p>
        </p:txBody>
      </p:sp>
      <p:sp>
        <p:nvSpPr>
          <p:cNvPr id="27" name="矢印: 五方向 26">
            <a:extLst>
              <a:ext uri="{FF2B5EF4-FFF2-40B4-BE49-F238E27FC236}">
                <a16:creationId xmlns:a16="http://schemas.microsoft.com/office/drawing/2014/main" id="{3D4CA93C-683A-4C85-957B-B6F9C5DA5DCA}"/>
              </a:ext>
            </a:extLst>
          </p:cNvPr>
          <p:cNvSpPr/>
          <p:nvPr/>
        </p:nvSpPr>
        <p:spPr>
          <a:xfrm>
            <a:off x="10220558" y="3086213"/>
            <a:ext cx="1892500" cy="2078740"/>
          </a:xfrm>
          <a:prstGeom prst="homePlate">
            <a:avLst>
              <a:gd name="adj" fmla="val 19921"/>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8" name="図 27" descr="時計 が含まれている画像&#10;&#10;自動的に生成された説明">
            <a:extLst>
              <a:ext uri="{FF2B5EF4-FFF2-40B4-BE49-F238E27FC236}">
                <a16:creationId xmlns:a16="http://schemas.microsoft.com/office/drawing/2014/main" id="{7B269A51-DB46-4ACB-9603-998F1422B3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85812" y="3218418"/>
            <a:ext cx="907165" cy="907165"/>
          </a:xfrm>
          <a:prstGeom prst="rect">
            <a:avLst/>
          </a:prstGeom>
        </p:spPr>
      </p:pic>
      <p:sp>
        <p:nvSpPr>
          <p:cNvPr id="29" name="テキスト ボックス 28">
            <a:extLst>
              <a:ext uri="{FF2B5EF4-FFF2-40B4-BE49-F238E27FC236}">
                <a16:creationId xmlns:a16="http://schemas.microsoft.com/office/drawing/2014/main" id="{111E986B-B278-4DEE-AAAF-51622BA88AE1}"/>
              </a:ext>
            </a:extLst>
          </p:cNvPr>
          <p:cNvSpPr txBox="1"/>
          <p:nvPr/>
        </p:nvSpPr>
        <p:spPr>
          <a:xfrm>
            <a:off x="10217304" y="4422371"/>
            <a:ext cx="1586933" cy="619125"/>
          </a:xfrm>
          <a:prstGeom prst="rect">
            <a:avLst/>
          </a:prstGeom>
          <a:noFill/>
        </p:spPr>
        <p:txBody>
          <a:bodyPr wrap="square" rtlCol="0">
            <a:spAutoFit/>
          </a:bodyPr>
          <a:lstStyle/>
          <a:p>
            <a:r>
              <a:rPr lang="ja-JP" altLang="en-US" dirty="0"/>
              <a:t>⑥感想の回答、</a:t>
            </a:r>
            <a:endParaRPr lang="en-US" altLang="ja-JP" dirty="0"/>
          </a:p>
          <a:p>
            <a:r>
              <a:rPr lang="ja-JP" altLang="en-US" dirty="0"/>
              <a:t>　構成の評価</a:t>
            </a:r>
            <a:endParaRPr lang="en-US" altLang="ja-JP" dirty="0"/>
          </a:p>
        </p:txBody>
      </p:sp>
    </p:spTree>
    <p:extLst>
      <p:ext uri="{BB962C8B-B14F-4D97-AF65-F5344CB8AC3E}">
        <p14:creationId xmlns:p14="http://schemas.microsoft.com/office/powerpoint/2010/main" val="292206165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492ED1-DE1F-499E-8CFD-AFED63165CEC}"/>
              </a:ext>
            </a:extLst>
          </p:cNvPr>
          <p:cNvSpPr>
            <a:spLocks noGrp="1"/>
          </p:cNvSpPr>
          <p:nvPr>
            <p:ph type="title"/>
          </p:nvPr>
        </p:nvSpPr>
        <p:spPr/>
        <p:txBody>
          <a:bodyPr/>
          <a:lstStyle/>
          <a:p>
            <a:r>
              <a:rPr kumimoji="1" lang="ja-JP" altLang="en-US" dirty="0"/>
              <a:t>実験結果②</a:t>
            </a:r>
          </a:p>
        </p:txBody>
      </p:sp>
      <p:sp>
        <p:nvSpPr>
          <p:cNvPr id="4" name="正方形/長方形 3">
            <a:extLst>
              <a:ext uri="{FF2B5EF4-FFF2-40B4-BE49-F238E27FC236}">
                <a16:creationId xmlns:a16="http://schemas.microsoft.com/office/drawing/2014/main" id="{D5DD919E-87B8-49DF-9DC0-289F439B2939}"/>
              </a:ext>
            </a:extLst>
          </p:cNvPr>
          <p:cNvSpPr/>
          <p:nvPr/>
        </p:nvSpPr>
        <p:spPr>
          <a:xfrm>
            <a:off x="2908507" y="1213490"/>
            <a:ext cx="6374986" cy="55820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B69A9DE3-399F-47BB-8518-AFA82500A35A}"/>
              </a:ext>
            </a:extLst>
          </p:cNvPr>
          <p:cNvSpPr/>
          <p:nvPr/>
        </p:nvSpPr>
        <p:spPr>
          <a:xfrm>
            <a:off x="3144745" y="1512033"/>
            <a:ext cx="5851184" cy="436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lumMod val="85000"/>
                    <a:lumOff val="15000"/>
                  </a:schemeClr>
                </a:solidFill>
              </a:rPr>
              <a:t>サービス提案の理由、目的、実用例に移行する準備</a:t>
            </a:r>
          </a:p>
        </p:txBody>
      </p:sp>
      <p:sp>
        <p:nvSpPr>
          <p:cNvPr id="6" name="正方形/長方形 5">
            <a:extLst>
              <a:ext uri="{FF2B5EF4-FFF2-40B4-BE49-F238E27FC236}">
                <a16:creationId xmlns:a16="http://schemas.microsoft.com/office/drawing/2014/main" id="{51865DF5-C6EF-4385-BB7D-B1DDD2BC0815}"/>
              </a:ext>
            </a:extLst>
          </p:cNvPr>
          <p:cNvSpPr/>
          <p:nvPr/>
        </p:nvSpPr>
        <p:spPr>
          <a:xfrm>
            <a:off x="3144745" y="2271788"/>
            <a:ext cx="5851184" cy="436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大まかな機能、使い方の説明</a:t>
            </a:r>
            <a:r>
              <a:rPr kumimoji="1" lang="en-US" altLang="ja-JP" dirty="0">
                <a:solidFill>
                  <a:schemeClr val="tx1"/>
                </a:solidFill>
              </a:rPr>
              <a:t>(</a:t>
            </a:r>
            <a:r>
              <a:rPr kumimoji="1" lang="ja-JP" altLang="en-US" dirty="0">
                <a:solidFill>
                  <a:schemeClr val="tx1"/>
                </a:solidFill>
              </a:rPr>
              <a:t>一般的</a:t>
            </a:r>
            <a:r>
              <a:rPr kumimoji="1" lang="en-US" altLang="ja-JP" dirty="0">
                <a:solidFill>
                  <a:schemeClr val="tx1"/>
                </a:solidFill>
              </a:rPr>
              <a:t>)</a:t>
            </a:r>
            <a:endParaRPr kumimoji="1" lang="ja-JP" altLang="en-US" dirty="0">
              <a:solidFill>
                <a:schemeClr val="tx1"/>
              </a:solidFill>
            </a:endParaRPr>
          </a:p>
        </p:txBody>
      </p:sp>
      <p:sp>
        <p:nvSpPr>
          <p:cNvPr id="7" name="正方形/長方形 6">
            <a:extLst>
              <a:ext uri="{FF2B5EF4-FFF2-40B4-BE49-F238E27FC236}">
                <a16:creationId xmlns:a16="http://schemas.microsoft.com/office/drawing/2014/main" id="{C823D5FD-0AE1-404E-BD2A-FC1C4C5550D3}"/>
              </a:ext>
            </a:extLst>
          </p:cNvPr>
          <p:cNvSpPr/>
          <p:nvPr/>
        </p:nvSpPr>
        <p:spPr>
          <a:xfrm>
            <a:off x="3144745" y="3063813"/>
            <a:ext cx="5851184" cy="2102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17E05CBD-051E-471D-896D-831EEA11D22C}"/>
              </a:ext>
            </a:extLst>
          </p:cNvPr>
          <p:cNvSpPr/>
          <p:nvPr/>
        </p:nvSpPr>
        <p:spPr>
          <a:xfrm>
            <a:off x="3172623" y="5489240"/>
            <a:ext cx="5851184" cy="436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lumMod val="85000"/>
                    <a:lumOff val="15000"/>
                  </a:schemeClr>
                </a:solidFill>
              </a:rPr>
              <a:t>実用例を踏まえたサービスの仕様と影響</a:t>
            </a:r>
          </a:p>
        </p:txBody>
      </p:sp>
      <p:sp>
        <p:nvSpPr>
          <p:cNvPr id="9" name="正方形/長方形 8">
            <a:extLst>
              <a:ext uri="{FF2B5EF4-FFF2-40B4-BE49-F238E27FC236}">
                <a16:creationId xmlns:a16="http://schemas.microsoft.com/office/drawing/2014/main" id="{3C1A6640-1175-4C05-8360-1AD26CD043F4}"/>
              </a:ext>
            </a:extLst>
          </p:cNvPr>
          <p:cNvSpPr/>
          <p:nvPr/>
        </p:nvSpPr>
        <p:spPr>
          <a:xfrm>
            <a:off x="3172623" y="6248995"/>
            <a:ext cx="5851184" cy="436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lumMod val="85000"/>
                    <a:lumOff val="15000"/>
                  </a:schemeClr>
                </a:solidFill>
              </a:rPr>
              <a:t>サービス実現による社会への効果、再提案</a:t>
            </a:r>
          </a:p>
        </p:txBody>
      </p:sp>
      <p:sp>
        <p:nvSpPr>
          <p:cNvPr id="10" name="テキスト ボックス 9">
            <a:extLst>
              <a:ext uri="{FF2B5EF4-FFF2-40B4-BE49-F238E27FC236}">
                <a16:creationId xmlns:a16="http://schemas.microsoft.com/office/drawing/2014/main" id="{4A9DBA96-0AC2-4EED-9CBA-D1B062BC99E8}"/>
              </a:ext>
            </a:extLst>
          </p:cNvPr>
          <p:cNvSpPr txBox="1"/>
          <p:nvPr/>
        </p:nvSpPr>
        <p:spPr>
          <a:xfrm>
            <a:off x="3147951" y="1189034"/>
            <a:ext cx="4022078" cy="338554"/>
          </a:xfrm>
          <a:prstGeom prst="rect">
            <a:avLst/>
          </a:prstGeom>
          <a:noFill/>
        </p:spPr>
        <p:txBody>
          <a:bodyPr wrap="square" rtlCol="0">
            <a:spAutoFit/>
          </a:bodyPr>
          <a:lstStyle/>
          <a:p>
            <a:r>
              <a:rPr kumimoji="1" lang="ja-JP" altLang="en-US" sz="1600" dirty="0"/>
              <a:t>▸問いかけ、導入</a:t>
            </a:r>
          </a:p>
        </p:txBody>
      </p:sp>
      <p:sp>
        <p:nvSpPr>
          <p:cNvPr id="11" name="テキスト ボックス 10">
            <a:extLst>
              <a:ext uri="{FF2B5EF4-FFF2-40B4-BE49-F238E27FC236}">
                <a16:creationId xmlns:a16="http://schemas.microsoft.com/office/drawing/2014/main" id="{20020B7A-C546-4341-9557-49E0A1A11840}"/>
              </a:ext>
            </a:extLst>
          </p:cNvPr>
          <p:cNvSpPr txBox="1"/>
          <p:nvPr/>
        </p:nvSpPr>
        <p:spPr>
          <a:xfrm>
            <a:off x="3144745" y="1955361"/>
            <a:ext cx="4022078" cy="338554"/>
          </a:xfrm>
          <a:prstGeom prst="rect">
            <a:avLst/>
          </a:prstGeom>
          <a:noFill/>
        </p:spPr>
        <p:txBody>
          <a:bodyPr wrap="square" rtlCol="0">
            <a:spAutoFit/>
          </a:bodyPr>
          <a:lstStyle/>
          <a:p>
            <a:r>
              <a:rPr kumimoji="1" lang="ja-JP" altLang="en-US" sz="1600" dirty="0"/>
              <a:t>▸サービスの説明</a:t>
            </a:r>
          </a:p>
        </p:txBody>
      </p:sp>
      <p:sp>
        <p:nvSpPr>
          <p:cNvPr id="12" name="テキスト ボックス 11">
            <a:extLst>
              <a:ext uri="{FF2B5EF4-FFF2-40B4-BE49-F238E27FC236}">
                <a16:creationId xmlns:a16="http://schemas.microsoft.com/office/drawing/2014/main" id="{E6481B28-F64B-43BC-B349-68857E5AD528}"/>
              </a:ext>
            </a:extLst>
          </p:cNvPr>
          <p:cNvSpPr txBox="1"/>
          <p:nvPr/>
        </p:nvSpPr>
        <p:spPr>
          <a:xfrm>
            <a:off x="3144745" y="2716901"/>
            <a:ext cx="4022078" cy="338554"/>
          </a:xfrm>
          <a:prstGeom prst="rect">
            <a:avLst/>
          </a:prstGeom>
          <a:noFill/>
        </p:spPr>
        <p:txBody>
          <a:bodyPr wrap="square" rtlCol="0">
            <a:spAutoFit/>
          </a:bodyPr>
          <a:lstStyle/>
          <a:p>
            <a:r>
              <a:rPr kumimoji="1" lang="ja-JP" altLang="en-US" sz="1600" dirty="0"/>
              <a:t>▸実用例</a:t>
            </a:r>
          </a:p>
        </p:txBody>
      </p:sp>
      <p:sp>
        <p:nvSpPr>
          <p:cNvPr id="13" name="テキスト ボックス 12">
            <a:extLst>
              <a:ext uri="{FF2B5EF4-FFF2-40B4-BE49-F238E27FC236}">
                <a16:creationId xmlns:a16="http://schemas.microsoft.com/office/drawing/2014/main" id="{92EDFBA9-67B9-4C34-B233-BDF0890446BF}"/>
              </a:ext>
            </a:extLst>
          </p:cNvPr>
          <p:cNvSpPr txBox="1"/>
          <p:nvPr/>
        </p:nvSpPr>
        <p:spPr>
          <a:xfrm>
            <a:off x="3144745" y="5168376"/>
            <a:ext cx="4022078" cy="338554"/>
          </a:xfrm>
          <a:prstGeom prst="rect">
            <a:avLst/>
          </a:prstGeom>
          <a:noFill/>
        </p:spPr>
        <p:txBody>
          <a:bodyPr wrap="square" rtlCol="0">
            <a:spAutoFit/>
          </a:bodyPr>
          <a:lstStyle/>
          <a:p>
            <a:r>
              <a:rPr kumimoji="1" lang="ja-JP" altLang="en-US" sz="1600" dirty="0"/>
              <a:t>▸概要</a:t>
            </a:r>
          </a:p>
        </p:txBody>
      </p:sp>
      <p:sp>
        <p:nvSpPr>
          <p:cNvPr id="14" name="テキスト ボックス 13">
            <a:extLst>
              <a:ext uri="{FF2B5EF4-FFF2-40B4-BE49-F238E27FC236}">
                <a16:creationId xmlns:a16="http://schemas.microsoft.com/office/drawing/2014/main" id="{A7D69745-AF98-4226-B750-06F0690F9684}"/>
              </a:ext>
            </a:extLst>
          </p:cNvPr>
          <p:cNvSpPr txBox="1"/>
          <p:nvPr/>
        </p:nvSpPr>
        <p:spPr>
          <a:xfrm>
            <a:off x="3172623" y="5914746"/>
            <a:ext cx="4022078" cy="338554"/>
          </a:xfrm>
          <a:prstGeom prst="rect">
            <a:avLst/>
          </a:prstGeom>
          <a:noFill/>
        </p:spPr>
        <p:txBody>
          <a:bodyPr wrap="square" rtlCol="0">
            <a:spAutoFit/>
          </a:bodyPr>
          <a:lstStyle/>
          <a:p>
            <a:r>
              <a:rPr kumimoji="1" lang="ja-JP" altLang="en-US" sz="1600" dirty="0"/>
              <a:t>▸結論</a:t>
            </a:r>
          </a:p>
        </p:txBody>
      </p:sp>
      <p:sp>
        <p:nvSpPr>
          <p:cNvPr id="15" name="正方形/長方形 14">
            <a:extLst>
              <a:ext uri="{FF2B5EF4-FFF2-40B4-BE49-F238E27FC236}">
                <a16:creationId xmlns:a16="http://schemas.microsoft.com/office/drawing/2014/main" id="{ADC45671-B9A4-4F86-A677-B2597AD07640}"/>
              </a:ext>
            </a:extLst>
          </p:cNvPr>
          <p:cNvSpPr/>
          <p:nvPr/>
        </p:nvSpPr>
        <p:spPr>
          <a:xfrm>
            <a:off x="3290380" y="3228505"/>
            <a:ext cx="1621778" cy="177304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問題点</a:t>
            </a:r>
            <a:endParaRPr kumimoji="1" lang="en-US" altLang="ja-JP" b="1" dirty="0"/>
          </a:p>
          <a:p>
            <a:pPr algn="ctr"/>
            <a:r>
              <a:rPr kumimoji="1" lang="ja-JP" altLang="en-US" b="1" dirty="0"/>
              <a:t>状況説明</a:t>
            </a:r>
            <a:endParaRPr kumimoji="1" lang="en-US" altLang="ja-JP" b="1" dirty="0"/>
          </a:p>
          <a:p>
            <a:pPr algn="ctr"/>
            <a:endParaRPr kumimoji="1" lang="en-US" altLang="ja-JP" b="1" dirty="0"/>
          </a:p>
          <a:p>
            <a:pPr algn="ctr"/>
            <a:r>
              <a:rPr kumimoji="1" lang="ja-JP" altLang="en-US" sz="1600" b="1" dirty="0"/>
              <a:t>登場人物の</a:t>
            </a:r>
            <a:endParaRPr kumimoji="1" lang="en-US" altLang="ja-JP" sz="1600" b="1" dirty="0"/>
          </a:p>
          <a:p>
            <a:pPr algn="ctr"/>
            <a:r>
              <a:rPr kumimoji="1" lang="ja-JP" altLang="en-US" sz="1600" b="1" dirty="0"/>
              <a:t>日常的な問題</a:t>
            </a:r>
            <a:endParaRPr kumimoji="1" lang="en-US" altLang="ja-JP" sz="1600" b="1" dirty="0"/>
          </a:p>
        </p:txBody>
      </p:sp>
      <p:sp>
        <p:nvSpPr>
          <p:cNvPr id="16" name="正方形/長方形 15">
            <a:extLst>
              <a:ext uri="{FF2B5EF4-FFF2-40B4-BE49-F238E27FC236}">
                <a16:creationId xmlns:a16="http://schemas.microsoft.com/office/drawing/2014/main" id="{95FDFB34-FB09-4CE7-AA95-702E51CB4E64}"/>
              </a:ext>
            </a:extLst>
          </p:cNvPr>
          <p:cNvSpPr/>
          <p:nvPr/>
        </p:nvSpPr>
        <p:spPr>
          <a:xfrm>
            <a:off x="5244078" y="3228505"/>
            <a:ext cx="1639227" cy="177304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サービスの</a:t>
            </a:r>
            <a:endParaRPr kumimoji="1" lang="en-US" altLang="ja-JP" b="1" dirty="0"/>
          </a:p>
          <a:p>
            <a:pPr algn="ctr"/>
            <a:r>
              <a:rPr kumimoji="1" lang="ja-JP" altLang="en-US" b="1" dirty="0"/>
              <a:t>登場</a:t>
            </a:r>
            <a:endParaRPr kumimoji="1" lang="en-US" altLang="ja-JP" b="1" dirty="0"/>
          </a:p>
          <a:p>
            <a:pPr algn="ctr"/>
            <a:endParaRPr kumimoji="1" lang="en-US" altLang="ja-JP" b="1" dirty="0"/>
          </a:p>
          <a:p>
            <a:pPr algn="ctr"/>
            <a:r>
              <a:rPr kumimoji="1" lang="ja-JP" altLang="en-US" sz="1600" b="1" dirty="0"/>
              <a:t>具体的な使い方</a:t>
            </a:r>
            <a:endParaRPr kumimoji="1" lang="en-US" altLang="ja-JP" sz="1600" b="1" dirty="0"/>
          </a:p>
          <a:p>
            <a:pPr algn="ctr"/>
            <a:r>
              <a:rPr kumimoji="1" lang="ja-JP" altLang="en-US" sz="1600" b="1" dirty="0"/>
              <a:t>実際の効果</a:t>
            </a:r>
            <a:endParaRPr kumimoji="1" lang="en-US" altLang="ja-JP" sz="1600" b="1" dirty="0"/>
          </a:p>
        </p:txBody>
      </p:sp>
      <p:sp>
        <p:nvSpPr>
          <p:cNvPr id="17" name="正方形/長方形 16">
            <a:extLst>
              <a:ext uri="{FF2B5EF4-FFF2-40B4-BE49-F238E27FC236}">
                <a16:creationId xmlns:a16="http://schemas.microsoft.com/office/drawing/2014/main" id="{48A18FD5-6B8E-41F0-8BD4-2230A8EA45A7}"/>
              </a:ext>
            </a:extLst>
          </p:cNvPr>
          <p:cNvSpPr/>
          <p:nvPr/>
        </p:nvSpPr>
        <p:spPr>
          <a:xfrm>
            <a:off x="7231722" y="3214184"/>
            <a:ext cx="1621778" cy="177304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問題の解決</a:t>
            </a:r>
            <a:endParaRPr kumimoji="1" lang="en-US" altLang="ja-JP" b="1" dirty="0"/>
          </a:p>
          <a:p>
            <a:pPr algn="ctr"/>
            <a:endParaRPr kumimoji="1" lang="en-US" altLang="ja-JP" b="1" dirty="0"/>
          </a:p>
          <a:p>
            <a:pPr algn="ctr"/>
            <a:r>
              <a:rPr kumimoji="1" lang="ja-JP" altLang="en-US" sz="1600" b="1" dirty="0"/>
              <a:t>サービスの利用による効果もたらされる利益</a:t>
            </a:r>
            <a:endParaRPr kumimoji="1" lang="en-US" altLang="ja-JP" sz="1600" b="1" dirty="0"/>
          </a:p>
        </p:txBody>
      </p:sp>
      <p:sp>
        <p:nvSpPr>
          <p:cNvPr id="18" name="二等辺三角形 17">
            <a:extLst>
              <a:ext uri="{FF2B5EF4-FFF2-40B4-BE49-F238E27FC236}">
                <a16:creationId xmlns:a16="http://schemas.microsoft.com/office/drawing/2014/main" id="{E4A0A370-9D14-4822-8E46-5ABD7CAB362C}"/>
              </a:ext>
            </a:extLst>
          </p:cNvPr>
          <p:cNvSpPr/>
          <p:nvPr/>
        </p:nvSpPr>
        <p:spPr>
          <a:xfrm rot="5400000">
            <a:off x="4909725" y="3954816"/>
            <a:ext cx="372968" cy="23615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18">
            <a:extLst>
              <a:ext uri="{FF2B5EF4-FFF2-40B4-BE49-F238E27FC236}">
                <a16:creationId xmlns:a16="http://schemas.microsoft.com/office/drawing/2014/main" id="{15AB5021-3CB2-470B-AB6F-3D04665E109A}"/>
              </a:ext>
            </a:extLst>
          </p:cNvPr>
          <p:cNvSpPr/>
          <p:nvPr/>
        </p:nvSpPr>
        <p:spPr>
          <a:xfrm rot="5400000">
            <a:off x="6879516" y="3982629"/>
            <a:ext cx="372968" cy="23615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3513850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15D2BB-FE9C-423E-AD30-97CEE1AD6FC1}"/>
              </a:ext>
            </a:extLst>
          </p:cNvPr>
          <p:cNvSpPr>
            <a:spLocks noGrp="1"/>
          </p:cNvSpPr>
          <p:nvPr>
            <p:ph type="title"/>
          </p:nvPr>
        </p:nvSpPr>
        <p:spPr/>
        <p:txBody>
          <a:bodyPr/>
          <a:lstStyle/>
          <a:p>
            <a:r>
              <a:rPr kumimoji="1" lang="ja-JP" altLang="en-US" dirty="0"/>
              <a:t>実験結果②</a:t>
            </a:r>
          </a:p>
        </p:txBody>
      </p:sp>
      <p:pic>
        <p:nvPicPr>
          <p:cNvPr id="4" name="図 3" descr="スクリーンショット が含まれている画像&#10;&#10;自動的に生成された説明">
            <a:extLst>
              <a:ext uri="{FF2B5EF4-FFF2-40B4-BE49-F238E27FC236}">
                <a16:creationId xmlns:a16="http://schemas.microsoft.com/office/drawing/2014/main" id="{FC8D7D53-1B3E-4438-8D40-843490AC05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06895" y="2055699"/>
            <a:ext cx="4989080" cy="3526470"/>
          </a:xfrm>
          <a:prstGeom prst="rect">
            <a:avLst/>
          </a:prstGeom>
        </p:spPr>
      </p:pic>
      <p:pic>
        <p:nvPicPr>
          <p:cNvPr id="5" name="図 4" descr="文字の書かれた紙&#10;&#10;自動的に生成された説明">
            <a:extLst>
              <a:ext uri="{FF2B5EF4-FFF2-40B4-BE49-F238E27FC236}">
                <a16:creationId xmlns:a16="http://schemas.microsoft.com/office/drawing/2014/main" id="{C2B4D136-1016-4AB9-85F1-CD03A47C4B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055039" y="2055700"/>
            <a:ext cx="4989083" cy="3526471"/>
          </a:xfrm>
          <a:prstGeom prst="rect">
            <a:avLst/>
          </a:prstGeom>
        </p:spPr>
      </p:pic>
      <p:sp>
        <p:nvSpPr>
          <p:cNvPr id="6" name="二等辺三角形 5">
            <a:extLst>
              <a:ext uri="{FF2B5EF4-FFF2-40B4-BE49-F238E27FC236}">
                <a16:creationId xmlns:a16="http://schemas.microsoft.com/office/drawing/2014/main" id="{02831020-65EA-47AC-89EF-B9BF8CB19746}"/>
              </a:ext>
            </a:extLst>
          </p:cNvPr>
          <p:cNvSpPr/>
          <p:nvPr/>
        </p:nvSpPr>
        <p:spPr>
          <a:xfrm rot="5400000">
            <a:off x="4141457" y="3736207"/>
            <a:ext cx="868100" cy="421675"/>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EE2CD97C-8662-47AB-ABFE-31D11A5FA026}"/>
              </a:ext>
            </a:extLst>
          </p:cNvPr>
          <p:cNvSpPr/>
          <p:nvPr/>
        </p:nvSpPr>
        <p:spPr>
          <a:xfrm>
            <a:off x="8372724" y="2247049"/>
            <a:ext cx="3526471" cy="1414592"/>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t>基本構造に従ってフィードバックを実施</a:t>
            </a:r>
            <a:endParaRPr kumimoji="1" lang="ja-JP" altLang="en-US" sz="2400" b="1" dirty="0"/>
          </a:p>
        </p:txBody>
      </p:sp>
      <p:sp>
        <p:nvSpPr>
          <p:cNvPr id="8" name="二等辺三角形 7">
            <a:extLst>
              <a:ext uri="{FF2B5EF4-FFF2-40B4-BE49-F238E27FC236}">
                <a16:creationId xmlns:a16="http://schemas.microsoft.com/office/drawing/2014/main" id="{C58C4896-DAD4-4CB1-8254-E8BE6DD713BF}"/>
              </a:ext>
            </a:extLst>
          </p:cNvPr>
          <p:cNvSpPr/>
          <p:nvPr/>
        </p:nvSpPr>
        <p:spPr>
          <a:xfrm rot="10800000">
            <a:off x="9701909" y="3959420"/>
            <a:ext cx="868100" cy="421675"/>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7EC76910-23DA-4EB2-A0C8-9B79AC296749}"/>
              </a:ext>
            </a:extLst>
          </p:cNvPr>
          <p:cNvSpPr/>
          <p:nvPr/>
        </p:nvSpPr>
        <p:spPr>
          <a:xfrm>
            <a:off x="8372724" y="4520685"/>
            <a:ext cx="3526471" cy="1414593"/>
          </a:xfrm>
          <a:prstGeom prst="rect">
            <a:avLst/>
          </a:prstGeom>
          <a:solidFill>
            <a:schemeClr val="accent1">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実際のスキットでの</a:t>
            </a:r>
            <a:endParaRPr kumimoji="1" lang="en-US" altLang="ja-JP" sz="2400" b="1" dirty="0"/>
          </a:p>
          <a:p>
            <a:pPr algn="ctr"/>
            <a:r>
              <a:rPr lang="ja-JP" altLang="en-US" sz="2400" b="1" dirty="0"/>
              <a:t>論理構造を確認</a:t>
            </a:r>
            <a:endParaRPr kumimoji="1" lang="ja-JP" altLang="en-US" sz="2400" b="1" dirty="0"/>
          </a:p>
        </p:txBody>
      </p:sp>
    </p:spTree>
    <p:extLst>
      <p:ext uri="{BB962C8B-B14F-4D97-AF65-F5344CB8AC3E}">
        <p14:creationId xmlns:p14="http://schemas.microsoft.com/office/powerpoint/2010/main" val="111569118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65BCC6-0457-4A12-B8E8-389FF6C78EFB}"/>
              </a:ext>
            </a:extLst>
          </p:cNvPr>
          <p:cNvSpPr>
            <a:spLocks noGrp="1"/>
          </p:cNvSpPr>
          <p:nvPr>
            <p:ph type="title"/>
          </p:nvPr>
        </p:nvSpPr>
        <p:spPr/>
        <p:txBody>
          <a:bodyPr/>
          <a:lstStyle/>
          <a:p>
            <a:r>
              <a:rPr kumimoji="1" lang="ja-JP" altLang="en-US" dirty="0"/>
              <a:t>実験結果②</a:t>
            </a:r>
          </a:p>
        </p:txBody>
      </p:sp>
      <p:sp>
        <p:nvSpPr>
          <p:cNvPr id="4" name="正方形/長方形 3">
            <a:extLst>
              <a:ext uri="{FF2B5EF4-FFF2-40B4-BE49-F238E27FC236}">
                <a16:creationId xmlns:a16="http://schemas.microsoft.com/office/drawing/2014/main" id="{92FC5EAA-DBC5-437C-B3C4-C559F547E612}"/>
              </a:ext>
            </a:extLst>
          </p:cNvPr>
          <p:cNvSpPr/>
          <p:nvPr/>
        </p:nvSpPr>
        <p:spPr>
          <a:xfrm>
            <a:off x="1133828" y="1759378"/>
            <a:ext cx="1889191" cy="505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t>導入</a:t>
            </a:r>
            <a:endParaRPr kumimoji="1" lang="ja-JP" altLang="en-US" sz="2800" b="1" dirty="0"/>
          </a:p>
        </p:txBody>
      </p:sp>
      <p:sp>
        <p:nvSpPr>
          <p:cNvPr id="5" name="正方形/長方形 4">
            <a:extLst>
              <a:ext uri="{FF2B5EF4-FFF2-40B4-BE49-F238E27FC236}">
                <a16:creationId xmlns:a16="http://schemas.microsoft.com/office/drawing/2014/main" id="{01161462-394D-4B47-844E-036610396973}"/>
              </a:ext>
            </a:extLst>
          </p:cNvPr>
          <p:cNvSpPr/>
          <p:nvPr/>
        </p:nvSpPr>
        <p:spPr>
          <a:xfrm>
            <a:off x="5268589" y="1759378"/>
            <a:ext cx="1889191" cy="505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実用例</a:t>
            </a:r>
          </a:p>
        </p:txBody>
      </p:sp>
      <p:sp>
        <p:nvSpPr>
          <p:cNvPr id="6" name="正方形/長方形 5">
            <a:extLst>
              <a:ext uri="{FF2B5EF4-FFF2-40B4-BE49-F238E27FC236}">
                <a16:creationId xmlns:a16="http://schemas.microsoft.com/office/drawing/2014/main" id="{2D7296F8-EE73-4FF0-BA8F-F8085E4454CE}"/>
              </a:ext>
            </a:extLst>
          </p:cNvPr>
          <p:cNvSpPr/>
          <p:nvPr/>
        </p:nvSpPr>
        <p:spPr>
          <a:xfrm>
            <a:off x="9242801" y="1759377"/>
            <a:ext cx="1889191" cy="505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結論</a:t>
            </a:r>
            <a:endParaRPr kumimoji="1" lang="en-US" altLang="ja-JP" sz="2800" b="1" dirty="0"/>
          </a:p>
        </p:txBody>
      </p:sp>
      <p:sp>
        <p:nvSpPr>
          <p:cNvPr id="7" name="正方形/長方形 6">
            <a:extLst>
              <a:ext uri="{FF2B5EF4-FFF2-40B4-BE49-F238E27FC236}">
                <a16:creationId xmlns:a16="http://schemas.microsoft.com/office/drawing/2014/main" id="{F00BE820-44E3-472E-97C5-731284410B29}"/>
              </a:ext>
            </a:extLst>
          </p:cNvPr>
          <p:cNvSpPr/>
          <p:nvPr/>
        </p:nvSpPr>
        <p:spPr>
          <a:xfrm>
            <a:off x="628187" y="2870124"/>
            <a:ext cx="2737812" cy="2859043"/>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17EAAB52-7D8C-493A-ABCA-75F25E091BFB}"/>
              </a:ext>
            </a:extLst>
          </p:cNvPr>
          <p:cNvSpPr/>
          <p:nvPr/>
        </p:nvSpPr>
        <p:spPr>
          <a:xfrm>
            <a:off x="3896990" y="2866296"/>
            <a:ext cx="4336552" cy="2859045"/>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1691B50B-616A-4524-9674-71C9B360C278}"/>
              </a:ext>
            </a:extLst>
          </p:cNvPr>
          <p:cNvSpPr/>
          <p:nvPr/>
        </p:nvSpPr>
        <p:spPr>
          <a:xfrm>
            <a:off x="8818492" y="2866296"/>
            <a:ext cx="2737812" cy="2859045"/>
          </a:xfrm>
          <a:prstGeom prst="rect">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08C55F50-78FA-451A-89D9-B02313AB50B6}"/>
              </a:ext>
            </a:extLst>
          </p:cNvPr>
          <p:cNvSpPr txBox="1"/>
          <p:nvPr/>
        </p:nvSpPr>
        <p:spPr>
          <a:xfrm>
            <a:off x="794880" y="3264766"/>
            <a:ext cx="2404425" cy="2062103"/>
          </a:xfrm>
          <a:prstGeom prst="rect">
            <a:avLst/>
          </a:prstGeom>
          <a:noFill/>
        </p:spPr>
        <p:txBody>
          <a:bodyPr wrap="square" rtlCol="0">
            <a:spAutoFit/>
          </a:bodyPr>
          <a:lstStyle/>
          <a:p>
            <a:pPr algn="ctr"/>
            <a:r>
              <a:rPr kumimoji="1" lang="ja-JP" altLang="en-US" sz="3200" dirty="0"/>
              <a:t>ナレーターに</a:t>
            </a:r>
            <a:endParaRPr kumimoji="1" lang="en-US" altLang="ja-JP" sz="3200" dirty="0"/>
          </a:p>
          <a:p>
            <a:pPr algn="ctr"/>
            <a:r>
              <a:rPr kumimoji="1" lang="ja-JP" altLang="en-US" sz="3200" dirty="0"/>
              <a:t>よる</a:t>
            </a:r>
            <a:r>
              <a:rPr lang="ja-JP" altLang="en-US" sz="3200" dirty="0"/>
              <a:t>状況の</a:t>
            </a:r>
            <a:endParaRPr lang="en-US" altLang="ja-JP" sz="3200" dirty="0"/>
          </a:p>
          <a:p>
            <a:pPr algn="ctr"/>
            <a:r>
              <a:rPr lang="ja-JP" altLang="en-US" sz="3200" dirty="0"/>
              <a:t>説明</a:t>
            </a:r>
            <a:endParaRPr kumimoji="1" lang="ja-JP" altLang="en-US" sz="3200" dirty="0"/>
          </a:p>
        </p:txBody>
      </p:sp>
      <p:sp>
        <p:nvSpPr>
          <p:cNvPr id="11" name="正方形/長方形 10">
            <a:extLst>
              <a:ext uri="{FF2B5EF4-FFF2-40B4-BE49-F238E27FC236}">
                <a16:creationId xmlns:a16="http://schemas.microsoft.com/office/drawing/2014/main" id="{23FEC813-798B-4479-87AB-64350CE92E2D}"/>
              </a:ext>
            </a:extLst>
          </p:cNvPr>
          <p:cNvSpPr/>
          <p:nvPr/>
        </p:nvSpPr>
        <p:spPr>
          <a:xfrm>
            <a:off x="4141106" y="3178470"/>
            <a:ext cx="1656831" cy="214175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サービスを</a:t>
            </a:r>
            <a:r>
              <a:rPr kumimoji="1" lang="ja-JP" altLang="en-US" sz="2800" dirty="0">
                <a:solidFill>
                  <a:schemeClr val="tx1">
                    <a:lumMod val="95000"/>
                    <a:lumOff val="5000"/>
                  </a:schemeClr>
                </a:solidFill>
              </a:rPr>
              <a:t>利用</a:t>
            </a:r>
            <a:endParaRPr kumimoji="1" lang="en-US" altLang="ja-JP" sz="2800" dirty="0">
              <a:solidFill>
                <a:schemeClr val="tx1">
                  <a:lumMod val="95000"/>
                  <a:lumOff val="5000"/>
                </a:schemeClr>
              </a:solidFill>
            </a:endParaRPr>
          </a:p>
          <a:p>
            <a:pPr algn="ctr"/>
            <a:r>
              <a:rPr kumimoji="1" lang="ja-JP" altLang="en-US" sz="2800" dirty="0">
                <a:solidFill>
                  <a:schemeClr val="tx1">
                    <a:lumMod val="95000"/>
                    <a:lumOff val="5000"/>
                  </a:schemeClr>
                </a:solidFill>
              </a:rPr>
              <a:t>する</a:t>
            </a:r>
            <a:endParaRPr kumimoji="1" lang="en-US" altLang="ja-JP" sz="2800" dirty="0">
              <a:solidFill>
                <a:schemeClr val="tx1">
                  <a:lumMod val="95000"/>
                  <a:lumOff val="5000"/>
                </a:schemeClr>
              </a:solidFill>
            </a:endParaRPr>
          </a:p>
          <a:p>
            <a:pPr algn="ctr"/>
            <a:r>
              <a:rPr lang="ja-JP" altLang="en-US" sz="2800" dirty="0">
                <a:solidFill>
                  <a:schemeClr val="tx1">
                    <a:lumMod val="95000"/>
                    <a:lumOff val="5000"/>
                  </a:schemeClr>
                </a:solidFill>
              </a:rPr>
              <a:t>背景</a:t>
            </a:r>
            <a:endParaRPr kumimoji="1" lang="ja-JP" altLang="en-US" sz="2800" dirty="0">
              <a:solidFill>
                <a:schemeClr val="tx1">
                  <a:lumMod val="95000"/>
                  <a:lumOff val="5000"/>
                </a:schemeClr>
              </a:solidFill>
            </a:endParaRPr>
          </a:p>
        </p:txBody>
      </p:sp>
      <p:sp>
        <p:nvSpPr>
          <p:cNvPr id="12" name="正方形/長方形 11">
            <a:extLst>
              <a:ext uri="{FF2B5EF4-FFF2-40B4-BE49-F238E27FC236}">
                <a16:creationId xmlns:a16="http://schemas.microsoft.com/office/drawing/2014/main" id="{177D95AC-40A0-47DE-92C3-83B429C45A70}"/>
              </a:ext>
            </a:extLst>
          </p:cNvPr>
          <p:cNvSpPr/>
          <p:nvPr/>
        </p:nvSpPr>
        <p:spPr>
          <a:xfrm>
            <a:off x="6328928" y="3178470"/>
            <a:ext cx="1656831" cy="214175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2">
                    <a:lumMod val="50000"/>
                  </a:schemeClr>
                </a:solidFill>
              </a:rPr>
              <a:t>使用結果</a:t>
            </a:r>
            <a:endParaRPr kumimoji="1" lang="en-US" altLang="ja-JP" sz="2800" dirty="0">
              <a:solidFill>
                <a:schemeClr val="tx2">
                  <a:lumMod val="50000"/>
                </a:schemeClr>
              </a:solidFill>
            </a:endParaRPr>
          </a:p>
          <a:p>
            <a:pPr algn="ctr"/>
            <a:r>
              <a:rPr kumimoji="1" lang="ja-JP" altLang="en-US" sz="2800" dirty="0">
                <a:solidFill>
                  <a:schemeClr val="tx2">
                    <a:lumMod val="50000"/>
                  </a:schemeClr>
                </a:solidFill>
              </a:rPr>
              <a:t>非使用時との比較</a:t>
            </a:r>
          </a:p>
        </p:txBody>
      </p:sp>
      <p:sp>
        <p:nvSpPr>
          <p:cNvPr id="13" name="テキスト ボックス 12">
            <a:extLst>
              <a:ext uri="{FF2B5EF4-FFF2-40B4-BE49-F238E27FC236}">
                <a16:creationId xmlns:a16="http://schemas.microsoft.com/office/drawing/2014/main" id="{BD6C8B75-A316-46C2-A26E-A0F05CC009CA}"/>
              </a:ext>
            </a:extLst>
          </p:cNvPr>
          <p:cNvSpPr txBox="1"/>
          <p:nvPr/>
        </p:nvSpPr>
        <p:spPr>
          <a:xfrm>
            <a:off x="8985185" y="3073075"/>
            <a:ext cx="2404425" cy="2554545"/>
          </a:xfrm>
          <a:prstGeom prst="rect">
            <a:avLst/>
          </a:prstGeom>
          <a:noFill/>
        </p:spPr>
        <p:txBody>
          <a:bodyPr wrap="square" rtlCol="0">
            <a:spAutoFit/>
          </a:bodyPr>
          <a:lstStyle/>
          <a:p>
            <a:pPr algn="ctr"/>
            <a:r>
              <a:rPr kumimoji="1" lang="ja-JP" altLang="en-US" sz="3200" dirty="0"/>
              <a:t>メッセージの</a:t>
            </a:r>
            <a:r>
              <a:rPr lang="ja-JP" altLang="en-US" sz="3200" dirty="0"/>
              <a:t>提示</a:t>
            </a:r>
            <a:endParaRPr lang="en-US" altLang="ja-JP" sz="3200" dirty="0"/>
          </a:p>
          <a:p>
            <a:pPr algn="ctr"/>
            <a:endParaRPr kumimoji="1" lang="en-US" altLang="ja-JP" sz="3200" dirty="0"/>
          </a:p>
          <a:p>
            <a:pPr algn="ctr"/>
            <a:r>
              <a:rPr kumimoji="1" lang="ja-JP" altLang="en-US" sz="3200" dirty="0"/>
              <a:t>聴衆への</a:t>
            </a:r>
            <a:endParaRPr kumimoji="1" lang="en-US" altLang="ja-JP" sz="3200" dirty="0"/>
          </a:p>
          <a:p>
            <a:pPr algn="ctr"/>
            <a:r>
              <a:rPr kumimoji="1" lang="ja-JP" altLang="en-US" sz="3200" dirty="0"/>
              <a:t>問いかけ</a:t>
            </a:r>
            <a:endParaRPr kumimoji="1" lang="en-US" altLang="ja-JP" sz="3200" dirty="0"/>
          </a:p>
        </p:txBody>
      </p:sp>
      <p:sp>
        <p:nvSpPr>
          <p:cNvPr id="14" name="二等辺三角形 13">
            <a:extLst>
              <a:ext uri="{FF2B5EF4-FFF2-40B4-BE49-F238E27FC236}">
                <a16:creationId xmlns:a16="http://schemas.microsoft.com/office/drawing/2014/main" id="{405E5A86-3632-4539-876F-CFC34B216634}"/>
              </a:ext>
            </a:extLst>
          </p:cNvPr>
          <p:cNvSpPr/>
          <p:nvPr/>
        </p:nvSpPr>
        <p:spPr>
          <a:xfrm rot="5400000">
            <a:off x="3394660" y="4106650"/>
            <a:ext cx="545536" cy="285398"/>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二等辺三角形 14">
            <a:extLst>
              <a:ext uri="{FF2B5EF4-FFF2-40B4-BE49-F238E27FC236}">
                <a16:creationId xmlns:a16="http://schemas.microsoft.com/office/drawing/2014/main" id="{FAB1F273-23E9-4096-A6C7-8B0165806329}"/>
              </a:ext>
            </a:extLst>
          </p:cNvPr>
          <p:cNvSpPr/>
          <p:nvPr/>
        </p:nvSpPr>
        <p:spPr>
          <a:xfrm rot="5400000">
            <a:off x="8253249" y="4106650"/>
            <a:ext cx="545536" cy="285398"/>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2963775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0810B5-FE49-46D5-971C-DD1E0645B96E}"/>
              </a:ext>
            </a:extLst>
          </p:cNvPr>
          <p:cNvSpPr>
            <a:spLocks noGrp="1"/>
          </p:cNvSpPr>
          <p:nvPr>
            <p:ph type="title"/>
          </p:nvPr>
        </p:nvSpPr>
        <p:spPr/>
        <p:txBody>
          <a:bodyPr/>
          <a:lstStyle/>
          <a:p>
            <a:r>
              <a:rPr kumimoji="1" lang="ja-JP" altLang="en-US" dirty="0"/>
              <a:t>実験結果②</a:t>
            </a:r>
          </a:p>
        </p:txBody>
      </p:sp>
      <p:sp>
        <p:nvSpPr>
          <p:cNvPr id="4" name="正方形/長方形 3">
            <a:extLst>
              <a:ext uri="{FF2B5EF4-FFF2-40B4-BE49-F238E27FC236}">
                <a16:creationId xmlns:a16="http://schemas.microsoft.com/office/drawing/2014/main" id="{602C9C94-62BC-4668-9755-108421108750}"/>
              </a:ext>
            </a:extLst>
          </p:cNvPr>
          <p:cNvSpPr/>
          <p:nvPr/>
        </p:nvSpPr>
        <p:spPr>
          <a:xfrm>
            <a:off x="5361319" y="2073162"/>
            <a:ext cx="1584695" cy="456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実用例</a:t>
            </a:r>
          </a:p>
        </p:txBody>
      </p:sp>
      <p:sp>
        <p:nvSpPr>
          <p:cNvPr id="5" name="正方形/長方形 4">
            <a:extLst>
              <a:ext uri="{FF2B5EF4-FFF2-40B4-BE49-F238E27FC236}">
                <a16:creationId xmlns:a16="http://schemas.microsoft.com/office/drawing/2014/main" id="{A29BFAFF-E331-4C62-9773-7482D51428AC}"/>
              </a:ext>
            </a:extLst>
          </p:cNvPr>
          <p:cNvSpPr/>
          <p:nvPr/>
        </p:nvSpPr>
        <p:spPr>
          <a:xfrm>
            <a:off x="3596081" y="2737544"/>
            <a:ext cx="5115172" cy="2582027"/>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65CD0DDF-659E-4C09-995A-905AB4B72711}"/>
              </a:ext>
            </a:extLst>
          </p:cNvPr>
          <p:cNvGrpSpPr/>
          <p:nvPr/>
        </p:nvGrpSpPr>
        <p:grpSpPr>
          <a:xfrm>
            <a:off x="375022" y="2073162"/>
            <a:ext cx="2516742" cy="3246409"/>
            <a:chOff x="0" y="1188429"/>
            <a:chExt cx="3136739" cy="4112776"/>
          </a:xfrm>
        </p:grpSpPr>
        <p:sp>
          <p:nvSpPr>
            <p:cNvPr id="7" name="正方形/長方形 6">
              <a:extLst>
                <a:ext uri="{FF2B5EF4-FFF2-40B4-BE49-F238E27FC236}">
                  <a16:creationId xmlns:a16="http://schemas.microsoft.com/office/drawing/2014/main" id="{B3EF0C66-40BC-497D-BF45-0662FE725C14}"/>
                </a:ext>
              </a:extLst>
            </p:cNvPr>
            <p:cNvSpPr/>
            <p:nvPr/>
          </p:nvSpPr>
          <p:spPr>
            <a:xfrm>
              <a:off x="370390" y="1188429"/>
              <a:ext cx="2164466" cy="5787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t>導入</a:t>
              </a:r>
              <a:endParaRPr kumimoji="1" lang="ja-JP" altLang="en-US" sz="2800" b="1" dirty="0"/>
            </a:p>
          </p:txBody>
        </p:sp>
        <p:sp>
          <p:nvSpPr>
            <p:cNvPr id="8" name="正方形/長方形 7">
              <a:extLst>
                <a:ext uri="{FF2B5EF4-FFF2-40B4-BE49-F238E27FC236}">
                  <a16:creationId xmlns:a16="http://schemas.microsoft.com/office/drawing/2014/main" id="{2CB19061-90CD-4C32-9779-C60C86701EEE}"/>
                </a:ext>
              </a:extLst>
            </p:cNvPr>
            <p:cNvSpPr/>
            <p:nvPr/>
          </p:nvSpPr>
          <p:spPr>
            <a:xfrm>
              <a:off x="0" y="2025570"/>
              <a:ext cx="3136739" cy="3275635"/>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AE8D3C1A-8C7E-46A0-A67E-1F3E59EFD4B1}"/>
                </a:ext>
              </a:extLst>
            </p:cNvPr>
            <p:cNvSpPr txBox="1"/>
            <p:nvPr/>
          </p:nvSpPr>
          <p:spPr>
            <a:xfrm>
              <a:off x="0" y="2331015"/>
              <a:ext cx="3065189" cy="2612415"/>
            </a:xfrm>
            <a:prstGeom prst="rect">
              <a:avLst/>
            </a:prstGeom>
            <a:noFill/>
          </p:spPr>
          <p:txBody>
            <a:bodyPr wrap="square" rtlCol="0">
              <a:spAutoFit/>
            </a:bodyPr>
            <a:lstStyle/>
            <a:p>
              <a:pPr algn="ctr"/>
              <a:r>
                <a:rPr lang="ja-JP" altLang="en-US" sz="3200" dirty="0"/>
                <a:t>サービス名</a:t>
              </a:r>
              <a:endParaRPr lang="en-US" altLang="ja-JP" sz="3200" dirty="0"/>
            </a:p>
            <a:p>
              <a:pPr algn="ctr"/>
              <a:r>
                <a:rPr lang="ja-JP" altLang="en-US" sz="3200" dirty="0"/>
                <a:t>機能の</a:t>
              </a:r>
              <a:endParaRPr lang="en-US" altLang="ja-JP" sz="3200" dirty="0"/>
            </a:p>
            <a:p>
              <a:pPr algn="ctr"/>
              <a:r>
                <a:rPr lang="ja-JP" altLang="en-US" sz="3200" dirty="0"/>
                <a:t>大まかな</a:t>
              </a:r>
              <a:endParaRPr lang="en-US" altLang="ja-JP" sz="3200" dirty="0"/>
            </a:p>
            <a:p>
              <a:pPr algn="ctr"/>
              <a:r>
                <a:rPr lang="ja-JP" altLang="en-US" sz="3200" dirty="0"/>
                <a:t>説明</a:t>
              </a:r>
              <a:endParaRPr lang="en-US" altLang="ja-JP" sz="3200" dirty="0"/>
            </a:p>
          </p:txBody>
        </p:sp>
      </p:grpSp>
      <p:sp>
        <p:nvSpPr>
          <p:cNvPr id="10" name="正方形/長方形 9">
            <a:extLst>
              <a:ext uri="{FF2B5EF4-FFF2-40B4-BE49-F238E27FC236}">
                <a16:creationId xmlns:a16="http://schemas.microsoft.com/office/drawing/2014/main" id="{6928016A-0296-4A97-8ED1-2F8664B047F6}"/>
              </a:ext>
            </a:extLst>
          </p:cNvPr>
          <p:cNvSpPr/>
          <p:nvPr/>
        </p:nvSpPr>
        <p:spPr>
          <a:xfrm>
            <a:off x="3701432" y="3130281"/>
            <a:ext cx="1436625" cy="179655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lumMod val="95000"/>
                    <a:lumOff val="5000"/>
                  </a:schemeClr>
                </a:solidFill>
              </a:rPr>
              <a:t>登場人物の抱える問題</a:t>
            </a:r>
            <a:endParaRPr kumimoji="1" lang="en-US" altLang="ja-JP" sz="2400" dirty="0">
              <a:solidFill>
                <a:schemeClr val="tx1">
                  <a:lumMod val="95000"/>
                  <a:lumOff val="5000"/>
                </a:schemeClr>
              </a:solidFill>
            </a:endParaRPr>
          </a:p>
        </p:txBody>
      </p:sp>
      <p:sp>
        <p:nvSpPr>
          <p:cNvPr id="11" name="正方形/長方形 10">
            <a:extLst>
              <a:ext uri="{FF2B5EF4-FFF2-40B4-BE49-F238E27FC236}">
                <a16:creationId xmlns:a16="http://schemas.microsoft.com/office/drawing/2014/main" id="{8767AE3F-10F3-4829-9727-CBCF210D4A27}"/>
              </a:ext>
            </a:extLst>
          </p:cNvPr>
          <p:cNvSpPr/>
          <p:nvPr/>
        </p:nvSpPr>
        <p:spPr>
          <a:xfrm>
            <a:off x="7155115" y="3152665"/>
            <a:ext cx="1436626" cy="179655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2">
                    <a:lumMod val="50000"/>
                  </a:schemeClr>
                </a:solidFill>
              </a:rPr>
              <a:t>サービス導入に</a:t>
            </a:r>
            <a:endParaRPr lang="en-US" altLang="ja-JP" sz="2400" dirty="0">
              <a:solidFill>
                <a:schemeClr val="tx2">
                  <a:lumMod val="50000"/>
                </a:schemeClr>
              </a:solidFill>
            </a:endParaRPr>
          </a:p>
          <a:p>
            <a:pPr algn="ctr"/>
            <a:r>
              <a:rPr lang="ja-JP" altLang="en-US" sz="2400" dirty="0">
                <a:solidFill>
                  <a:schemeClr val="tx2">
                    <a:lumMod val="50000"/>
                  </a:schemeClr>
                </a:solidFill>
              </a:rPr>
              <a:t>よる</a:t>
            </a:r>
            <a:endParaRPr lang="en-US" altLang="ja-JP" sz="2400" dirty="0">
              <a:solidFill>
                <a:schemeClr val="tx2">
                  <a:lumMod val="50000"/>
                </a:schemeClr>
              </a:solidFill>
            </a:endParaRPr>
          </a:p>
          <a:p>
            <a:pPr algn="ctr"/>
            <a:r>
              <a:rPr kumimoji="1" lang="ja-JP" altLang="en-US" sz="2400" dirty="0">
                <a:solidFill>
                  <a:schemeClr val="tx2">
                    <a:lumMod val="50000"/>
                  </a:schemeClr>
                </a:solidFill>
              </a:rPr>
              <a:t>問題解決</a:t>
            </a:r>
            <a:endParaRPr kumimoji="1" lang="en-US" altLang="ja-JP" sz="2400" dirty="0">
              <a:solidFill>
                <a:schemeClr val="tx2">
                  <a:lumMod val="50000"/>
                </a:schemeClr>
              </a:solidFill>
            </a:endParaRPr>
          </a:p>
        </p:txBody>
      </p:sp>
      <p:grpSp>
        <p:nvGrpSpPr>
          <p:cNvPr id="12" name="グループ化 11">
            <a:extLst>
              <a:ext uri="{FF2B5EF4-FFF2-40B4-BE49-F238E27FC236}">
                <a16:creationId xmlns:a16="http://schemas.microsoft.com/office/drawing/2014/main" id="{9C9CBD8B-3E76-42A4-ACF2-F87534BF8D74}"/>
              </a:ext>
            </a:extLst>
          </p:cNvPr>
          <p:cNvGrpSpPr/>
          <p:nvPr/>
        </p:nvGrpSpPr>
        <p:grpSpPr>
          <a:xfrm>
            <a:off x="9703442" y="2092373"/>
            <a:ext cx="2416234" cy="3178989"/>
            <a:chOff x="9055261" y="1212017"/>
            <a:chExt cx="3136739" cy="4089188"/>
          </a:xfrm>
        </p:grpSpPr>
        <p:sp>
          <p:nvSpPr>
            <p:cNvPr id="13" name="正方形/長方形 12">
              <a:extLst>
                <a:ext uri="{FF2B5EF4-FFF2-40B4-BE49-F238E27FC236}">
                  <a16:creationId xmlns:a16="http://schemas.microsoft.com/office/drawing/2014/main" id="{C8295654-A66C-4483-BF9C-FCA2A857EEB1}"/>
                </a:ext>
              </a:extLst>
            </p:cNvPr>
            <p:cNvSpPr/>
            <p:nvPr/>
          </p:nvSpPr>
          <p:spPr>
            <a:xfrm>
              <a:off x="9636499" y="1212017"/>
              <a:ext cx="2164466" cy="578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結論</a:t>
              </a:r>
              <a:endParaRPr kumimoji="1" lang="en-US" altLang="ja-JP" sz="2800" b="1" dirty="0"/>
            </a:p>
          </p:txBody>
        </p:sp>
        <p:sp>
          <p:nvSpPr>
            <p:cNvPr id="14" name="正方形/長方形 13">
              <a:extLst>
                <a:ext uri="{FF2B5EF4-FFF2-40B4-BE49-F238E27FC236}">
                  <a16:creationId xmlns:a16="http://schemas.microsoft.com/office/drawing/2014/main" id="{D1BB0D8C-76BB-4800-B0D8-759FCF1FF98E}"/>
                </a:ext>
              </a:extLst>
            </p:cNvPr>
            <p:cNvSpPr/>
            <p:nvPr/>
          </p:nvSpPr>
          <p:spPr>
            <a:xfrm>
              <a:off x="9055261" y="2025568"/>
              <a:ext cx="3136739" cy="3275637"/>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50E97FE-A0EC-4476-AF57-73E68446ED40}"/>
                </a:ext>
              </a:extLst>
            </p:cNvPr>
            <p:cNvSpPr txBox="1"/>
            <p:nvPr/>
          </p:nvSpPr>
          <p:spPr>
            <a:xfrm>
              <a:off x="9132318" y="2653846"/>
              <a:ext cx="2982624" cy="2019081"/>
            </a:xfrm>
            <a:prstGeom prst="rect">
              <a:avLst/>
            </a:prstGeom>
            <a:noFill/>
          </p:spPr>
          <p:txBody>
            <a:bodyPr wrap="square" rtlCol="0">
              <a:spAutoFit/>
            </a:bodyPr>
            <a:lstStyle/>
            <a:p>
              <a:pPr algn="ctr"/>
              <a:r>
                <a:rPr lang="ja-JP" altLang="en-US" sz="3200" dirty="0"/>
                <a:t>伝えたい</a:t>
              </a:r>
              <a:endParaRPr lang="en-US" altLang="ja-JP" sz="3200" dirty="0"/>
            </a:p>
            <a:p>
              <a:pPr algn="ctr"/>
              <a:r>
                <a:rPr lang="ja-JP" altLang="en-US" sz="3200" dirty="0"/>
                <a:t>メッセージの</a:t>
              </a:r>
              <a:r>
                <a:rPr kumimoji="1" lang="ja-JP" altLang="en-US" sz="3200" dirty="0"/>
                <a:t>伝達</a:t>
              </a:r>
              <a:endParaRPr kumimoji="1" lang="en-US" altLang="ja-JP" sz="3200" dirty="0"/>
            </a:p>
          </p:txBody>
        </p:sp>
      </p:grpSp>
      <p:sp>
        <p:nvSpPr>
          <p:cNvPr id="18" name="正方形/長方形 17">
            <a:extLst>
              <a:ext uri="{FF2B5EF4-FFF2-40B4-BE49-F238E27FC236}">
                <a16:creationId xmlns:a16="http://schemas.microsoft.com/office/drawing/2014/main" id="{033DB9F0-A201-42CA-8EFA-09BF469D257B}"/>
              </a:ext>
            </a:extLst>
          </p:cNvPr>
          <p:cNvSpPr/>
          <p:nvPr/>
        </p:nvSpPr>
        <p:spPr>
          <a:xfrm>
            <a:off x="5411934" y="3152665"/>
            <a:ext cx="1436625" cy="179655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lumMod val="95000"/>
                    <a:lumOff val="5000"/>
                  </a:schemeClr>
                </a:solidFill>
              </a:rPr>
              <a:t>提案する</a:t>
            </a:r>
            <a:r>
              <a:rPr lang="ja-JP" altLang="en-US" sz="2400" dirty="0">
                <a:solidFill>
                  <a:schemeClr val="tx1">
                    <a:lumMod val="95000"/>
                    <a:lumOff val="5000"/>
                  </a:schemeClr>
                </a:solidFill>
              </a:rPr>
              <a:t>サービスの導入</a:t>
            </a:r>
            <a:endParaRPr kumimoji="1" lang="en-US" altLang="ja-JP" sz="2400" dirty="0">
              <a:solidFill>
                <a:schemeClr val="tx1">
                  <a:lumMod val="95000"/>
                  <a:lumOff val="5000"/>
                </a:schemeClr>
              </a:solidFill>
            </a:endParaRPr>
          </a:p>
        </p:txBody>
      </p:sp>
      <p:sp>
        <p:nvSpPr>
          <p:cNvPr id="19" name="二等辺三角形 18">
            <a:extLst>
              <a:ext uri="{FF2B5EF4-FFF2-40B4-BE49-F238E27FC236}">
                <a16:creationId xmlns:a16="http://schemas.microsoft.com/office/drawing/2014/main" id="{2DB6901E-3967-45DF-8E02-8C1A8AFDDAFE}"/>
              </a:ext>
            </a:extLst>
          </p:cNvPr>
          <p:cNvSpPr/>
          <p:nvPr/>
        </p:nvSpPr>
        <p:spPr>
          <a:xfrm rot="5400000">
            <a:off x="2980496" y="3876052"/>
            <a:ext cx="545536" cy="285398"/>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二等辺三角形 19">
            <a:extLst>
              <a:ext uri="{FF2B5EF4-FFF2-40B4-BE49-F238E27FC236}">
                <a16:creationId xmlns:a16="http://schemas.microsoft.com/office/drawing/2014/main" id="{461D217B-85F9-47AF-9B1A-197825C78F37}"/>
              </a:ext>
            </a:extLst>
          </p:cNvPr>
          <p:cNvSpPr/>
          <p:nvPr/>
        </p:nvSpPr>
        <p:spPr>
          <a:xfrm rot="5400000">
            <a:off x="8934579" y="3908242"/>
            <a:ext cx="545536" cy="285398"/>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00D1315D-7C00-4F87-A55B-D4950223A4BA}"/>
              </a:ext>
            </a:extLst>
          </p:cNvPr>
          <p:cNvSpPr/>
          <p:nvPr/>
        </p:nvSpPr>
        <p:spPr>
          <a:xfrm>
            <a:off x="2936860" y="5712308"/>
            <a:ext cx="6386772" cy="103626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論理構成へのアプローチに成功</a:t>
            </a:r>
          </a:p>
        </p:txBody>
      </p:sp>
    </p:spTree>
    <p:extLst>
      <p:ext uri="{BB962C8B-B14F-4D97-AF65-F5344CB8AC3E}">
        <p14:creationId xmlns:p14="http://schemas.microsoft.com/office/powerpoint/2010/main" val="222059399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D70322-8B81-4744-BE91-BD64E426118E}"/>
              </a:ext>
            </a:extLst>
          </p:cNvPr>
          <p:cNvSpPr>
            <a:spLocks noGrp="1"/>
          </p:cNvSpPr>
          <p:nvPr>
            <p:ph type="title"/>
          </p:nvPr>
        </p:nvSpPr>
        <p:spPr/>
        <p:txBody>
          <a:bodyPr/>
          <a:lstStyle/>
          <a:p>
            <a:r>
              <a:rPr kumimoji="1" lang="ja-JP" altLang="en-US" dirty="0"/>
              <a:t>考察</a:t>
            </a:r>
          </a:p>
        </p:txBody>
      </p:sp>
      <p:sp>
        <p:nvSpPr>
          <p:cNvPr id="3" name="コンテンツ プレースホルダー 2">
            <a:extLst>
              <a:ext uri="{FF2B5EF4-FFF2-40B4-BE49-F238E27FC236}">
                <a16:creationId xmlns:a16="http://schemas.microsoft.com/office/drawing/2014/main" id="{C45FD13F-E3C4-4D5F-94E8-9162453A15A8}"/>
              </a:ext>
            </a:extLst>
          </p:cNvPr>
          <p:cNvSpPr>
            <a:spLocks noGrp="1"/>
          </p:cNvSpPr>
          <p:nvPr>
            <p:ph idx="1"/>
          </p:nvPr>
        </p:nvSpPr>
        <p:spPr/>
        <p:txBody>
          <a:bodyPr/>
          <a:lstStyle/>
          <a:p>
            <a:pPr marL="0" indent="0">
              <a:buNone/>
            </a:pPr>
            <a:r>
              <a:rPr kumimoji="1" lang="ja-JP" altLang="en-US" dirty="0"/>
              <a:t>・演劇的プレゼンテーションの実現にはそもそもの論理構成の整合性が重要であるのでその点</a:t>
            </a:r>
            <a:r>
              <a:rPr lang="ja-JP" altLang="en-US" dirty="0"/>
              <a:t>を改善してからじゃないと実現は難しい</a:t>
            </a:r>
            <a:r>
              <a:rPr lang="en-US" altLang="ja-JP" dirty="0"/>
              <a:t>…</a:t>
            </a:r>
            <a:r>
              <a:rPr lang="ja-JP" altLang="en-US" dirty="0"/>
              <a:t>？</a:t>
            </a:r>
            <a:endParaRPr lang="en-US" altLang="ja-JP" dirty="0"/>
          </a:p>
          <a:p>
            <a:pPr marL="0" indent="0">
              <a:buNone/>
            </a:pPr>
            <a:r>
              <a:rPr kumimoji="1" lang="ja-JP" altLang="en-US" dirty="0"/>
              <a:t>・論理構成とその構造、要素が持つ役割や効果を理解することが重要</a:t>
            </a:r>
            <a:endParaRPr kumimoji="1" lang="en-US" altLang="ja-JP" dirty="0"/>
          </a:p>
        </p:txBody>
      </p:sp>
    </p:spTree>
    <p:extLst>
      <p:ext uri="{BB962C8B-B14F-4D97-AF65-F5344CB8AC3E}">
        <p14:creationId xmlns:p14="http://schemas.microsoft.com/office/powerpoint/2010/main" val="5199978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DE2BC1-A824-4867-8990-64066D287AF4}"/>
              </a:ext>
            </a:extLst>
          </p:cNvPr>
          <p:cNvSpPr>
            <a:spLocks noGrp="1"/>
          </p:cNvSpPr>
          <p:nvPr>
            <p:ph type="title"/>
          </p:nvPr>
        </p:nvSpPr>
        <p:spPr/>
        <p:txBody>
          <a:bodyPr/>
          <a:lstStyle/>
          <a:p>
            <a:r>
              <a:rPr kumimoji="1" lang="ja-JP" altLang="en-US" dirty="0"/>
              <a:t>研究の背景</a:t>
            </a:r>
          </a:p>
        </p:txBody>
      </p:sp>
      <p:sp>
        <p:nvSpPr>
          <p:cNvPr id="6" name="矢印: 右 5">
            <a:extLst>
              <a:ext uri="{FF2B5EF4-FFF2-40B4-BE49-F238E27FC236}">
                <a16:creationId xmlns:a16="http://schemas.microsoft.com/office/drawing/2014/main" id="{0C7E66AE-E1B1-4CA4-B619-93A792322470}"/>
              </a:ext>
            </a:extLst>
          </p:cNvPr>
          <p:cNvSpPr/>
          <p:nvPr/>
        </p:nvSpPr>
        <p:spPr>
          <a:xfrm>
            <a:off x="4405128" y="1745721"/>
            <a:ext cx="1759353" cy="1325562"/>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B120AFD7-A63D-412B-8CE3-A9F67A961A44}"/>
              </a:ext>
            </a:extLst>
          </p:cNvPr>
          <p:cNvSpPr/>
          <p:nvPr/>
        </p:nvSpPr>
        <p:spPr>
          <a:xfrm>
            <a:off x="7025833" y="1504709"/>
            <a:ext cx="4490978" cy="179697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rPr>
              <a:t>メッセージの</a:t>
            </a:r>
            <a:endParaRPr kumimoji="1" lang="en-US" altLang="ja-JP" sz="3600" b="1" dirty="0">
              <a:solidFill>
                <a:schemeClr val="tx1"/>
              </a:solidFill>
            </a:endParaRPr>
          </a:p>
          <a:p>
            <a:pPr algn="ctr"/>
            <a:r>
              <a:rPr lang="ja-JP" altLang="en-US" sz="3600" b="1" dirty="0">
                <a:solidFill>
                  <a:schemeClr val="tx1"/>
                </a:solidFill>
              </a:rPr>
              <a:t>伝達</a:t>
            </a:r>
            <a:endParaRPr kumimoji="1" lang="ja-JP" altLang="en-US" sz="3600" b="1" dirty="0">
              <a:solidFill>
                <a:schemeClr val="tx1"/>
              </a:solidFill>
            </a:endParaRPr>
          </a:p>
        </p:txBody>
      </p:sp>
      <p:sp>
        <p:nvSpPr>
          <p:cNvPr id="8" name="正方形/長方形 7">
            <a:extLst>
              <a:ext uri="{FF2B5EF4-FFF2-40B4-BE49-F238E27FC236}">
                <a16:creationId xmlns:a16="http://schemas.microsoft.com/office/drawing/2014/main" id="{64A78655-4454-4AAF-8CD7-4FD909483BC9}"/>
              </a:ext>
            </a:extLst>
          </p:cNvPr>
          <p:cNvSpPr/>
          <p:nvPr/>
        </p:nvSpPr>
        <p:spPr>
          <a:xfrm>
            <a:off x="2511706" y="3786716"/>
            <a:ext cx="7199453" cy="27298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3521D267-A2C6-4D38-928F-FB392FE752EE}"/>
              </a:ext>
            </a:extLst>
          </p:cNvPr>
          <p:cNvSpPr/>
          <p:nvPr/>
        </p:nvSpPr>
        <p:spPr>
          <a:xfrm>
            <a:off x="3491696" y="3914037"/>
            <a:ext cx="5208608" cy="701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メッセージの決め方</a:t>
            </a:r>
          </a:p>
        </p:txBody>
      </p:sp>
      <p:sp>
        <p:nvSpPr>
          <p:cNvPr id="11" name="正方形/長方形 10">
            <a:extLst>
              <a:ext uri="{FF2B5EF4-FFF2-40B4-BE49-F238E27FC236}">
                <a16:creationId xmlns:a16="http://schemas.microsoft.com/office/drawing/2014/main" id="{1FCCB921-D2F5-44E1-812F-EF0E8EBAC5B4}"/>
              </a:ext>
            </a:extLst>
          </p:cNvPr>
          <p:cNvSpPr/>
          <p:nvPr/>
        </p:nvSpPr>
        <p:spPr>
          <a:xfrm>
            <a:off x="3491696" y="4801078"/>
            <a:ext cx="5208608" cy="701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情報の書き方</a:t>
            </a:r>
            <a:endParaRPr kumimoji="1" lang="ja-JP" altLang="en-US" sz="2800" dirty="0">
              <a:solidFill>
                <a:schemeClr val="tx1"/>
              </a:solidFill>
            </a:endParaRPr>
          </a:p>
        </p:txBody>
      </p:sp>
      <p:sp>
        <p:nvSpPr>
          <p:cNvPr id="12" name="正方形/長方形 11">
            <a:extLst>
              <a:ext uri="{FF2B5EF4-FFF2-40B4-BE49-F238E27FC236}">
                <a16:creationId xmlns:a16="http://schemas.microsoft.com/office/drawing/2014/main" id="{12627218-D04E-4895-9BC2-BAF8DA4DF9E2}"/>
              </a:ext>
            </a:extLst>
          </p:cNvPr>
          <p:cNvSpPr/>
          <p:nvPr/>
        </p:nvSpPr>
        <p:spPr>
          <a:xfrm>
            <a:off x="3491696" y="5700390"/>
            <a:ext cx="5208608" cy="701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スライドのデザイン</a:t>
            </a:r>
            <a:endParaRPr kumimoji="1" lang="ja-JP" altLang="en-US" sz="2800" dirty="0">
              <a:solidFill>
                <a:schemeClr val="tx1"/>
              </a:solidFill>
            </a:endParaRPr>
          </a:p>
        </p:txBody>
      </p:sp>
      <p:pic>
        <p:nvPicPr>
          <p:cNvPr id="15" name="図 14" descr="黒い背景と白い文字&#10;&#10;自動的に生成された説明">
            <a:extLst>
              <a:ext uri="{FF2B5EF4-FFF2-40B4-BE49-F238E27FC236}">
                <a16:creationId xmlns:a16="http://schemas.microsoft.com/office/drawing/2014/main" id="{8C625C5B-79C7-4374-A8F8-E98CCE10C0F5}"/>
              </a:ext>
            </a:extLst>
          </p:cNvPr>
          <p:cNvPicPr>
            <a:picLocks noChangeAspect="1"/>
          </p:cNvPicPr>
          <p:nvPr/>
        </p:nvPicPr>
        <p:blipFill rotWithShape="1">
          <a:blip r:embed="rId2">
            <a:extLst>
              <a:ext uri="{28A0092B-C50C-407E-A947-70E740481C1C}">
                <a14:useLocalDpi xmlns:a14="http://schemas.microsoft.com/office/drawing/2010/main" val="0"/>
              </a:ext>
            </a:extLst>
          </a:blip>
          <a:srcRect l="16509" t="19079" r="15445" b="26698"/>
          <a:stretch/>
        </p:blipFill>
        <p:spPr>
          <a:xfrm>
            <a:off x="1340617" y="1469983"/>
            <a:ext cx="2342177" cy="1866421"/>
          </a:xfrm>
          <a:prstGeom prst="rect">
            <a:avLst/>
          </a:prstGeom>
        </p:spPr>
      </p:pic>
    </p:spTree>
    <p:extLst>
      <p:ext uri="{BB962C8B-B14F-4D97-AF65-F5344CB8AC3E}">
        <p14:creationId xmlns:p14="http://schemas.microsoft.com/office/powerpoint/2010/main" val="145074921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A9B06D-C8E5-4D4D-BB9B-743FE09A5817}"/>
              </a:ext>
            </a:extLst>
          </p:cNvPr>
          <p:cNvSpPr>
            <a:spLocks noGrp="1"/>
          </p:cNvSpPr>
          <p:nvPr>
            <p:ph type="title"/>
          </p:nvPr>
        </p:nvSpPr>
        <p:spPr/>
        <p:txBody>
          <a:bodyPr/>
          <a:lstStyle/>
          <a:p>
            <a:r>
              <a:rPr kumimoji="1" lang="ja-JP" altLang="en-US" dirty="0"/>
              <a:t>今後の展望</a:t>
            </a:r>
          </a:p>
        </p:txBody>
      </p:sp>
      <p:sp>
        <p:nvSpPr>
          <p:cNvPr id="3" name="コンテンツ プレースホルダー 2">
            <a:extLst>
              <a:ext uri="{FF2B5EF4-FFF2-40B4-BE49-F238E27FC236}">
                <a16:creationId xmlns:a16="http://schemas.microsoft.com/office/drawing/2014/main" id="{25444D0A-2173-438F-A849-E7217B992252}"/>
              </a:ext>
            </a:extLst>
          </p:cNvPr>
          <p:cNvSpPr>
            <a:spLocks noGrp="1"/>
          </p:cNvSpPr>
          <p:nvPr>
            <p:ph idx="1"/>
          </p:nvPr>
        </p:nvSpPr>
        <p:spPr/>
        <p:txBody>
          <a:bodyPr/>
          <a:lstStyle/>
          <a:p>
            <a:pPr marL="0" indent="0">
              <a:buNone/>
            </a:pPr>
            <a:r>
              <a:rPr kumimoji="1" lang="ja-JP" altLang="en-US" dirty="0"/>
              <a:t>・演劇的プレゼン実現に向けての図</a:t>
            </a:r>
            <a:endParaRPr kumimoji="1" lang="en-US" altLang="ja-JP" dirty="0"/>
          </a:p>
          <a:p>
            <a:pPr marL="0" indent="0">
              <a:buNone/>
            </a:pPr>
            <a:r>
              <a:rPr lang="ja-JP" altLang="en-US" dirty="0"/>
              <a:t>・論理構成の重要性が理解できたので次に行うべきとしては②で行ったワークシートとフィードバックの実施→きちんとした基本構成を作成し、①で行った各論理構成への感情的指標作成、その指標に対しての具体的な指標、実現方法などを組み合わせることで演劇的プレゼンテーションの実現が成功するのではないだろうか</a:t>
            </a:r>
            <a:endParaRPr kumimoji="1" lang="ja-JP" altLang="en-US" dirty="0"/>
          </a:p>
        </p:txBody>
      </p:sp>
    </p:spTree>
    <p:extLst>
      <p:ext uri="{BB962C8B-B14F-4D97-AF65-F5344CB8AC3E}">
        <p14:creationId xmlns:p14="http://schemas.microsoft.com/office/powerpoint/2010/main" val="163976523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A3ACB5-7702-4E4C-AC76-475A85CCA813}"/>
              </a:ext>
            </a:extLst>
          </p:cNvPr>
          <p:cNvSpPr>
            <a:spLocks noGrp="1"/>
          </p:cNvSpPr>
          <p:nvPr>
            <p:ph type="title"/>
          </p:nvPr>
        </p:nvSpPr>
        <p:spPr/>
        <p:txBody>
          <a:bodyPr/>
          <a:lstStyle/>
          <a:p>
            <a:r>
              <a:rPr kumimoji="1" lang="ja-JP" altLang="en-US" dirty="0"/>
              <a:t>結論</a:t>
            </a:r>
          </a:p>
        </p:txBody>
      </p:sp>
      <p:sp>
        <p:nvSpPr>
          <p:cNvPr id="5" name="四角形: 1 つの角を切り取る 4">
            <a:extLst>
              <a:ext uri="{FF2B5EF4-FFF2-40B4-BE49-F238E27FC236}">
                <a16:creationId xmlns:a16="http://schemas.microsoft.com/office/drawing/2014/main" id="{9702477A-32F0-4004-B64A-B343AB29E62A}"/>
              </a:ext>
            </a:extLst>
          </p:cNvPr>
          <p:cNvSpPr/>
          <p:nvPr/>
        </p:nvSpPr>
        <p:spPr>
          <a:xfrm>
            <a:off x="1064872" y="1481559"/>
            <a:ext cx="3745668" cy="2314937"/>
          </a:xfrm>
          <a:prstGeom prst="snip1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1 つの角を切り取る 5">
            <a:extLst>
              <a:ext uri="{FF2B5EF4-FFF2-40B4-BE49-F238E27FC236}">
                <a16:creationId xmlns:a16="http://schemas.microsoft.com/office/drawing/2014/main" id="{00D2C2DD-2864-4DF4-9631-1AB3FEA5262F}"/>
              </a:ext>
            </a:extLst>
          </p:cNvPr>
          <p:cNvSpPr/>
          <p:nvPr/>
        </p:nvSpPr>
        <p:spPr>
          <a:xfrm>
            <a:off x="1061012" y="4218972"/>
            <a:ext cx="3745669" cy="2314937"/>
          </a:xfrm>
          <a:prstGeom prst="snip1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E1070867-C1E7-4FC5-ACDA-336355CC4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157" y="1810481"/>
            <a:ext cx="1604200" cy="1604200"/>
          </a:xfrm>
          <a:prstGeom prst="rect">
            <a:avLst/>
          </a:prstGeom>
        </p:spPr>
      </p:pic>
      <p:pic>
        <p:nvPicPr>
          <p:cNvPr id="8" name="図 7">
            <a:extLst>
              <a:ext uri="{FF2B5EF4-FFF2-40B4-BE49-F238E27FC236}">
                <a16:creationId xmlns:a16="http://schemas.microsoft.com/office/drawing/2014/main" id="{CCF9B7D9-6C2D-46FA-83D7-D43637DD9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084" y="4482267"/>
            <a:ext cx="1788345" cy="1788345"/>
          </a:xfrm>
          <a:prstGeom prst="rect">
            <a:avLst/>
          </a:prstGeom>
        </p:spPr>
      </p:pic>
      <p:sp>
        <p:nvSpPr>
          <p:cNvPr id="9" name="テキスト ボックス 8">
            <a:extLst>
              <a:ext uri="{FF2B5EF4-FFF2-40B4-BE49-F238E27FC236}">
                <a16:creationId xmlns:a16="http://schemas.microsoft.com/office/drawing/2014/main" id="{84C379E5-355D-4691-9086-471939625CCD}"/>
              </a:ext>
            </a:extLst>
          </p:cNvPr>
          <p:cNvSpPr txBox="1"/>
          <p:nvPr/>
        </p:nvSpPr>
        <p:spPr>
          <a:xfrm>
            <a:off x="3200400" y="2303902"/>
            <a:ext cx="1490870" cy="861774"/>
          </a:xfrm>
          <a:prstGeom prst="rect">
            <a:avLst/>
          </a:prstGeom>
          <a:noFill/>
        </p:spPr>
        <p:txBody>
          <a:bodyPr wrap="square" rtlCol="0">
            <a:spAutoFit/>
          </a:bodyPr>
          <a:lstStyle/>
          <a:p>
            <a:r>
              <a:rPr kumimoji="1" lang="ja-JP" altLang="en-US" sz="3200" dirty="0"/>
              <a:t>実験①</a:t>
            </a:r>
            <a:endParaRPr kumimoji="1" lang="en-US" altLang="ja-JP" sz="3200" dirty="0"/>
          </a:p>
          <a:p>
            <a:endParaRPr kumimoji="1" lang="en-US" altLang="ja-JP" dirty="0"/>
          </a:p>
        </p:txBody>
      </p:sp>
      <p:sp>
        <p:nvSpPr>
          <p:cNvPr id="10" name="テキスト ボックス 9">
            <a:extLst>
              <a:ext uri="{FF2B5EF4-FFF2-40B4-BE49-F238E27FC236}">
                <a16:creationId xmlns:a16="http://schemas.microsoft.com/office/drawing/2014/main" id="{FD3F6E0B-080B-4609-81E8-EA072D133F2B}"/>
              </a:ext>
            </a:extLst>
          </p:cNvPr>
          <p:cNvSpPr txBox="1"/>
          <p:nvPr/>
        </p:nvSpPr>
        <p:spPr>
          <a:xfrm>
            <a:off x="3200400" y="5084051"/>
            <a:ext cx="1546529" cy="584775"/>
          </a:xfrm>
          <a:prstGeom prst="rect">
            <a:avLst/>
          </a:prstGeom>
          <a:noFill/>
        </p:spPr>
        <p:txBody>
          <a:bodyPr wrap="square" rtlCol="0">
            <a:spAutoFit/>
          </a:bodyPr>
          <a:lstStyle/>
          <a:p>
            <a:r>
              <a:rPr lang="ja-JP" altLang="en-US" sz="3200" dirty="0"/>
              <a:t>実験②</a:t>
            </a:r>
            <a:endParaRPr lang="en-US" altLang="ja-JP" sz="3200" dirty="0"/>
          </a:p>
        </p:txBody>
      </p:sp>
      <p:sp>
        <p:nvSpPr>
          <p:cNvPr id="11" name="二等辺三角形 10">
            <a:extLst>
              <a:ext uri="{FF2B5EF4-FFF2-40B4-BE49-F238E27FC236}">
                <a16:creationId xmlns:a16="http://schemas.microsoft.com/office/drawing/2014/main" id="{D245754F-79F1-408E-A8A2-E8B472075337}"/>
              </a:ext>
            </a:extLst>
          </p:cNvPr>
          <p:cNvSpPr/>
          <p:nvPr/>
        </p:nvSpPr>
        <p:spPr>
          <a:xfrm rot="5400000">
            <a:off x="4779330" y="2439251"/>
            <a:ext cx="925518" cy="39955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a:extLst>
              <a:ext uri="{FF2B5EF4-FFF2-40B4-BE49-F238E27FC236}">
                <a16:creationId xmlns:a16="http://schemas.microsoft.com/office/drawing/2014/main" id="{B0BBFF52-8945-4443-8F42-4B5BF3A826B0}"/>
              </a:ext>
            </a:extLst>
          </p:cNvPr>
          <p:cNvSpPr/>
          <p:nvPr/>
        </p:nvSpPr>
        <p:spPr>
          <a:xfrm rot="5400000">
            <a:off x="4742917" y="5248225"/>
            <a:ext cx="925518" cy="39955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5320DAE8-DA45-4D97-AB75-7A1E99AEC615}"/>
              </a:ext>
            </a:extLst>
          </p:cNvPr>
          <p:cNvSpPr/>
          <p:nvPr/>
        </p:nvSpPr>
        <p:spPr>
          <a:xfrm>
            <a:off x="5693133" y="1481559"/>
            <a:ext cx="6090699" cy="231493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ED7803DF-8735-4B16-930F-7B6EB96DB990}"/>
              </a:ext>
            </a:extLst>
          </p:cNvPr>
          <p:cNvSpPr txBox="1"/>
          <p:nvPr/>
        </p:nvSpPr>
        <p:spPr>
          <a:xfrm>
            <a:off x="5735068" y="1703952"/>
            <a:ext cx="6006828" cy="1692258"/>
          </a:xfrm>
          <a:prstGeom prst="rect">
            <a:avLst/>
          </a:prstGeom>
          <a:noFill/>
        </p:spPr>
        <p:txBody>
          <a:bodyPr wrap="square" rtlCol="0">
            <a:spAutoFit/>
          </a:bodyPr>
          <a:lstStyle/>
          <a:p>
            <a:pPr>
              <a:lnSpc>
                <a:spcPct val="150000"/>
              </a:lnSpc>
            </a:pPr>
            <a:r>
              <a:rPr lang="ja-JP" altLang="en-US" sz="2400" dirty="0"/>
              <a:t>▸全体的な感情表現要素は向上が見られた</a:t>
            </a:r>
            <a:endParaRPr lang="en-US" altLang="ja-JP" sz="2400" dirty="0"/>
          </a:p>
          <a:p>
            <a:pPr>
              <a:lnSpc>
                <a:spcPct val="150000"/>
              </a:lnSpc>
            </a:pPr>
            <a:r>
              <a:rPr kumimoji="1" lang="ja-JP" altLang="en-US" sz="2400" dirty="0"/>
              <a:t>▸内容に適した表現の変化は少なかった</a:t>
            </a:r>
            <a:endParaRPr kumimoji="1" lang="en-US" altLang="ja-JP" sz="2400" dirty="0"/>
          </a:p>
          <a:p>
            <a:pPr>
              <a:lnSpc>
                <a:spcPct val="150000"/>
              </a:lnSpc>
            </a:pPr>
            <a:r>
              <a:rPr lang="ja-JP" altLang="en-US" sz="2400" dirty="0"/>
              <a:t>▸論理構成への変化が見られた</a:t>
            </a:r>
            <a:endParaRPr lang="en-US" altLang="ja-JP" sz="2400" dirty="0"/>
          </a:p>
        </p:txBody>
      </p:sp>
      <p:sp>
        <p:nvSpPr>
          <p:cNvPr id="15" name="正方形/長方形 14">
            <a:extLst>
              <a:ext uri="{FF2B5EF4-FFF2-40B4-BE49-F238E27FC236}">
                <a16:creationId xmlns:a16="http://schemas.microsoft.com/office/drawing/2014/main" id="{3ACA123F-18DA-4E81-AB0F-82DA1A586E11}"/>
              </a:ext>
            </a:extLst>
          </p:cNvPr>
          <p:cNvSpPr/>
          <p:nvPr/>
        </p:nvSpPr>
        <p:spPr>
          <a:xfrm>
            <a:off x="5651197" y="4218969"/>
            <a:ext cx="6090699" cy="231493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1B0AE705-0C3B-42DB-86A0-D62A3D1BBCE6}"/>
              </a:ext>
            </a:extLst>
          </p:cNvPr>
          <p:cNvSpPr txBox="1"/>
          <p:nvPr/>
        </p:nvSpPr>
        <p:spPr>
          <a:xfrm>
            <a:off x="5735068" y="4482267"/>
            <a:ext cx="6006828" cy="1692258"/>
          </a:xfrm>
          <a:prstGeom prst="rect">
            <a:avLst/>
          </a:prstGeom>
          <a:noFill/>
        </p:spPr>
        <p:txBody>
          <a:bodyPr wrap="square" rtlCol="0">
            <a:spAutoFit/>
          </a:bodyPr>
          <a:lstStyle/>
          <a:p>
            <a:pPr>
              <a:lnSpc>
                <a:spcPct val="150000"/>
              </a:lnSpc>
            </a:pPr>
            <a:r>
              <a:rPr lang="ja-JP" altLang="en-US" sz="2400" dirty="0"/>
              <a:t>▸論理構成と効果の理解が得られた</a:t>
            </a:r>
            <a:endParaRPr lang="en-US" altLang="ja-JP" sz="2400" dirty="0"/>
          </a:p>
          <a:p>
            <a:pPr>
              <a:lnSpc>
                <a:spcPct val="150000"/>
              </a:lnSpc>
            </a:pPr>
            <a:r>
              <a:rPr lang="ja-JP" altLang="en-US" sz="2400" dirty="0"/>
              <a:t>▸構成を意識した発表が見られた</a:t>
            </a:r>
            <a:endParaRPr lang="en-US" altLang="ja-JP" sz="2400" dirty="0"/>
          </a:p>
          <a:p>
            <a:pPr>
              <a:lnSpc>
                <a:spcPct val="150000"/>
              </a:lnSpc>
            </a:pPr>
            <a:r>
              <a:rPr lang="ja-JP" altLang="en-US" sz="2400" dirty="0"/>
              <a:t>▸内容に適した表現の変化は少なかった</a:t>
            </a:r>
            <a:endParaRPr lang="en-US" altLang="ja-JP" sz="2400" dirty="0"/>
          </a:p>
        </p:txBody>
      </p:sp>
    </p:spTree>
    <p:extLst>
      <p:ext uri="{BB962C8B-B14F-4D97-AF65-F5344CB8AC3E}">
        <p14:creationId xmlns:p14="http://schemas.microsoft.com/office/powerpoint/2010/main" val="352479888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658B2B-DD95-4571-BC4A-9D7C7940ACF4}"/>
              </a:ext>
            </a:extLst>
          </p:cNvPr>
          <p:cNvSpPr>
            <a:spLocks noGrp="1"/>
          </p:cNvSpPr>
          <p:nvPr>
            <p:ph type="title"/>
          </p:nvPr>
        </p:nvSpPr>
        <p:spPr/>
        <p:txBody>
          <a:bodyPr/>
          <a:lstStyle/>
          <a:p>
            <a:r>
              <a:rPr kumimoji="1" lang="ja-JP" altLang="en-US" dirty="0"/>
              <a:t>今後の展望</a:t>
            </a:r>
          </a:p>
        </p:txBody>
      </p:sp>
      <p:sp>
        <p:nvSpPr>
          <p:cNvPr id="4" name="正方形/長方形 3">
            <a:extLst>
              <a:ext uri="{FF2B5EF4-FFF2-40B4-BE49-F238E27FC236}">
                <a16:creationId xmlns:a16="http://schemas.microsoft.com/office/drawing/2014/main" id="{D29B2602-8BBB-45B1-AA4D-26C510D163A8}"/>
              </a:ext>
            </a:extLst>
          </p:cNvPr>
          <p:cNvSpPr/>
          <p:nvPr/>
        </p:nvSpPr>
        <p:spPr>
          <a:xfrm>
            <a:off x="838200" y="2687877"/>
            <a:ext cx="2238605" cy="274036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493ED4D7-1F8B-44A9-9CBB-14425E682D35}"/>
              </a:ext>
            </a:extLst>
          </p:cNvPr>
          <p:cNvSpPr/>
          <p:nvPr/>
        </p:nvSpPr>
        <p:spPr>
          <a:xfrm>
            <a:off x="3500376" y="2687877"/>
            <a:ext cx="2238605" cy="274036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A2BD4A13-90CC-4E10-B543-0B9EDD41C744}"/>
              </a:ext>
            </a:extLst>
          </p:cNvPr>
          <p:cNvSpPr/>
          <p:nvPr/>
        </p:nvSpPr>
        <p:spPr>
          <a:xfrm>
            <a:off x="6696099" y="1825625"/>
            <a:ext cx="3818921" cy="429709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U ターン 6">
            <a:extLst>
              <a:ext uri="{FF2B5EF4-FFF2-40B4-BE49-F238E27FC236}">
                <a16:creationId xmlns:a16="http://schemas.microsoft.com/office/drawing/2014/main" id="{9CB616ED-7FC4-4E2A-BDAF-7C04A244C7A9}"/>
              </a:ext>
            </a:extLst>
          </p:cNvPr>
          <p:cNvSpPr/>
          <p:nvPr/>
        </p:nvSpPr>
        <p:spPr>
          <a:xfrm>
            <a:off x="1949368" y="1315364"/>
            <a:ext cx="2762146" cy="1080706"/>
          </a:xfrm>
          <a:prstGeom prst="uturnArrow">
            <a:avLst>
              <a:gd name="adj1" fmla="val 13636"/>
              <a:gd name="adj2" fmla="val 20455"/>
              <a:gd name="adj3" fmla="val 30682"/>
              <a:gd name="adj4" fmla="val 50000"/>
              <a:gd name="adj5" fmla="val 100000"/>
            </a:avLst>
          </a:prstGeom>
          <a:solidFill>
            <a:schemeClr val="accent4">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矢印: U ターン 7">
            <a:extLst>
              <a:ext uri="{FF2B5EF4-FFF2-40B4-BE49-F238E27FC236}">
                <a16:creationId xmlns:a16="http://schemas.microsoft.com/office/drawing/2014/main" id="{2118CAF7-60E5-45FF-B955-49D011E0C649}"/>
              </a:ext>
            </a:extLst>
          </p:cNvPr>
          <p:cNvSpPr/>
          <p:nvPr/>
        </p:nvSpPr>
        <p:spPr>
          <a:xfrm rot="10800000">
            <a:off x="1736053" y="5543318"/>
            <a:ext cx="2762147" cy="1080706"/>
          </a:xfrm>
          <a:prstGeom prst="uturnArrow">
            <a:avLst>
              <a:gd name="adj1" fmla="val 13636"/>
              <a:gd name="adj2" fmla="val 20455"/>
              <a:gd name="adj3" fmla="val 30682"/>
              <a:gd name="adj4" fmla="val 50000"/>
              <a:gd name="adj5" fmla="val 100000"/>
            </a:avLst>
          </a:prstGeom>
          <a:solidFill>
            <a:schemeClr val="accent4">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9" name="図 8" descr="抽象 が含まれている画像&#10;&#10;自動的に生成された説明">
            <a:extLst>
              <a:ext uri="{FF2B5EF4-FFF2-40B4-BE49-F238E27FC236}">
                <a16:creationId xmlns:a16="http://schemas.microsoft.com/office/drawing/2014/main" id="{8E9872E8-AD4F-4135-8694-E653E9997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3924" y="2738999"/>
            <a:ext cx="1265754" cy="1265754"/>
          </a:xfrm>
          <a:prstGeom prst="rect">
            <a:avLst/>
          </a:prstGeom>
        </p:spPr>
      </p:pic>
      <p:pic>
        <p:nvPicPr>
          <p:cNvPr id="10" name="図 9" descr="記号, 時計 が含まれている画像&#10;&#10;自動的に生成された説明">
            <a:extLst>
              <a:ext uri="{FF2B5EF4-FFF2-40B4-BE49-F238E27FC236}">
                <a16:creationId xmlns:a16="http://schemas.microsoft.com/office/drawing/2014/main" id="{A75B6B0C-8E0F-45C5-B616-79C484537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132" y="2824916"/>
            <a:ext cx="1080706" cy="1080706"/>
          </a:xfrm>
          <a:prstGeom prst="rect">
            <a:avLst/>
          </a:prstGeom>
        </p:spPr>
      </p:pic>
      <p:sp>
        <p:nvSpPr>
          <p:cNvPr id="11" name="テキスト ボックス 10">
            <a:extLst>
              <a:ext uri="{FF2B5EF4-FFF2-40B4-BE49-F238E27FC236}">
                <a16:creationId xmlns:a16="http://schemas.microsoft.com/office/drawing/2014/main" id="{13399529-DCBA-4B33-8997-0C543EBE336D}"/>
              </a:ext>
            </a:extLst>
          </p:cNvPr>
          <p:cNvSpPr txBox="1"/>
          <p:nvPr/>
        </p:nvSpPr>
        <p:spPr>
          <a:xfrm>
            <a:off x="923628" y="4251433"/>
            <a:ext cx="2051480" cy="830997"/>
          </a:xfrm>
          <a:prstGeom prst="rect">
            <a:avLst/>
          </a:prstGeom>
          <a:noFill/>
        </p:spPr>
        <p:txBody>
          <a:bodyPr wrap="square" rtlCol="0">
            <a:spAutoFit/>
          </a:bodyPr>
          <a:lstStyle/>
          <a:p>
            <a:pPr algn="ctr"/>
            <a:r>
              <a:rPr kumimoji="1" lang="ja-JP" altLang="en-US" sz="2400" dirty="0"/>
              <a:t>ワークシートの配布</a:t>
            </a:r>
          </a:p>
        </p:txBody>
      </p:sp>
      <p:sp>
        <p:nvSpPr>
          <p:cNvPr id="12" name="テキスト ボックス 11">
            <a:extLst>
              <a:ext uri="{FF2B5EF4-FFF2-40B4-BE49-F238E27FC236}">
                <a16:creationId xmlns:a16="http://schemas.microsoft.com/office/drawing/2014/main" id="{94E4A8A2-08AA-4166-B4F4-105701E36109}"/>
              </a:ext>
            </a:extLst>
          </p:cNvPr>
          <p:cNvSpPr txBox="1"/>
          <p:nvPr/>
        </p:nvSpPr>
        <p:spPr>
          <a:xfrm>
            <a:off x="3500376" y="4174521"/>
            <a:ext cx="2206970" cy="830997"/>
          </a:xfrm>
          <a:prstGeom prst="rect">
            <a:avLst/>
          </a:prstGeom>
          <a:noFill/>
        </p:spPr>
        <p:txBody>
          <a:bodyPr wrap="square" rtlCol="0">
            <a:spAutoFit/>
          </a:bodyPr>
          <a:lstStyle/>
          <a:p>
            <a:pPr algn="ctr"/>
            <a:r>
              <a:rPr lang="ja-JP" altLang="en-US" sz="2400" dirty="0"/>
              <a:t>フィードバックの実施</a:t>
            </a:r>
            <a:endParaRPr kumimoji="1" lang="ja-JP" altLang="en-US" sz="2400" dirty="0"/>
          </a:p>
        </p:txBody>
      </p:sp>
      <p:pic>
        <p:nvPicPr>
          <p:cNvPr id="13" name="図 12" descr="抽象 が含まれている画像&#10;&#10;自動的に生成された説明">
            <a:extLst>
              <a:ext uri="{FF2B5EF4-FFF2-40B4-BE49-F238E27FC236}">
                <a16:creationId xmlns:a16="http://schemas.microsoft.com/office/drawing/2014/main" id="{B3939B1D-CBE2-424D-8CAF-0CD5CBAAEB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7577" y="2047697"/>
            <a:ext cx="2203736" cy="2203736"/>
          </a:xfrm>
          <a:prstGeom prst="rect">
            <a:avLst/>
          </a:prstGeom>
        </p:spPr>
      </p:pic>
      <p:sp>
        <p:nvSpPr>
          <p:cNvPr id="14" name="テキスト ボックス 13">
            <a:extLst>
              <a:ext uri="{FF2B5EF4-FFF2-40B4-BE49-F238E27FC236}">
                <a16:creationId xmlns:a16="http://schemas.microsoft.com/office/drawing/2014/main" id="{20B37DDC-A92C-48DE-922F-AC2CBD123317}"/>
              </a:ext>
            </a:extLst>
          </p:cNvPr>
          <p:cNvSpPr txBox="1"/>
          <p:nvPr/>
        </p:nvSpPr>
        <p:spPr>
          <a:xfrm>
            <a:off x="7003236" y="4590762"/>
            <a:ext cx="3263761" cy="1200329"/>
          </a:xfrm>
          <a:prstGeom prst="rect">
            <a:avLst/>
          </a:prstGeom>
          <a:solidFill>
            <a:schemeClr val="bg1"/>
          </a:solidFill>
        </p:spPr>
        <p:txBody>
          <a:bodyPr wrap="square" rtlCol="0">
            <a:spAutoFit/>
          </a:bodyPr>
          <a:lstStyle/>
          <a:p>
            <a:pPr algn="ctr"/>
            <a:r>
              <a:rPr lang="ja-JP" altLang="en-US" sz="2400" dirty="0"/>
              <a:t>要素別の目的・効果</a:t>
            </a:r>
            <a:endParaRPr lang="en-US" altLang="ja-JP" sz="2400" dirty="0"/>
          </a:p>
          <a:p>
            <a:pPr algn="ctr"/>
            <a:r>
              <a:rPr lang="ja-JP" altLang="en-US" sz="2400" dirty="0"/>
              <a:t>への理解と</a:t>
            </a:r>
          </a:p>
          <a:p>
            <a:pPr algn="ctr"/>
            <a:r>
              <a:rPr kumimoji="1" lang="ja-JP" altLang="en-US" sz="2400" dirty="0"/>
              <a:t>内容に適した基本構造</a:t>
            </a:r>
            <a:endParaRPr kumimoji="1" lang="en-US" altLang="ja-JP" sz="2400" dirty="0"/>
          </a:p>
        </p:txBody>
      </p:sp>
      <p:sp>
        <p:nvSpPr>
          <p:cNvPr id="15" name="二等辺三角形 14">
            <a:extLst>
              <a:ext uri="{FF2B5EF4-FFF2-40B4-BE49-F238E27FC236}">
                <a16:creationId xmlns:a16="http://schemas.microsoft.com/office/drawing/2014/main" id="{EAEE4F52-3DE9-4ABF-9E05-470CCF6BD953}"/>
              </a:ext>
            </a:extLst>
          </p:cNvPr>
          <p:cNvSpPr/>
          <p:nvPr/>
        </p:nvSpPr>
        <p:spPr>
          <a:xfrm rot="5400000">
            <a:off x="5934666" y="3676589"/>
            <a:ext cx="836860" cy="399790"/>
          </a:xfrm>
          <a:prstGeom prst="triangle">
            <a:avLst/>
          </a:prstGeom>
          <a:solidFill>
            <a:schemeClr val="accent4">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916301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593D04-E5F5-4D5A-A57C-D699BBCCAFBD}"/>
              </a:ext>
            </a:extLst>
          </p:cNvPr>
          <p:cNvSpPr>
            <a:spLocks noGrp="1"/>
          </p:cNvSpPr>
          <p:nvPr>
            <p:ph type="title"/>
          </p:nvPr>
        </p:nvSpPr>
        <p:spPr/>
        <p:txBody>
          <a:bodyPr/>
          <a:lstStyle/>
          <a:p>
            <a:r>
              <a:rPr kumimoji="1" lang="ja-JP" altLang="en-US" dirty="0"/>
              <a:t>今後の展望</a:t>
            </a:r>
          </a:p>
        </p:txBody>
      </p:sp>
      <p:sp>
        <p:nvSpPr>
          <p:cNvPr id="11" name="正方形/長方形 10">
            <a:extLst>
              <a:ext uri="{FF2B5EF4-FFF2-40B4-BE49-F238E27FC236}">
                <a16:creationId xmlns:a16="http://schemas.microsoft.com/office/drawing/2014/main" id="{B21493AD-2BA9-4329-8B14-F0910D3A901C}"/>
              </a:ext>
            </a:extLst>
          </p:cNvPr>
          <p:cNvSpPr/>
          <p:nvPr/>
        </p:nvSpPr>
        <p:spPr>
          <a:xfrm>
            <a:off x="8027917" y="1766165"/>
            <a:ext cx="3397670" cy="44486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a:extLst>
              <a:ext uri="{FF2B5EF4-FFF2-40B4-BE49-F238E27FC236}">
                <a16:creationId xmlns:a16="http://schemas.microsoft.com/office/drawing/2014/main" id="{05002ECE-E5F2-4E10-ACE2-4C0347666CED}"/>
              </a:ext>
            </a:extLst>
          </p:cNvPr>
          <p:cNvSpPr/>
          <p:nvPr/>
        </p:nvSpPr>
        <p:spPr>
          <a:xfrm rot="5400000">
            <a:off x="7231919" y="3569399"/>
            <a:ext cx="816256" cy="389947"/>
          </a:xfrm>
          <a:prstGeom prst="triangle">
            <a:avLst/>
          </a:prstGeom>
          <a:solidFill>
            <a:schemeClr val="accent4">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014B0B6C-165B-412E-A4F2-55175D83C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7781" y="2027480"/>
            <a:ext cx="1689482" cy="1689482"/>
          </a:xfrm>
          <a:prstGeom prst="rect">
            <a:avLst/>
          </a:prstGeom>
        </p:spPr>
      </p:pic>
      <p:sp>
        <p:nvSpPr>
          <p:cNvPr id="14" name="正方形/長方形 13">
            <a:extLst>
              <a:ext uri="{FF2B5EF4-FFF2-40B4-BE49-F238E27FC236}">
                <a16:creationId xmlns:a16="http://schemas.microsoft.com/office/drawing/2014/main" id="{3F294BDC-27AC-42E4-8F9F-02F9C70D3A6C}"/>
              </a:ext>
            </a:extLst>
          </p:cNvPr>
          <p:cNvSpPr/>
          <p:nvPr/>
        </p:nvSpPr>
        <p:spPr>
          <a:xfrm>
            <a:off x="8135051" y="4036593"/>
            <a:ext cx="3183402" cy="1833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DF363BFB-17AE-4397-99CC-1E84B29F9BFF}"/>
              </a:ext>
            </a:extLst>
          </p:cNvPr>
          <p:cNvSpPr txBox="1"/>
          <p:nvPr/>
        </p:nvSpPr>
        <p:spPr>
          <a:xfrm>
            <a:off x="8027919" y="4072877"/>
            <a:ext cx="3397670" cy="1815882"/>
          </a:xfrm>
          <a:prstGeom prst="rect">
            <a:avLst/>
          </a:prstGeom>
          <a:noFill/>
        </p:spPr>
        <p:txBody>
          <a:bodyPr wrap="square" rtlCol="0">
            <a:spAutoFit/>
          </a:bodyPr>
          <a:lstStyle/>
          <a:p>
            <a:pPr algn="ctr"/>
            <a:r>
              <a:rPr kumimoji="1" lang="ja-JP" altLang="en-US" sz="2800" dirty="0"/>
              <a:t>感情面の</a:t>
            </a:r>
            <a:endParaRPr kumimoji="1" lang="en-US" altLang="ja-JP" sz="2800" dirty="0"/>
          </a:p>
          <a:p>
            <a:pPr algn="ctr"/>
            <a:r>
              <a:rPr kumimoji="1" lang="ja-JP" altLang="en-US" sz="2800" dirty="0"/>
              <a:t>アプローチを</a:t>
            </a:r>
            <a:endParaRPr kumimoji="1" lang="en-US" altLang="ja-JP" sz="2800" dirty="0"/>
          </a:p>
          <a:p>
            <a:pPr algn="ctr"/>
            <a:r>
              <a:rPr kumimoji="1" lang="ja-JP" altLang="en-US" sz="2800" dirty="0"/>
              <a:t>可能とした演劇的</a:t>
            </a:r>
            <a:endParaRPr kumimoji="1" lang="en-US" altLang="ja-JP" sz="2800" dirty="0"/>
          </a:p>
          <a:p>
            <a:pPr algn="ctr"/>
            <a:r>
              <a:rPr kumimoji="1" lang="ja-JP" altLang="en-US" sz="2800" dirty="0"/>
              <a:t>プレゼンテーション</a:t>
            </a:r>
          </a:p>
        </p:txBody>
      </p:sp>
      <p:grpSp>
        <p:nvGrpSpPr>
          <p:cNvPr id="16" name="グループ化 15">
            <a:extLst>
              <a:ext uri="{FF2B5EF4-FFF2-40B4-BE49-F238E27FC236}">
                <a16:creationId xmlns:a16="http://schemas.microsoft.com/office/drawing/2014/main" id="{2AE3CFC8-4038-4C42-954A-7EC5FACA4E85}"/>
              </a:ext>
            </a:extLst>
          </p:cNvPr>
          <p:cNvGrpSpPr/>
          <p:nvPr/>
        </p:nvGrpSpPr>
        <p:grpSpPr>
          <a:xfrm>
            <a:off x="607753" y="2565177"/>
            <a:ext cx="6544887" cy="2490429"/>
            <a:chOff x="475673" y="1275714"/>
            <a:chExt cx="11240654" cy="4277240"/>
          </a:xfrm>
        </p:grpSpPr>
        <p:sp>
          <p:nvSpPr>
            <p:cNvPr id="17" name="正方形/長方形 16">
              <a:extLst>
                <a:ext uri="{FF2B5EF4-FFF2-40B4-BE49-F238E27FC236}">
                  <a16:creationId xmlns:a16="http://schemas.microsoft.com/office/drawing/2014/main" id="{57954F1D-9DCF-49B0-8391-E005B2177F90}"/>
                </a:ext>
              </a:extLst>
            </p:cNvPr>
            <p:cNvSpPr/>
            <p:nvPr/>
          </p:nvSpPr>
          <p:spPr>
            <a:xfrm>
              <a:off x="475673" y="1275714"/>
              <a:ext cx="3506019" cy="424790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descr="抽象 が含まれている画像&#10;&#10;自動的に生成された説明">
              <a:extLst>
                <a:ext uri="{FF2B5EF4-FFF2-40B4-BE49-F238E27FC236}">
                  <a16:creationId xmlns:a16="http://schemas.microsoft.com/office/drawing/2014/main" id="{BA0D732A-425D-4C92-A827-C46378E49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426" y="1545095"/>
              <a:ext cx="2178511" cy="2178511"/>
            </a:xfrm>
            <a:prstGeom prst="rect">
              <a:avLst/>
            </a:prstGeom>
          </p:spPr>
        </p:pic>
        <p:sp>
          <p:nvSpPr>
            <p:cNvPr id="19" name="テキスト ボックス 18">
              <a:extLst>
                <a:ext uri="{FF2B5EF4-FFF2-40B4-BE49-F238E27FC236}">
                  <a16:creationId xmlns:a16="http://schemas.microsoft.com/office/drawing/2014/main" id="{C9800EE1-6A6B-4864-8A97-05231B7D42AC}"/>
                </a:ext>
              </a:extLst>
            </p:cNvPr>
            <p:cNvSpPr txBox="1"/>
            <p:nvPr/>
          </p:nvSpPr>
          <p:spPr>
            <a:xfrm>
              <a:off x="567714" y="4038114"/>
              <a:ext cx="3321934" cy="1215774"/>
            </a:xfrm>
            <a:prstGeom prst="rect">
              <a:avLst/>
            </a:prstGeom>
            <a:noFill/>
          </p:spPr>
          <p:txBody>
            <a:bodyPr wrap="square" rtlCol="0">
              <a:spAutoFit/>
            </a:bodyPr>
            <a:lstStyle/>
            <a:p>
              <a:pPr algn="ctr"/>
              <a:r>
                <a:rPr kumimoji="1" lang="ja-JP" altLang="en-US" sz="2000" dirty="0"/>
                <a:t>ストーリーの基本構造</a:t>
              </a:r>
            </a:p>
          </p:txBody>
        </p:sp>
        <p:sp>
          <p:nvSpPr>
            <p:cNvPr id="20" name="正方形/長方形 19">
              <a:extLst>
                <a:ext uri="{FF2B5EF4-FFF2-40B4-BE49-F238E27FC236}">
                  <a16:creationId xmlns:a16="http://schemas.microsoft.com/office/drawing/2014/main" id="{0C020CB1-7348-485F-B943-E983F27D3086}"/>
                </a:ext>
              </a:extLst>
            </p:cNvPr>
            <p:cNvSpPr/>
            <p:nvPr/>
          </p:nvSpPr>
          <p:spPr>
            <a:xfrm>
              <a:off x="4342990" y="1305045"/>
              <a:ext cx="3506019" cy="424790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descr="挿絵 が含まれている画像&#10;&#10;自動的に生成された説明">
              <a:extLst>
                <a:ext uri="{FF2B5EF4-FFF2-40B4-BE49-F238E27FC236}">
                  <a16:creationId xmlns:a16="http://schemas.microsoft.com/office/drawing/2014/main" id="{72D41707-75E0-4D65-9CA4-AF3743468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6744" y="1545095"/>
              <a:ext cx="2178511" cy="2178511"/>
            </a:xfrm>
            <a:prstGeom prst="rect">
              <a:avLst/>
            </a:prstGeom>
          </p:spPr>
        </p:pic>
        <p:sp>
          <p:nvSpPr>
            <p:cNvPr id="22" name="テキスト ボックス 21">
              <a:extLst>
                <a:ext uri="{FF2B5EF4-FFF2-40B4-BE49-F238E27FC236}">
                  <a16:creationId xmlns:a16="http://schemas.microsoft.com/office/drawing/2014/main" id="{7EAE2F63-A39E-4EDE-96D4-3B39749DA15D}"/>
                </a:ext>
              </a:extLst>
            </p:cNvPr>
            <p:cNvSpPr txBox="1"/>
            <p:nvPr/>
          </p:nvSpPr>
          <p:spPr>
            <a:xfrm>
              <a:off x="4250946" y="4161225"/>
              <a:ext cx="3506020" cy="1215774"/>
            </a:xfrm>
            <a:prstGeom prst="rect">
              <a:avLst/>
            </a:prstGeom>
            <a:noFill/>
          </p:spPr>
          <p:txBody>
            <a:bodyPr wrap="square" rtlCol="0">
              <a:spAutoFit/>
            </a:bodyPr>
            <a:lstStyle/>
            <a:p>
              <a:pPr algn="ctr"/>
              <a:r>
                <a:rPr lang="ja-JP" altLang="en-US" sz="2000" dirty="0"/>
                <a:t>要素別の感情表現ガイドライン</a:t>
              </a:r>
              <a:endParaRPr kumimoji="1" lang="ja-JP" altLang="en-US" sz="2000" dirty="0"/>
            </a:p>
          </p:txBody>
        </p:sp>
        <p:sp>
          <p:nvSpPr>
            <p:cNvPr id="23" name="正方形/長方形 22">
              <a:extLst>
                <a:ext uri="{FF2B5EF4-FFF2-40B4-BE49-F238E27FC236}">
                  <a16:creationId xmlns:a16="http://schemas.microsoft.com/office/drawing/2014/main" id="{A802EBCF-5B29-4272-ADF8-478E2511A0CF}"/>
                </a:ext>
              </a:extLst>
            </p:cNvPr>
            <p:cNvSpPr/>
            <p:nvPr/>
          </p:nvSpPr>
          <p:spPr>
            <a:xfrm>
              <a:off x="8210307" y="1305045"/>
              <a:ext cx="3506020" cy="42479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descr="ホイール, コンパクトディスク が含まれている画像&#10;&#10;自動的に生成された説明">
              <a:extLst>
                <a:ext uri="{FF2B5EF4-FFF2-40B4-BE49-F238E27FC236}">
                  <a16:creationId xmlns:a16="http://schemas.microsoft.com/office/drawing/2014/main" id="{EE003168-8A0A-46CF-BB8F-D1EE97B977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4248" y="1545095"/>
              <a:ext cx="1219200" cy="1219200"/>
            </a:xfrm>
            <a:prstGeom prst="rect">
              <a:avLst/>
            </a:prstGeom>
          </p:spPr>
        </p:pic>
        <p:pic>
          <p:nvPicPr>
            <p:cNvPr id="25" name="図 24" descr="抽象 が含まれている画像&#10;&#10;自動的に生成された説明">
              <a:extLst>
                <a:ext uri="{FF2B5EF4-FFF2-40B4-BE49-F238E27FC236}">
                  <a16:creationId xmlns:a16="http://schemas.microsoft.com/office/drawing/2014/main" id="{4AA179B2-57E4-4801-8147-8C30C454CF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713570" y="2200571"/>
              <a:ext cx="1523035" cy="1523035"/>
            </a:xfrm>
            <a:prstGeom prst="rect">
              <a:avLst/>
            </a:prstGeom>
          </p:spPr>
        </p:pic>
        <p:sp>
          <p:nvSpPr>
            <p:cNvPr id="26" name="テキスト ボックス 25">
              <a:extLst>
                <a:ext uri="{FF2B5EF4-FFF2-40B4-BE49-F238E27FC236}">
                  <a16:creationId xmlns:a16="http://schemas.microsoft.com/office/drawing/2014/main" id="{1C73A8EE-2361-4DA5-9CD0-B9E0FBF18098}"/>
                </a:ext>
              </a:extLst>
            </p:cNvPr>
            <p:cNvSpPr txBox="1"/>
            <p:nvPr/>
          </p:nvSpPr>
          <p:spPr>
            <a:xfrm>
              <a:off x="8210307" y="4161225"/>
              <a:ext cx="3506020" cy="1215774"/>
            </a:xfrm>
            <a:prstGeom prst="rect">
              <a:avLst/>
            </a:prstGeom>
            <a:noFill/>
          </p:spPr>
          <p:txBody>
            <a:bodyPr wrap="square" rtlCol="0">
              <a:spAutoFit/>
            </a:bodyPr>
            <a:lstStyle/>
            <a:p>
              <a:pPr algn="ctr"/>
              <a:r>
                <a:rPr lang="ja-JP" altLang="en-US" sz="2000" dirty="0"/>
                <a:t>各表現要素の</a:t>
              </a:r>
              <a:endParaRPr lang="en-US" altLang="ja-JP" sz="2000" dirty="0"/>
            </a:p>
            <a:p>
              <a:pPr algn="ctr"/>
              <a:r>
                <a:rPr lang="ja-JP" altLang="en-US" sz="2000" dirty="0"/>
                <a:t>具体的な指標</a:t>
              </a:r>
              <a:endParaRPr lang="en-US" altLang="ja-JP" sz="2000" dirty="0"/>
            </a:p>
          </p:txBody>
        </p:sp>
      </p:grpSp>
    </p:spTree>
    <p:extLst>
      <p:ext uri="{BB962C8B-B14F-4D97-AF65-F5344CB8AC3E}">
        <p14:creationId xmlns:p14="http://schemas.microsoft.com/office/powerpoint/2010/main" val="169791320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2A6929-DD51-4362-B64B-C5C839F889E8}"/>
              </a:ext>
            </a:extLst>
          </p:cNvPr>
          <p:cNvSpPr>
            <a:spLocks noGrp="1"/>
          </p:cNvSpPr>
          <p:nvPr>
            <p:ph type="title"/>
          </p:nvPr>
        </p:nvSpPr>
        <p:spPr/>
        <p:txBody>
          <a:bodyPr/>
          <a:lstStyle/>
          <a:p>
            <a:r>
              <a:rPr kumimoji="1" lang="ja-JP" altLang="en-US" dirty="0"/>
              <a:t>研究の背景</a:t>
            </a:r>
          </a:p>
        </p:txBody>
      </p:sp>
      <p:pic>
        <p:nvPicPr>
          <p:cNvPr id="6" name="図 5">
            <a:extLst>
              <a:ext uri="{FF2B5EF4-FFF2-40B4-BE49-F238E27FC236}">
                <a16:creationId xmlns:a16="http://schemas.microsoft.com/office/drawing/2014/main" id="{542AE379-9611-4A1C-A422-CE5FC3569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751" y="1299256"/>
            <a:ext cx="2129744" cy="2129744"/>
          </a:xfrm>
          <a:prstGeom prst="rect">
            <a:avLst/>
          </a:prstGeom>
        </p:spPr>
      </p:pic>
      <p:sp>
        <p:nvSpPr>
          <p:cNvPr id="7" name="矢印: 右 6">
            <a:extLst>
              <a:ext uri="{FF2B5EF4-FFF2-40B4-BE49-F238E27FC236}">
                <a16:creationId xmlns:a16="http://schemas.microsoft.com/office/drawing/2014/main" id="{14CC7EFF-9A32-42C5-8FA3-4ABB5FED420E}"/>
              </a:ext>
            </a:extLst>
          </p:cNvPr>
          <p:cNvSpPr/>
          <p:nvPr/>
        </p:nvSpPr>
        <p:spPr>
          <a:xfrm>
            <a:off x="4405128" y="1745721"/>
            <a:ext cx="1759353" cy="1325562"/>
          </a:xfrm>
          <a:prstGeom prst="rightArrow">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A13F8715-6A3A-45E6-BC54-A5B7FC063BEB}"/>
              </a:ext>
            </a:extLst>
          </p:cNvPr>
          <p:cNvSpPr/>
          <p:nvPr/>
        </p:nvSpPr>
        <p:spPr>
          <a:xfrm>
            <a:off x="7025833" y="1504709"/>
            <a:ext cx="4490978" cy="179697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rPr>
              <a:t>メッセージの</a:t>
            </a:r>
            <a:endParaRPr kumimoji="1" lang="en-US" altLang="ja-JP" sz="3600" b="1" dirty="0">
              <a:solidFill>
                <a:schemeClr val="tx1"/>
              </a:solidFill>
            </a:endParaRPr>
          </a:p>
          <a:p>
            <a:pPr algn="ctr"/>
            <a:r>
              <a:rPr lang="ja-JP" altLang="en-US" sz="3600" b="1" dirty="0">
                <a:solidFill>
                  <a:schemeClr val="tx1"/>
                </a:solidFill>
              </a:rPr>
              <a:t>伝達</a:t>
            </a:r>
            <a:endParaRPr kumimoji="1" lang="ja-JP" altLang="en-US" sz="3600" b="1" dirty="0">
              <a:solidFill>
                <a:schemeClr val="tx1"/>
              </a:solidFill>
            </a:endParaRPr>
          </a:p>
        </p:txBody>
      </p:sp>
      <p:sp>
        <p:nvSpPr>
          <p:cNvPr id="9" name="正方形/長方形 8">
            <a:extLst>
              <a:ext uri="{FF2B5EF4-FFF2-40B4-BE49-F238E27FC236}">
                <a16:creationId xmlns:a16="http://schemas.microsoft.com/office/drawing/2014/main" id="{8F9243E8-B21F-435D-8953-26C114ABEBBC}"/>
              </a:ext>
            </a:extLst>
          </p:cNvPr>
          <p:cNvSpPr/>
          <p:nvPr/>
        </p:nvSpPr>
        <p:spPr>
          <a:xfrm>
            <a:off x="2511706" y="3786716"/>
            <a:ext cx="7199453" cy="272983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49AF372E-2F86-4E04-893F-8D2248BB9D68}"/>
              </a:ext>
            </a:extLst>
          </p:cNvPr>
          <p:cNvSpPr/>
          <p:nvPr/>
        </p:nvSpPr>
        <p:spPr>
          <a:xfrm>
            <a:off x="3491696" y="3914037"/>
            <a:ext cx="5208608" cy="701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演技の身体表現</a:t>
            </a:r>
          </a:p>
        </p:txBody>
      </p:sp>
      <p:sp>
        <p:nvSpPr>
          <p:cNvPr id="11" name="正方形/長方形 10">
            <a:extLst>
              <a:ext uri="{FF2B5EF4-FFF2-40B4-BE49-F238E27FC236}">
                <a16:creationId xmlns:a16="http://schemas.microsoft.com/office/drawing/2014/main" id="{FFEB2BFD-989B-4AD7-BBDB-EBCFAB6AB43E}"/>
              </a:ext>
            </a:extLst>
          </p:cNvPr>
          <p:cNvSpPr/>
          <p:nvPr/>
        </p:nvSpPr>
        <p:spPr>
          <a:xfrm>
            <a:off x="3491696" y="4807610"/>
            <a:ext cx="5208608" cy="701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舞台装置の操作</a:t>
            </a:r>
          </a:p>
        </p:txBody>
      </p:sp>
      <p:sp>
        <p:nvSpPr>
          <p:cNvPr id="12" name="正方形/長方形 11">
            <a:extLst>
              <a:ext uri="{FF2B5EF4-FFF2-40B4-BE49-F238E27FC236}">
                <a16:creationId xmlns:a16="http://schemas.microsoft.com/office/drawing/2014/main" id="{D89EAF2C-A870-46E7-B90A-3CDBCF9452ED}"/>
              </a:ext>
            </a:extLst>
          </p:cNvPr>
          <p:cNvSpPr/>
          <p:nvPr/>
        </p:nvSpPr>
        <p:spPr>
          <a:xfrm>
            <a:off x="3491696" y="5700390"/>
            <a:ext cx="5208608" cy="701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演出による指導</a:t>
            </a:r>
            <a:endParaRPr kumimoji="1" lang="ja-JP" altLang="en-US" sz="2800" dirty="0">
              <a:solidFill>
                <a:schemeClr val="tx1"/>
              </a:solidFill>
            </a:endParaRPr>
          </a:p>
        </p:txBody>
      </p:sp>
    </p:spTree>
    <p:extLst>
      <p:ext uri="{BB962C8B-B14F-4D97-AF65-F5344CB8AC3E}">
        <p14:creationId xmlns:p14="http://schemas.microsoft.com/office/powerpoint/2010/main" val="133982872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2A6929-DD51-4362-B64B-C5C839F889E8}"/>
              </a:ext>
            </a:extLst>
          </p:cNvPr>
          <p:cNvSpPr>
            <a:spLocks noGrp="1"/>
          </p:cNvSpPr>
          <p:nvPr>
            <p:ph type="title"/>
          </p:nvPr>
        </p:nvSpPr>
        <p:spPr/>
        <p:txBody>
          <a:bodyPr/>
          <a:lstStyle/>
          <a:p>
            <a:r>
              <a:rPr kumimoji="1" lang="ja-JP" altLang="en-US" dirty="0"/>
              <a:t>研究の背景</a:t>
            </a:r>
          </a:p>
        </p:txBody>
      </p:sp>
      <p:pic>
        <p:nvPicPr>
          <p:cNvPr id="6" name="図 5">
            <a:extLst>
              <a:ext uri="{FF2B5EF4-FFF2-40B4-BE49-F238E27FC236}">
                <a16:creationId xmlns:a16="http://schemas.microsoft.com/office/drawing/2014/main" id="{542AE379-9611-4A1C-A422-CE5FC3569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751" y="1299256"/>
            <a:ext cx="2129744" cy="2129744"/>
          </a:xfrm>
          <a:prstGeom prst="rect">
            <a:avLst/>
          </a:prstGeom>
        </p:spPr>
      </p:pic>
      <p:sp>
        <p:nvSpPr>
          <p:cNvPr id="7" name="矢印: 右 6">
            <a:extLst>
              <a:ext uri="{FF2B5EF4-FFF2-40B4-BE49-F238E27FC236}">
                <a16:creationId xmlns:a16="http://schemas.microsoft.com/office/drawing/2014/main" id="{14CC7EFF-9A32-42C5-8FA3-4ABB5FED420E}"/>
              </a:ext>
            </a:extLst>
          </p:cNvPr>
          <p:cNvSpPr/>
          <p:nvPr/>
        </p:nvSpPr>
        <p:spPr>
          <a:xfrm>
            <a:off x="4405128" y="1745721"/>
            <a:ext cx="1759353" cy="1325562"/>
          </a:xfrm>
          <a:prstGeom prst="rightArrow">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A13F8715-6A3A-45E6-BC54-A5B7FC063BEB}"/>
              </a:ext>
            </a:extLst>
          </p:cNvPr>
          <p:cNvSpPr/>
          <p:nvPr/>
        </p:nvSpPr>
        <p:spPr>
          <a:xfrm>
            <a:off x="7025833" y="1504709"/>
            <a:ext cx="4490978" cy="179697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rPr>
              <a:t>メッセージの</a:t>
            </a:r>
            <a:endParaRPr kumimoji="1" lang="en-US" altLang="ja-JP" sz="3600" b="1" dirty="0">
              <a:solidFill>
                <a:schemeClr val="tx1"/>
              </a:solidFill>
            </a:endParaRPr>
          </a:p>
          <a:p>
            <a:pPr algn="ctr"/>
            <a:r>
              <a:rPr lang="ja-JP" altLang="en-US" sz="3600" b="1" dirty="0">
                <a:solidFill>
                  <a:schemeClr val="tx1"/>
                </a:solidFill>
              </a:rPr>
              <a:t>伝達</a:t>
            </a:r>
            <a:endParaRPr kumimoji="1" lang="ja-JP" altLang="en-US" sz="3600" b="1" dirty="0">
              <a:solidFill>
                <a:schemeClr val="tx1"/>
              </a:solidFill>
            </a:endParaRPr>
          </a:p>
        </p:txBody>
      </p:sp>
      <p:sp>
        <p:nvSpPr>
          <p:cNvPr id="12" name="正方形/長方形 11">
            <a:extLst>
              <a:ext uri="{FF2B5EF4-FFF2-40B4-BE49-F238E27FC236}">
                <a16:creationId xmlns:a16="http://schemas.microsoft.com/office/drawing/2014/main" id="{D89EAF2C-A870-46E7-B90A-3CDBCF9452ED}"/>
              </a:ext>
            </a:extLst>
          </p:cNvPr>
          <p:cNvSpPr/>
          <p:nvPr/>
        </p:nvSpPr>
        <p:spPr>
          <a:xfrm>
            <a:off x="3491696" y="5700390"/>
            <a:ext cx="5208608" cy="701106"/>
          </a:xfrm>
          <a:prstGeom prst="rect">
            <a:avLst/>
          </a:prstGeom>
          <a:solidFill>
            <a:schemeClr val="bg1"/>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演出による指導</a:t>
            </a:r>
            <a:endParaRPr kumimoji="1" lang="ja-JP" altLang="en-US" sz="2800" dirty="0">
              <a:solidFill>
                <a:schemeClr val="tx1"/>
              </a:solidFill>
            </a:endParaRPr>
          </a:p>
        </p:txBody>
      </p:sp>
    </p:spTree>
    <p:extLst>
      <p:ext uri="{BB962C8B-B14F-4D97-AF65-F5344CB8AC3E}">
        <p14:creationId xmlns:p14="http://schemas.microsoft.com/office/powerpoint/2010/main" val="380792938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18E2B7-BA53-4F2B-946A-58065147580F}"/>
              </a:ext>
            </a:extLst>
          </p:cNvPr>
          <p:cNvSpPr>
            <a:spLocks noGrp="1"/>
          </p:cNvSpPr>
          <p:nvPr>
            <p:ph type="title"/>
          </p:nvPr>
        </p:nvSpPr>
        <p:spPr/>
        <p:txBody>
          <a:bodyPr/>
          <a:lstStyle/>
          <a:p>
            <a:r>
              <a:rPr lang="ja-JP" altLang="en-US" dirty="0"/>
              <a:t>研究の目的</a:t>
            </a:r>
            <a:endParaRPr kumimoji="1" lang="ja-JP" altLang="en-US" dirty="0"/>
          </a:p>
        </p:txBody>
      </p:sp>
      <p:pic>
        <p:nvPicPr>
          <p:cNvPr id="5" name="図 4">
            <a:extLst>
              <a:ext uri="{FF2B5EF4-FFF2-40B4-BE49-F238E27FC236}">
                <a16:creationId xmlns:a16="http://schemas.microsoft.com/office/drawing/2014/main" id="{4D097DDB-9D07-46A1-90D1-89D2A80D7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1506" y="2150721"/>
            <a:ext cx="2129744" cy="2129744"/>
          </a:xfrm>
          <a:prstGeom prst="rect">
            <a:avLst/>
          </a:prstGeom>
        </p:spPr>
      </p:pic>
      <p:pic>
        <p:nvPicPr>
          <p:cNvPr id="7" name="図 6" descr="黒い背景と白い文字&#10;&#10;自動的に生成された説明">
            <a:extLst>
              <a:ext uri="{FF2B5EF4-FFF2-40B4-BE49-F238E27FC236}">
                <a16:creationId xmlns:a16="http://schemas.microsoft.com/office/drawing/2014/main" id="{DF4F6B6D-CD59-4693-B75E-55C94A180488}"/>
              </a:ext>
            </a:extLst>
          </p:cNvPr>
          <p:cNvPicPr>
            <a:picLocks noChangeAspect="1"/>
          </p:cNvPicPr>
          <p:nvPr/>
        </p:nvPicPr>
        <p:blipFill rotWithShape="1">
          <a:blip r:embed="rId3">
            <a:extLst>
              <a:ext uri="{28A0092B-C50C-407E-A947-70E740481C1C}">
                <a14:useLocalDpi xmlns:a14="http://schemas.microsoft.com/office/drawing/2010/main" val="0"/>
              </a:ext>
            </a:extLst>
          </a:blip>
          <a:srcRect l="16509" t="19079" r="15445" b="26698"/>
          <a:stretch/>
        </p:blipFill>
        <p:spPr>
          <a:xfrm>
            <a:off x="855331" y="2322895"/>
            <a:ext cx="2342177" cy="1866421"/>
          </a:xfrm>
          <a:prstGeom prst="rect">
            <a:avLst/>
          </a:prstGeom>
        </p:spPr>
      </p:pic>
      <p:sp>
        <p:nvSpPr>
          <p:cNvPr id="8" name="十字形 7">
            <a:extLst>
              <a:ext uri="{FF2B5EF4-FFF2-40B4-BE49-F238E27FC236}">
                <a16:creationId xmlns:a16="http://schemas.microsoft.com/office/drawing/2014/main" id="{E3DE0965-22AD-4440-B286-7E7313577884}"/>
              </a:ext>
            </a:extLst>
          </p:cNvPr>
          <p:cNvSpPr/>
          <p:nvPr/>
        </p:nvSpPr>
        <p:spPr>
          <a:xfrm>
            <a:off x="3547641" y="2837721"/>
            <a:ext cx="823731" cy="836768"/>
          </a:xfrm>
          <a:prstGeom prst="plus">
            <a:avLst>
              <a:gd name="adj" fmla="val 4165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F57FDE62-15C8-4C88-8C77-B066C9FE979E}"/>
              </a:ext>
            </a:extLst>
          </p:cNvPr>
          <p:cNvSpPr/>
          <p:nvPr/>
        </p:nvSpPr>
        <p:spPr>
          <a:xfrm>
            <a:off x="7283370" y="2787827"/>
            <a:ext cx="1354238" cy="937549"/>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13FC28A2-E89C-4E09-BB1A-2982649EF29B}"/>
              </a:ext>
            </a:extLst>
          </p:cNvPr>
          <p:cNvSpPr/>
          <p:nvPr/>
        </p:nvSpPr>
        <p:spPr>
          <a:xfrm>
            <a:off x="2496273" y="4707279"/>
            <a:ext cx="7199453" cy="186642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感情面でのアプローチを可能とした</a:t>
            </a:r>
            <a:endParaRPr kumimoji="1" lang="en-US" altLang="ja-JP" sz="3200" b="1" dirty="0"/>
          </a:p>
          <a:p>
            <a:pPr algn="ctr"/>
            <a:r>
              <a:rPr lang="ja-JP" altLang="en-US" sz="3200" b="1" dirty="0"/>
              <a:t>効果的なメッセージの伝達！</a:t>
            </a:r>
            <a:endParaRPr kumimoji="1" lang="ja-JP" altLang="en-US" sz="3200" b="1" dirty="0"/>
          </a:p>
        </p:txBody>
      </p:sp>
      <p:pic>
        <p:nvPicPr>
          <p:cNvPr id="13" name="図 12">
            <a:extLst>
              <a:ext uri="{FF2B5EF4-FFF2-40B4-BE49-F238E27FC236}">
                <a16:creationId xmlns:a16="http://schemas.microsoft.com/office/drawing/2014/main" id="{0CA8810F-5368-4FDB-A82D-6B2FAFCBA2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9728" y="2075007"/>
            <a:ext cx="2284072" cy="2284072"/>
          </a:xfrm>
          <a:prstGeom prst="rect">
            <a:avLst/>
          </a:prstGeom>
        </p:spPr>
      </p:pic>
    </p:spTree>
    <p:extLst>
      <p:ext uri="{BB962C8B-B14F-4D97-AF65-F5344CB8AC3E}">
        <p14:creationId xmlns:p14="http://schemas.microsoft.com/office/powerpoint/2010/main" val="28409541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5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75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D59905-0AF4-4D30-A0E2-020EDA4AD8DC}"/>
              </a:ext>
            </a:extLst>
          </p:cNvPr>
          <p:cNvSpPr>
            <a:spLocks noGrp="1"/>
          </p:cNvSpPr>
          <p:nvPr>
            <p:ph type="title"/>
          </p:nvPr>
        </p:nvSpPr>
        <p:spPr/>
        <p:txBody>
          <a:bodyPr/>
          <a:lstStyle/>
          <a:p>
            <a:r>
              <a:rPr kumimoji="1" lang="ja-JP" altLang="en-US" dirty="0"/>
              <a:t>背景</a:t>
            </a:r>
          </a:p>
        </p:txBody>
      </p:sp>
      <p:sp>
        <p:nvSpPr>
          <p:cNvPr id="3" name="コンテンツ プレースホルダー 2">
            <a:extLst>
              <a:ext uri="{FF2B5EF4-FFF2-40B4-BE49-F238E27FC236}">
                <a16:creationId xmlns:a16="http://schemas.microsoft.com/office/drawing/2014/main" id="{E1E7B48B-5B64-4693-A38A-7101508FE858}"/>
              </a:ext>
            </a:extLst>
          </p:cNvPr>
          <p:cNvSpPr>
            <a:spLocks noGrp="1"/>
          </p:cNvSpPr>
          <p:nvPr>
            <p:ph idx="1"/>
          </p:nvPr>
        </p:nvSpPr>
        <p:spPr/>
        <p:txBody>
          <a:bodyPr/>
          <a:lstStyle/>
          <a:p>
            <a:pPr marL="0" indent="0">
              <a:buNone/>
            </a:pPr>
            <a:r>
              <a:rPr kumimoji="1" lang="ja-JP" altLang="en-US" dirty="0"/>
              <a:t>・プレゼンテーションはコミュニケーションツールとして利用されてるけど学生のプレゼンにコミュニケーションの部分で強さを見ることはできない</a:t>
            </a:r>
            <a:endParaRPr kumimoji="1" lang="en-US" altLang="ja-JP" dirty="0"/>
          </a:p>
          <a:p>
            <a:pPr marL="0" indent="0">
              <a:buNone/>
            </a:pPr>
            <a:r>
              <a:rPr kumimoji="1" lang="ja-JP" altLang="en-US" dirty="0"/>
              <a:t>・演劇は同じくメッセージ伝達ツールだけど相手に感情を伝えたりする技術にたけてる</a:t>
            </a:r>
            <a:endParaRPr kumimoji="1" lang="en-US" altLang="ja-JP" dirty="0"/>
          </a:p>
          <a:p>
            <a:pPr marL="0" indent="0">
              <a:buNone/>
            </a:pPr>
            <a:r>
              <a:rPr lang="ja-JP" altLang="en-US" dirty="0"/>
              <a:t>・演劇をつくるうえで必要となってくる役職が演出</a:t>
            </a:r>
            <a:endParaRPr lang="en-US" altLang="ja-JP" dirty="0"/>
          </a:p>
        </p:txBody>
      </p:sp>
    </p:spTree>
    <p:extLst>
      <p:ext uri="{BB962C8B-B14F-4D97-AF65-F5344CB8AC3E}">
        <p14:creationId xmlns:p14="http://schemas.microsoft.com/office/powerpoint/2010/main" val="255016779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ED3581-35C3-41F2-84AA-6076C0B9431F}"/>
              </a:ext>
            </a:extLst>
          </p:cNvPr>
          <p:cNvSpPr>
            <a:spLocks noGrp="1"/>
          </p:cNvSpPr>
          <p:nvPr>
            <p:ph type="title"/>
          </p:nvPr>
        </p:nvSpPr>
        <p:spPr/>
        <p:txBody>
          <a:bodyPr/>
          <a:lstStyle/>
          <a:p>
            <a:r>
              <a:rPr kumimoji="1" lang="ja-JP" altLang="en-US" dirty="0"/>
              <a:t>目的</a:t>
            </a:r>
          </a:p>
        </p:txBody>
      </p:sp>
      <p:sp>
        <p:nvSpPr>
          <p:cNvPr id="3" name="コンテンツ プレースホルダー 2">
            <a:extLst>
              <a:ext uri="{FF2B5EF4-FFF2-40B4-BE49-F238E27FC236}">
                <a16:creationId xmlns:a16="http://schemas.microsoft.com/office/drawing/2014/main" id="{D1F3FFA9-8A02-4B82-AE1B-D2A2FD037644}"/>
              </a:ext>
            </a:extLst>
          </p:cNvPr>
          <p:cNvSpPr>
            <a:spLocks noGrp="1"/>
          </p:cNvSpPr>
          <p:nvPr>
            <p:ph idx="1"/>
          </p:nvPr>
        </p:nvSpPr>
        <p:spPr/>
        <p:txBody>
          <a:bodyPr/>
          <a:lstStyle/>
          <a:p>
            <a:pPr marL="0" indent="0">
              <a:buNone/>
            </a:pPr>
            <a:r>
              <a:rPr lang="ja-JP" altLang="en-US" dirty="0"/>
              <a:t>・プレゼンテーションに演出の要素を付加してみよう！</a:t>
            </a:r>
          </a:p>
          <a:p>
            <a:pPr marL="0" indent="0">
              <a:buNone/>
            </a:pPr>
            <a:r>
              <a:rPr kumimoji="1" lang="ja-JP" altLang="en-US" dirty="0"/>
              <a:t>・演劇的プレゼンテーションの実現でより効果的かつ相手に迫ったメッセージの伝達を可能に！</a:t>
            </a:r>
            <a:endParaRPr kumimoji="1" lang="en-US" altLang="ja-JP" dirty="0"/>
          </a:p>
          <a:p>
            <a:pPr marL="0" indent="0">
              <a:buNone/>
            </a:pPr>
            <a:r>
              <a:rPr lang="ja-JP" altLang="en-US" dirty="0"/>
              <a:t>・どういう流れでやるのか理解しやすくなる図の制作</a:t>
            </a:r>
            <a:endParaRPr kumimoji="1" lang="ja-JP" altLang="en-US" dirty="0"/>
          </a:p>
        </p:txBody>
      </p:sp>
    </p:spTree>
    <p:extLst>
      <p:ext uri="{BB962C8B-B14F-4D97-AF65-F5344CB8AC3E}">
        <p14:creationId xmlns:p14="http://schemas.microsoft.com/office/powerpoint/2010/main" val="342567385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8F408A-AAB4-4A9B-B4F3-339E7FEEBAF8}"/>
              </a:ext>
            </a:extLst>
          </p:cNvPr>
          <p:cNvSpPr>
            <a:spLocks noGrp="1"/>
          </p:cNvSpPr>
          <p:nvPr>
            <p:ph type="title"/>
          </p:nvPr>
        </p:nvSpPr>
        <p:spPr/>
        <p:txBody>
          <a:bodyPr/>
          <a:lstStyle/>
          <a:p>
            <a:r>
              <a:rPr kumimoji="1" lang="ja-JP" altLang="en-US" dirty="0"/>
              <a:t>実験事前準備</a:t>
            </a:r>
          </a:p>
        </p:txBody>
      </p:sp>
      <p:sp>
        <p:nvSpPr>
          <p:cNvPr id="3" name="コンテンツ プレースホルダー 2">
            <a:extLst>
              <a:ext uri="{FF2B5EF4-FFF2-40B4-BE49-F238E27FC236}">
                <a16:creationId xmlns:a16="http://schemas.microsoft.com/office/drawing/2014/main" id="{1DC15963-1FBA-4F3B-96E0-2F9963F01298}"/>
              </a:ext>
            </a:extLst>
          </p:cNvPr>
          <p:cNvSpPr>
            <a:spLocks noGrp="1"/>
          </p:cNvSpPr>
          <p:nvPr>
            <p:ph idx="1"/>
          </p:nvPr>
        </p:nvSpPr>
        <p:spPr/>
        <p:txBody>
          <a:bodyPr/>
          <a:lstStyle/>
          <a:p>
            <a:pPr marL="0" indent="0">
              <a:buNone/>
            </a:pPr>
            <a:r>
              <a:rPr kumimoji="1" lang="ja-JP" altLang="en-US" dirty="0"/>
              <a:t>・まずプレゼンと演劇の類似点、相違点を出す</a:t>
            </a:r>
            <a:endParaRPr kumimoji="1" lang="en-US" altLang="ja-JP" dirty="0"/>
          </a:p>
          <a:p>
            <a:pPr marL="0" indent="0">
              <a:buNone/>
            </a:pPr>
            <a:r>
              <a:rPr kumimoji="1" lang="ja-JP" altLang="en-US" dirty="0"/>
              <a:t>・従来のプレゼンの作り方と演劇の作り方</a:t>
            </a:r>
            <a:endParaRPr kumimoji="1" lang="en-US" altLang="ja-JP" dirty="0"/>
          </a:p>
          <a:p>
            <a:pPr marL="0" indent="0">
              <a:buNone/>
            </a:pPr>
            <a:r>
              <a:rPr lang="ja-JP" altLang="en-US" dirty="0"/>
              <a:t>→演劇の作り方を導入するとこうなる！</a:t>
            </a:r>
            <a:endParaRPr lang="en-US" altLang="ja-JP" dirty="0"/>
          </a:p>
          <a:p>
            <a:pPr marL="0" indent="0">
              <a:buNone/>
            </a:pPr>
            <a:r>
              <a:rPr lang="ja-JP" altLang="en-US" dirty="0"/>
              <a:t>・演劇的プレゼンテーションの構成区分</a:t>
            </a:r>
            <a:endParaRPr lang="en-US" altLang="ja-JP" dirty="0"/>
          </a:p>
          <a:p>
            <a:pPr marL="0" indent="0">
              <a:buNone/>
            </a:pPr>
            <a:r>
              <a:rPr kumimoji="1" lang="ja-JP" altLang="en-US" dirty="0"/>
              <a:t>・演出をつけるにあたって必要になる４つの項目への指標</a:t>
            </a:r>
            <a:endParaRPr kumimoji="1" lang="en-US" altLang="ja-JP" dirty="0"/>
          </a:p>
          <a:p>
            <a:pPr marL="0" indent="0">
              <a:buNone/>
            </a:pPr>
            <a:r>
              <a:rPr lang="ja-JP" altLang="en-US" dirty="0"/>
              <a:t>→二つを合わせた理想的な感情的プレゼンの基本構成枠組の作成</a:t>
            </a:r>
            <a:endParaRPr kumimoji="1" lang="ja-JP" altLang="en-US" dirty="0"/>
          </a:p>
        </p:txBody>
      </p:sp>
    </p:spTree>
    <p:extLst>
      <p:ext uri="{BB962C8B-B14F-4D97-AF65-F5344CB8AC3E}">
        <p14:creationId xmlns:p14="http://schemas.microsoft.com/office/powerpoint/2010/main" val="637629277"/>
      </p:ext>
    </p:extLst>
  </p:cSld>
  <p:clrMapOvr>
    <a:masterClrMapping/>
  </p:clrMapOvr>
  <p:transition>
    <p:fade/>
  </p:transition>
</p:sld>
</file>

<file path=ppt/theme/theme1.xml><?xml version="1.0" encoding="utf-8"?>
<a:theme xmlns:a="http://schemas.openxmlformats.org/drawingml/2006/main" name="Office テーマ">
  <a:themeElements>
    <a:clrScheme name="ユーザー定義 4">
      <a:dk1>
        <a:srgbClr val="000000"/>
      </a:dk1>
      <a:lt1>
        <a:sysClr val="window" lastClr="FFFFFF"/>
      </a:lt1>
      <a:dk2>
        <a:srgbClr val="260101"/>
      </a:dk2>
      <a:lt2>
        <a:srgbClr val="F2E5D5"/>
      </a:lt2>
      <a:accent1>
        <a:srgbClr val="2493BF"/>
      </a:accent1>
      <a:accent2>
        <a:srgbClr val="62D9D9"/>
      </a:accent2>
      <a:accent3>
        <a:srgbClr val="F69200"/>
      </a:accent3>
      <a:accent4>
        <a:srgbClr val="BF344D"/>
      </a:accent4>
      <a:accent5>
        <a:srgbClr val="FEC306"/>
      </a:accent5>
      <a:accent6>
        <a:srgbClr val="A6242F"/>
      </a:accent6>
      <a:hlink>
        <a:srgbClr val="9DF400"/>
      </a:hlink>
      <a:folHlink>
        <a:srgbClr val="B2B2B2"/>
      </a:folHlink>
    </a:clrScheme>
    <a:fontScheme name="ユーザー定義 3">
      <a:majorFont>
        <a:latin typeface="ぼくたちのゴシック２レギュラー"/>
        <a:ea typeface="ぼくたちのゴシック２レギュラー"/>
        <a:cs typeface=""/>
      </a:majorFont>
      <a:minorFont>
        <a:latin typeface="游ゴシック"/>
        <a:ea typeface="ぼくたちのゴシック２レギュラー"/>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1694</Words>
  <Application>Microsoft Office PowerPoint</Application>
  <PresentationFormat>ワイド画面</PresentationFormat>
  <Paragraphs>388</Paragraphs>
  <Slides>33</Slides>
  <Notes>0</Notes>
  <HiddenSlides>7</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33</vt:i4>
      </vt:variant>
    </vt:vector>
  </HeadingPairs>
  <TitlesOfParts>
    <vt:vector size="38" baseType="lpstr">
      <vt:lpstr>ぼくたちのゴシック２レギュラー</vt:lpstr>
      <vt:lpstr>游ゴシック</vt:lpstr>
      <vt:lpstr>游明朝</vt:lpstr>
      <vt:lpstr>Arial</vt:lpstr>
      <vt:lpstr>Office テーマ</vt:lpstr>
      <vt:lpstr>演劇の演出技法を用いた プレゼンテーションの制作</vt:lpstr>
      <vt:lpstr>発表概要</vt:lpstr>
      <vt:lpstr>研究の背景</vt:lpstr>
      <vt:lpstr>研究の背景</vt:lpstr>
      <vt:lpstr>研究の背景</vt:lpstr>
      <vt:lpstr>研究の目的</vt:lpstr>
      <vt:lpstr>背景</vt:lpstr>
      <vt:lpstr>目的</vt:lpstr>
      <vt:lpstr>実験事前準備</vt:lpstr>
      <vt:lpstr>実験事前準備</vt:lpstr>
      <vt:lpstr>演劇的プレゼンテーション制作手順</vt:lpstr>
      <vt:lpstr>演劇的プレゼンテーション制作手順</vt:lpstr>
      <vt:lpstr>演劇基本構造の作成、設定</vt:lpstr>
      <vt:lpstr>感情的要素の指標作成</vt:lpstr>
      <vt:lpstr>感情的要素の指標作成</vt:lpstr>
      <vt:lpstr>構成に基づいた理想指標作成</vt:lpstr>
      <vt:lpstr>実施した実験</vt:lpstr>
      <vt:lpstr>PowerPoint プレゼンテーション</vt:lpstr>
      <vt:lpstr>実験①内容、結果</vt:lpstr>
      <vt:lpstr>実験結果①</vt:lpstr>
      <vt:lpstr>実験結果①</vt:lpstr>
      <vt:lpstr>実験結果①</vt:lpstr>
      <vt:lpstr>実験②内容、結果</vt:lpstr>
      <vt:lpstr>PowerPoint プレゼンテーション</vt:lpstr>
      <vt:lpstr>実験結果②</vt:lpstr>
      <vt:lpstr>実験結果②</vt:lpstr>
      <vt:lpstr>実験結果②</vt:lpstr>
      <vt:lpstr>実験結果②</vt:lpstr>
      <vt:lpstr>考察</vt:lpstr>
      <vt:lpstr>今後の展望</vt:lpstr>
      <vt:lpstr>結論</vt:lpstr>
      <vt:lpstr>今後の展望</vt:lpstr>
      <vt:lpstr>今後の展望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kato wakana</dc:creator>
  <cp:lastModifiedBy>kato wakana</cp:lastModifiedBy>
  <cp:revision>56</cp:revision>
  <dcterms:created xsi:type="dcterms:W3CDTF">2020-02-05T03:17:36Z</dcterms:created>
  <dcterms:modified xsi:type="dcterms:W3CDTF">2020-02-06T04:51:16Z</dcterms:modified>
</cp:coreProperties>
</file>